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7" r:id="rId2"/>
    <p:sldId id="258" r:id="rId3"/>
    <p:sldId id="412" r:id="rId4"/>
    <p:sldId id="405" r:id="rId5"/>
    <p:sldId id="404" r:id="rId6"/>
    <p:sldId id="406" r:id="rId7"/>
    <p:sldId id="407" r:id="rId8"/>
    <p:sldId id="410" r:id="rId9"/>
    <p:sldId id="409" r:id="rId10"/>
    <p:sldId id="408" r:id="rId11"/>
    <p:sldId id="411" r:id="rId12"/>
    <p:sldId id="413" r:id="rId13"/>
    <p:sldId id="395" r:id="rId14"/>
    <p:sldId id="396" r:id="rId15"/>
    <p:sldId id="397"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428" r:id="rId29"/>
    <p:sldId id="400" r:id="rId30"/>
    <p:sldId id="401" r:id="rId31"/>
    <p:sldId id="402" r:id="rId32"/>
    <p:sldId id="403" r:id="rId33"/>
    <p:sldId id="426" r:id="rId34"/>
    <p:sldId id="427" r:id="rId35"/>
    <p:sldId id="429" r:id="rId36"/>
    <p:sldId id="430" r:id="rId37"/>
    <p:sldId id="432" r:id="rId38"/>
    <p:sldId id="433" r:id="rId39"/>
    <p:sldId id="434" r:id="rId40"/>
    <p:sldId id="435" r:id="rId41"/>
    <p:sldId id="431"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illaume van der Rest" initials="Gvdr"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9CC40"/>
    <a:srgbClr val="B4BADA"/>
    <a:srgbClr val="A0A8D0"/>
    <a:srgbClr val="D4D4DE"/>
    <a:srgbClr val="B7B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336" y="156"/>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81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fr-FR" dirty="0" smtClean="0"/>
              <a:t>Spectrométrie de masse à transformée de Fourier</a:t>
            </a:r>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fr-FR" dirty="0" smtClean="0"/>
              <a:t>18/11/2011</a:t>
            </a:r>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DEECF9-3C90-40F1-B069-ECD52E98811B}" type="slidenum">
              <a:rPr lang="fr-FR" smtClean="0"/>
              <a:t>‹N°›</a:t>
            </a:fld>
            <a:endParaRPr lang="fr-FR"/>
          </a:p>
        </p:txBody>
      </p:sp>
    </p:spTree>
    <p:extLst>
      <p:ext uri="{BB962C8B-B14F-4D97-AF65-F5344CB8AC3E}">
        <p14:creationId xmlns:p14="http://schemas.microsoft.com/office/powerpoint/2010/main" val="3545891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1EC6AF-3B42-44DD-AACC-495021AC72BC}" type="datetimeFigureOut">
              <a:rPr lang="fr-FR" smtClean="0"/>
              <a:pPr/>
              <a:t>30/03/2014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981383-50D2-41E3-A587-93D28940A1BD}" type="slidenum">
              <a:rPr lang="fr-FR" smtClean="0"/>
              <a:pPr/>
              <a:t>‹N°›</a:t>
            </a:fld>
            <a:endParaRPr lang="fr-FR"/>
          </a:p>
        </p:txBody>
      </p:sp>
    </p:spTree>
    <p:extLst>
      <p:ext uri="{BB962C8B-B14F-4D97-AF65-F5344CB8AC3E}">
        <p14:creationId xmlns:p14="http://schemas.microsoft.com/office/powerpoint/2010/main" val="1413904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1191005" y="878422"/>
            <a:ext cx="4475990" cy="3164760"/>
          </a:xfrm>
          <a:prstGeom prst="rect">
            <a:avLst/>
          </a:prstGeom>
          <a:solidFill>
            <a:srgbClr val="FFFFFF">
              <a:alpha val="50000"/>
            </a:srgbClr>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0165" tIns="40083" rIns="80165" bIns="40083" anchor="ctr"/>
          <a:lstStyle/>
          <a:p>
            <a:endParaRPr lang="fr-FR"/>
          </a:p>
        </p:txBody>
      </p:sp>
      <p:sp>
        <p:nvSpPr>
          <p:cNvPr id="9218" name="Rectangle 2"/>
          <p:cNvSpPr txBox="1">
            <a:spLocks noGrp="1" noChangeArrowheads="1"/>
          </p:cNvSpPr>
          <p:nvPr>
            <p:ph type="body"/>
          </p:nvPr>
        </p:nvSpPr>
        <p:spPr bwMode="auto">
          <a:xfrm>
            <a:off x="1061393" y="4350019"/>
            <a:ext cx="4738097" cy="35123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9" name="Rectangle 1"/>
          <p:cNvSpPr txBox="1">
            <a:spLocks noGrp="1" noRot="1" noChangeAspect="1" noChangeArrowheads="1"/>
          </p:cNvSpPr>
          <p:nvPr>
            <p:ph type="sldImg"/>
          </p:nvPr>
        </p:nvSpPr>
        <p:spPr bwMode="auto">
          <a:xfrm>
            <a:off x="1319213" y="877888"/>
            <a:ext cx="4216400" cy="3162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Rectangle 2"/>
          <p:cNvSpPr txBox="1">
            <a:spLocks noGrp="1" noChangeArrowheads="1"/>
          </p:cNvSpPr>
          <p:nvPr>
            <p:ph type="body" idx="1"/>
          </p:nvPr>
        </p:nvSpPr>
        <p:spPr bwMode="auto">
          <a:xfrm>
            <a:off x="1061393" y="4350018"/>
            <a:ext cx="4738097" cy="35096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Rectangle 1"/>
          <p:cNvSpPr txBox="1">
            <a:spLocks noGrp="1" noRot="1" noChangeAspect="1" noChangeArrowheads="1"/>
          </p:cNvSpPr>
          <p:nvPr>
            <p:ph type="sldImg"/>
          </p:nvPr>
        </p:nvSpPr>
        <p:spPr bwMode="auto">
          <a:xfrm>
            <a:off x="1319213" y="877888"/>
            <a:ext cx="4216400" cy="3162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Grp="1" noChangeArrowheads="1"/>
          </p:cNvSpPr>
          <p:nvPr>
            <p:ph type="body" idx="1"/>
          </p:nvPr>
        </p:nvSpPr>
        <p:spPr bwMode="auto">
          <a:xfrm>
            <a:off x="1061393" y="4350018"/>
            <a:ext cx="4738097" cy="35096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Rectangle 1"/>
          <p:cNvSpPr txBox="1">
            <a:spLocks noGrp="1" noRot="1" noChangeAspect="1" noChangeArrowheads="1"/>
          </p:cNvSpPr>
          <p:nvPr>
            <p:ph type="sldImg"/>
          </p:nvPr>
        </p:nvSpPr>
        <p:spPr bwMode="auto">
          <a:xfrm>
            <a:off x="1319213" y="877888"/>
            <a:ext cx="4216400" cy="3162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1061393" y="4350019"/>
            <a:ext cx="4738097" cy="35123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txBox="1">
            <a:spLocks noGrp="1" noRot="1" noChangeAspect="1" noChangeArrowheads="1"/>
          </p:cNvSpPr>
          <p:nvPr>
            <p:ph type="sldImg"/>
          </p:nvPr>
        </p:nvSpPr>
        <p:spPr bwMode="auto">
          <a:xfrm>
            <a:off x="1319213" y="877888"/>
            <a:ext cx="4216400" cy="3162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1061393" y="4350019"/>
            <a:ext cx="4738097" cy="34335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Grp="1" noRot="1" noChangeAspect="1" noChangeArrowheads="1"/>
          </p:cNvSpPr>
          <p:nvPr>
            <p:ph type="sldImg"/>
          </p:nvPr>
        </p:nvSpPr>
        <p:spPr bwMode="auto">
          <a:xfrm>
            <a:off x="1319213" y="877888"/>
            <a:ext cx="4216400" cy="3162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1061393" y="4350019"/>
            <a:ext cx="4738097" cy="34335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Rectangle 1"/>
          <p:cNvSpPr txBox="1">
            <a:spLocks noGrp="1" noRot="1" noChangeAspect="1" noChangeArrowheads="1"/>
          </p:cNvSpPr>
          <p:nvPr>
            <p:ph type="sldImg"/>
          </p:nvPr>
        </p:nvSpPr>
        <p:spPr bwMode="auto">
          <a:xfrm>
            <a:off x="1319213" y="877888"/>
            <a:ext cx="4216400" cy="3162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1061393" y="4350019"/>
            <a:ext cx="4738097" cy="34335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Rectangle 1"/>
          <p:cNvSpPr txBox="1">
            <a:spLocks noGrp="1" noRot="1" noChangeAspect="1" noChangeArrowheads="1"/>
          </p:cNvSpPr>
          <p:nvPr>
            <p:ph type="sldImg"/>
          </p:nvPr>
        </p:nvSpPr>
        <p:spPr bwMode="auto">
          <a:xfrm>
            <a:off x="1319213" y="877888"/>
            <a:ext cx="4216400" cy="31623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Grp="1" noChangeArrowheads="1"/>
          </p:cNvSpPr>
          <p:nvPr>
            <p:ph type="body" idx="1"/>
          </p:nvPr>
        </p:nvSpPr>
        <p:spPr bwMode="auto">
          <a:xfrm>
            <a:off x="1061393" y="4350019"/>
            <a:ext cx="4738097" cy="34335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Electron va</a:t>
            </a:r>
            <a:r>
              <a:rPr lang="fr-FR" baseline="0" dirty="0" smtClean="0"/>
              <a:t> être capturé par la groupe d’ammonium. Cet ammonium peux avoir une liaison hydrogène avec la </a:t>
            </a:r>
            <a:r>
              <a:rPr lang="fr-FR" baseline="0" dirty="0" err="1" smtClean="0"/>
              <a:t>carbonyl</a:t>
            </a:r>
            <a:r>
              <a:rPr lang="fr-FR" baseline="0" dirty="0" smtClean="0"/>
              <a:t> à côté pour former un radical hyper valant qui peux </a:t>
            </a:r>
            <a:r>
              <a:rPr lang="fr-FR" baseline="0" dirty="0" err="1" smtClean="0"/>
              <a:t>transfer</a:t>
            </a:r>
            <a:r>
              <a:rPr lang="fr-FR" baseline="0" dirty="0" smtClean="0"/>
              <a:t> hydrogène ver la </a:t>
            </a:r>
            <a:r>
              <a:rPr lang="fr-FR" baseline="0" dirty="0" err="1" smtClean="0"/>
              <a:t>carbonyl</a:t>
            </a:r>
            <a:r>
              <a:rPr lang="fr-FR" baseline="0" dirty="0" smtClean="0"/>
              <a:t> et former le radical sur </a:t>
            </a:r>
            <a:r>
              <a:rPr lang="fr-FR" baseline="0" dirty="0" err="1" smtClean="0"/>
              <a:t>carbonyl</a:t>
            </a:r>
            <a:r>
              <a:rPr lang="fr-FR" baseline="0" dirty="0" smtClean="0"/>
              <a:t>.</a:t>
            </a:r>
            <a:endParaRPr lang="fr-FR" dirty="0" smtClean="0"/>
          </a:p>
          <a:p>
            <a:r>
              <a:rPr lang="fr-FR" dirty="0" smtClean="0"/>
              <a:t>La</a:t>
            </a:r>
            <a:r>
              <a:rPr lang="fr-FR" baseline="0" dirty="0" smtClean="0"/>
              <a:t> complexe ion neutre peux se dissocier dans ions c et z</a:t>
            </a:r>
          </a:p>
          <a:p>
            <a:endParaRPr lang="fr-FR" dirty="0"/>
          </a:p>
        </p:txBody>
      </p:sp>
      <p:sp>
        <p:nvSpPr>
          <p:cNvPr id="4" name="Espace réservé du numéro de diapositive 3"/>
          <p:cNvSpPr>
            <a:spLocks noGrp="1"/>
          </p:cNvSpPr>
          <p:nvPr>
            <p:ph type="sldNum" sz="quarter" idx="10"/>
          </p:nvPr>
        </p:nvSpPr>
        <p:spPr/>
        <p:txBody>
          <a:bodyPr/>
          <a:lstStyle/>
          <a:p>
            <a:fld id="{A120127B-372D-4E90-866D-F4A525BC45D8}"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Dans la mécanisme de </a:t>
            </a:r>
            <a:r>
              <a:rPr lang="fr-FR" dirty="0" err="1" smtClean="0"/>
              <a:t>washington</a:t>
            </a:r>
            <a:r>
              <a:rPr lang="fr-FR" dirty="0" smtClean="0"/>
              <a:t>,</a:t>
            </a:r>
            <a:r>
              <a:rPr lang="fr-FR" baseline="0" dirty="0" smtClean="0"/>
              <a:t> l’</a:t>
            </a:r>
            <a:r>
              <a:rPr lang="fr-FR" baseline="0" dirty="0" err="1" smtClean="0"/>
              <a:t>electron</a:t>
            </a:r>
            <a:r>
              <a:rPr lang="fr-FR" baseline="0" dirty="0" smtClean="0"/>
              <a:t> va être capturé directement par le pi </a:t>
            </a:r>
            <a:r>
              <a:rPr lang="fr-FR" baseline="0" dirty="0" err="1" smtClean="0"/>
              <a:t>etoile</a:t>
            </a:r>
            <a:r>
              <a:rPr lang="fr-FR" baseline="0" dirty="0" smtClean="0"/>
              <a:t> de </a:t>
            </a:r>
            <a:r>
              <a:rPr lang="fr-FR" baseline="0" dirty="0" err="1" smtClean="0"/>
              <a:t>carbonly</a:t>
            </a:r>
            <a:r>
              <a:rPr lang="fr-FR" baseline="0" dirty="0" smtClean="0"/>
              <a:t> qui est bien stabilisé par des charge positive de deux côtés. </a:t>
            </a:r>
          </a:p>
          <a:p>
            <a:r>
              <a:rPr lang="fr-FR" baseline="0" dirty="0" smtClean="0"/>
              <a:t>La structure de amide est bien confirmé par nos </a:t>
            </a:r>
            <a:r>
              <a:rPr lang="fr-FR" baseline="0" dirty="0" err="1" smtClean="0"/>
              <a:t>experience</a:t>
            </a:r>
            <a:r>
              <a:rPr lang="fr-FR" baseline="0" dirty="0" smtClean="0"/>
              <a:t>. C’est la structure le plus stable</a:t>
            </a:r>
          </a:p>
          <a:p>
            <a:endParaRPr lang="fr-FR" dirty="0"/>
          </a:p>
        </p:txBody>
      </p:sp>
      <p:sp>
        <p:nvSpPr>
          <p:cNvPr id="4" name="Espace réservé du numéro de diapositive 3"/>
          <p:cNvSpPr>
            <a:spLocks noGrp="1"/>
          </p:cNvSpPr>
          <p:nvPr>
            <p:ph type="sldNum" sz="quarter" idx="10"/>
          </p:nvPr>
        </p:nvSpPr>
        <p:spPr/>
        <p:txBody>
          <a:bodyPr/>
          <a:lstStyle/>
          <a:p>
            <a:fld id="{A120127B-372D-4E90-866D-F4A525BC45D8}" type="slidenum">
              <a:rPr lang="en-US" smtClean="0"/>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Dans</a:t>
            </a:r>
            <a:r>
              <a:rPr lang="fr-FR" baseline="0" dirty="0" smtClean="0"/>
              <a:t> la mécanisme de </a:t>
            </a:r>
            <a:r>
              <a:rPr lang="fr-FR" baseline="0" dirty="0" err="1" smtClean="0"/>
              <a:t>utah</a:t>
            </a:r>
            <a:r>
              <a:rPr lang="fr-FR" baseline="0" dirty="0" smtClean="0"/>
              <a:t>, l’</a:t>
            </a:r>
            <a:r>
              <a:rPr lang="fr-FR" baseline="0" dirty="0" err="1" smtClean="0"/>
              <a:t>electron</a:t>
            </a:r>
            <a:r>
              <a:rPr lang="fr-FR" baseline="0" dirty="0" smtClean="0"/>
              <a:t> est aussi capturé par le pi </a:t>
            </a:r>
            <a:r>
              <a:rPr lang="fr-FR" baseline="0" dirty="0" err="1" smtClean="0"/>
              <a:t>etoile</a:t>
            </a:r>
            <a:r>
              <a:rPr lang="fr-FR" baseline="0" dirty="0" smtClean="0"/>
              <a:t>, mais il propose qu’on va d’abord avoir la coupure de la liaison N-</a:t>
            </a:r>
            <a:r>
              <a:rPr lang="fr-FR" baseline="0" dirty="0" err="1" smtClean="0"/>
              <a:t>Calph</a:t>
            </a:r>
            <a:r>
              <a:rPr lang="fr-FR" baseline="0" dirty="0" smtClean="0"/>
              <a:t> et après un </a:t>
            </a:r>
            <a:r>
              <a:rPr lang="fr-FR" baseline="0" dirty="0" err="1" smtClean="0"/>
              <a:t>transfer</a:t>
            </a:r>
            <a:r>
              <a:rPr lang="fr-FR" baseline="0" dirty="0" smtClean="0"/>
              <a:t> de proton pour former les ions c et z.</a:t>
            </a:r>
            <a:endParaRPr lang="fr-FR" dirty="0"/>
          </a:p>
        </p:txBody>
      </p:sp>
      <p:sp>
        <p:nvSpPr>
          <p:cNvPr id="4" name="Espace réservé du numéro de diapositive 3"/>
          <p:cNvSpPr>
            <a:spLocks noGrp="1"/>
          </p:cNvSpPr>
          <p:nvPr>
            <p:ph type="sldNum" sz="quarter" idx="10"/>
          </p:nvPr>
        </p:nvSpPr>
        <p:spPr/>
        <p:txBody>
          <a:bodyPr/>
          <a:lstStyle/>
          <a:p>
            <a:fld id="{A120127B-372D-4E90-866D-F4A525BC45D8}"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7" name="Titre 6"/>
          <p:cNvSpPr>
            <a:spLocks noGrp="1"/>
          </p:cNvSpPr>
          <p:nvPr>
            <p:ph type="title"/>
          </p:nvPr>
        </p:nvSpPr>
        <p:spPr>
          <a:xfrm>
            <a:off x="467544" y="1772816"/>
            <a:ext cx="8229600" cy="1143000"/>
          </a:xfrm>
        </p:spPr>
        <p:txBody>
          <a:bodyPr/>
          <a:lstStyle>
            <a:lvl1pPr algn="ctr">
              <a:defRPr/>
            </a:lvl1pPr>
          </a:lstStyle>
          <a:p>
            <a:r>
              <a:rPr lang="fr-FR" smtClean="0"/>
              <a:t>Modifiez le style du titre</a:t>
            </a:r>
            <a:endParaRPr lang="fr-F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C293FB9-80D5-4441-A58A-EE2A1B6EDCF6}" type="datetime1">
              <a:rPr lang="fr-FR" smtClean="0"/>
              <a:t>31/03/2014</a:t>
            </a:fld>
            <a:endParaRPr lang="fr-FR"/>
          </a:p>
        </p:txBody>
      </p:sp>
      <p:sp>
        <p:nvSpPr>
          <p:cNvPr id="5" name="Espace réservé du pied de page 4"/>
          <p:cNvSpPr>
            <a:spLocks noGrp="1"/>
          </p:cNvSpPr>
          <p:nvPr>
            <p:ph type="ftr" sz="quarter" idx="11"/>
          </p:nvPr>
        </p:nvSpPr>
        <p:spPr/>
        <p:txBody>
          <a:bodyPr/>
          <a:lstStyle/>
          <a:p>
            <a:r>
              <a:rPr lang="fr-FR" smtClean="0"/>
              <a:t>Ecole FTMS - 2 avril 2014</a:t>
            </a:r>
            <a:endParaRPr lang="fr-FR"/>
          </a:p>
        </p:txBody>
      </p:sp>
      <p:sp>
        <p:nvSpPr>
          <p:cNvPr id="6" name="Espace réservé du numéro de diapositive 5"/>
          <p:cNvSpPr>
            <a:spLocks noGrp="1"/>
          </p:cNvSpPr>
          <p:nvPr>
            <p:ph type="sldNum" sz="quarter" idx="12"/>
          </p:nvPr>
        </p:nvSpPr>
        <p:spPr/>
        <p:txBody>
          <a:bodyPr/>
          <a:lstStyle/>
          <a:p>
            <a:fld id="{84998570-4EFB-4147-BEE3-168D522FF626}"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D01674B-F6B6-4BA5-8C28-1FCF9518B9E5}" type="datetime1">
              <a:rPr lang="fr-FR" smtClean="0"/>
              <a:t>31/03/2014</a:t>
            </a:fld>
            <a:endParaRPr lang="fr-FR"/>
          </a:p>
        </p:txBody>
      </p:sp>
      <p:sp>
        <p:nvSpPr>
          <p:cNvPr id="5" name="Espace réservé du pied de page 4"/>
          <p:cNvSpPr>
            <a:spLocks noGrp="1"/>
          </p:cNvSpPr>
          <p:nvPr>
            <p:ph type="ftr" sz="quarter" idx="11"/>
          </p:nvPr>
        </p:nvSpPr>
        <p:spPr/>
        <p:txBody>
          <a:bodyPr/>
          <a:lstStyle/>
          <a:p>
            <a:r>
              <a:rPr lang="fr-FR" smtClean="0"/>
              <a:t>Ecole FTMS - 2 avril 2014</a:t>
            </a:r>
            <a:endParaRPr lang="fr-FR"/>
          </a:p>
        </p:txBody>
      </p:sp>
      <p:sp>
        <p:nvSpPr>
          <p:cNvPr id="6" name="Espace réservé du numéro de diapositive 5"/>
          <p:cNvSpPr>
            <a:spLocks noGrp="1"/>
          </p:cNvSpPr>
          <p:nvPr>
            <p:ph type="sldNum" sz="quarter" idx="12"/>
          </p:nvPr>
        </p:nvSpPr>
        <p:spPr/>
        <p:txBody>
          <a:bodyPr/>
          <a:lstStyle/>
          <a:p>
            <a:fld id="{84998570-4EFB-4147-BEE3-168D522FF626}"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82561" y="162737"/>
            <a:ext cx="7803360" cy="1140600"/>
          </a:xfrm>
        </p:spPr>
        <p:txBody>
          <a:bodyPr/>
          <a:lstStyle/>
          <a:p>
            <a:r>
              <a:rPr lang="fr-FR" smtClean="0"/>
              <a:t>Modifiez le style du titre</a:t>
            </a:r>
            <a:endParaRPr lang="fr-FR"/>
          </a:p>
        </p:txBody>
      </p:sp>
    </p:spTree>
    <p:extLst>
      <p:ext uri="{BB962C8B-B14F-4D97-AF65-F5344CB8AC3E}">
        <p14:creationId xmlns:p14="http://schemas.microsoft.com/office/powerpoint/2010/main" val="2012936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1C036B-3EF8-44C3-9CF7-D7AA46E09F21}" type="datetime1">
              <a:rPr lang="fr-FR" smtClean="0"/>
              <a:t>31/03/2014</a:t>
            </a:fld>
            <a:endParaRPr lang="fr-FR"/>
          </a:p>
        </p:txBody>
      </p:sp>
      <p:sp>
        <p:nvSpPr>
          <p:cNvPr id="5" name="Espace réservé du pied de page 4"/>
          <p:cNvSpPr>
            <a:spLocks noGrp="1"/>
          </p:cNvSpPr>
          <p:nvPr>
            <p:ph type="ftr" sz="quarter" idx="11"/>
          </p:nvPr>
        </p:nvSpPr>
        <p:spPr/>
        <p:txBody>
          <a:bodyPr/>
          <a:lstStyle/>
          <a:p>
            <a:r>
              <a:rPr lang="fr-FR" dirty="0" smtClean="0">
                <a:solidFill>
                  <a:schemeClr val="bg1">
                    <a:lumMod val="65000"/>
                  </a:schemeClr>
                </a:solidFill>
              </a:rPr>
              <a:t>Ecole</a:t>
            </a:r>
            <a:r>
              <a:rPr lang="fr-FR" dirty="0" smtClean="0"/>
              <a:t> </a:t>
            </a:r>
            <a:r>
              <a:rPr lang="fr-FR" dirty="0" smtClean="0">
                <a:solidFill>
                  <a:schemeClr val="bg1">
                    <a:lumMod val="65000"/>
                  </a:schemeClr>
                </a:solidFill>
              </a:rPr>
              <a:t>FTMS - 2 avril 2014</a:t>
            </a:r>
            <a:endParaRPr lang="fr-FR" dirty="0">
              <a:solidFill>
                <a:schemeClr val="bg1">
                  <a:lumMod val="65000"/>
                </a:schemeClr>
              </a:solidFill>
            </a:endParaRPr>
          </a:p>
        </p:txBody>
      </p:sp>
      <p:sp>
        <p:nvSpPr>
          <p:cNvPr id="6" name="Espace réservé du numéro de diapositive 5"/>
          <p:cNvSpPr>
            <a:spLocks noGrp="1"/>
          </p:cNvSpPr>
          <p:nvPr>
            <p:ph type="sldNum" sz="quarter" idx="12"/>
          </p:nvPr>
        </p:nvSpPr>
        <p:spPr/>
        <p:txBody>
          <a:bodyPr/>
          <a:lstStyle/>
          <a:p>
            <a:fld id="{84998570-4EFB-4147-BEE3-168D522FF626}"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8C991A5-2463-4065-9370-98977CF7184F}" type="datetime1">
              <a:rPr lang="fr-FR" smtClean="0"/>
              <a:t>31/03/2014</a:t>
            </a:fld>
            <a:endParaRPr lang="fr-FR"/>
          </a:p>
        </p:txBody>
      </p:sp>
      <p:sp>
        <p:nvSpPr>
          <p:cNvPr id="5" name="Espace réservé du pied de page 4"/>
          <p:cNvSpPr>
            <a:spLocks noGrp="1"/>
          </p:cNvSpPr>
          <p:nvPr>
            <p:ph type="ftr" sz="quarter" idx="11"/>
          </p:nvPr>
        </p:nvSpPr>
        <p:spPr/>
        <p:txBody>
          <a:bodyPr/>
          <a:lstStyle/>
          <a:p>
            <a:r>
              <a:rPr lang="fr-FR" smtClean="0"/>
              <a:t>Ecole FTMS - 2 avril 2014</a:t>
            </a:r>
            <a:endParaRPr lang="fr-FR"/>
          </a:p>
        </p:txBody>
      </p:sp>
      <p:sp>
        <p:nvSpPr>
          <p:cNvPr id="6" name="Espace réservé du numéro de diapositive 5"/>
          <p:cNvSpPr>
            <a:spLocks noGrp="1"/>
          </p:cNvSpPr>
          <p:nvPr>
            <p:ph type="sldNum" sz="quarter" idx="12"/>
          </p:nvPr>
        </p:nvSpPr>
        <p:spPr/>
        <p:txBody>
          <a:bodyPr/>
          <a:lstStyle/>
          <a:p>
            <a:fld id="{84998570-4EFB-4147-BEE3-168D522FF626}"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D860115-3823-4C6D-8278-A5B6026AE5D8}" type="datetime1">
              <a:rPr lang="fr-FR" smtClean="0"/>
              <a:t>31/03/2014</a:t>
            </a:fld>
            <a:endParaRPr lang="fr-FR"/>
          </a:p>
        </p:txBody>
      </p:sp>
      <p:sp>
        <p:nvSpPr>
          <p:cNvPr id="6" name="Espace réservé du pied de page 5"/>
          <p:cNvSpPr>
            <a:spLocks noGrp="1"/>
          </p:cNvSpPr>
          <p:nvPr>
            <p:ph type="ftr" sz="quarter" idx="11"/>
          </p:nvPr>
        </p:nvSpPr>
        <p:spPr/>
        <p:txBody>
          <a:bodyPr/>
          <a:lstStyle>
            <a:lvl1pPr>
              <a:defRPr>
                <a:solidFill>
                  <a:schemeClr val="bg1">
                    <a:lumMod val="65000"/>
                  </a:schemeClr>
                </a:solidFill>
              </a:defRPr>
            </a:lvl1pPr>
          </a:lstStyle>
          <a:p>
            <a:r>
              <a:rPr lang="fr-FR" dirty="0" smtClean="0"/>
              <a:t>Ecole FTMS - 2 avril 2014</a:t>
            </a:r>
            <a:endParaRPr lang="fr-FR" dirty="0"/>
          </a:p>
        </p:txBody>
      </p:sp>
      <p:sp>
        <p:nvSpPr>
          <p:cNvPr id="7" name="Espace réservé du numéro de diapositive 6"/>
          <p:cNvSpPr>
            <a:spLocks noGrp="1"/>
          </p:cNvSpPr>
          <p:nvPr>
            <p:ph type="sldNum" sz="quarter" idx="12"/>
          </p:nvPr>
        </p:nvSpPr>
        <p:spPr/>
        <p:txBody>
          <a:bodyPr/>
          <a:lstStyle/>
          <a:p>
            <a:fld id="{84998570-4EFB-4147-BEE3-168D522FF626}"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CEC3B43-F5BD-450E-A640-466CCF979ECE}" type="datetime1">
              <a:rPr lang="fr-FR" smtClean="0"/>
              <a:t>31/03/2014</a:t>
            </a:fld>
            <a:endParaRPr lang="fr-FR"/>
          </a:p>
        </p:txBody>
      </p:sp>
      <p:sp>
        <p:nvSpPr>
          <p:cNvPr id="8" name="Espace réservé du pied de page 7"/>
          <p:cNvSpPr>
            <a:spLocks noGrp="1"/>
          </p:cNvSpPr>
          <p:nvPr>
            <p:ph type="ftr" sz="quarter" idx="11"/>
          </p:nvPr>
        </p:nvSpPr>
        <p:spPr/>
        <p:txBody>
          <a:bodyPr/>
          <a:lstStyle/>
          <a:p>
            <a:r>
              <a:rPr lang="fr-FR" smtClean="0"/>
              <a:t>Ecole FTMS - 2 avril 2014</a:t>
            </a:r>
            <a:endParaRPr lang="fr-FR"/>
          </a:p>
        </p:txBody>
      </p:sp>
      <p:sp>
        <p:nvSpPr>
          <p:cNvPr id="9" name="Espace réservé du numéro de diapositive 8"/>
          <p:cNvSpPr>
            <a:spLocks noGrp="1"/>
          </p:cNvSpPr>
          <p:nvPr>
            <p:ph type="sldNum" sz="quarter" idx="12"/>
          </p:nvPr>
        </p:nvSpPr>
        <p:spPr/>
        <p:txBody>
          <a:bodyPr/>
          <a:lstStyle/>
          <a:p>
            <a:fld id="{84998570-4EFB-4147-BEE3-168D522FF626}"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F1A329A-F0F2-40ED-A736-D880EFCE2914}" type="datetime1">
              <a:rPr lang="fr-FR" smtClean="0"/>
              <a:t>31/03/2014</a:t>
            </a:fld>
            <a:endParaRPr lang="fr-FR"/>
          </a:p>
        </p:txBody>
      </p:sp>
      <p:sp>
        <p:nvSpPr>
          <p:cNvPr id="4" name="Espace réservé du pied de page 3"/>
          <p:cNvSpPr>
            <a:spLocks noGrp="1"/>
          </p:cNvSpPr>
          <p:nvPr>
            <p:ph type="ftr" sz="quarter" idx="11"/>
          </p:nvPr>
        </p:nvSpPr>
        <p:spPr/>
        <p:txBody>
          <a:bodyPr/>
          <a:lstStyle/>
          <a:p>
            <a:r>
              <a:rPr lang="fr-FR" smtClean="0"/>
              <a:t>Ecole FTMS - 2 avril 2014</a:t>
            </a:r>
            <a:endParaRPr lang="fr-F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2749968-7C22-4719-8D1F-FB3E09957EAA}" type="datetime1">
              <a:rPr lang="fr-FR" smtClean="0"/>
              <a:t>31/03/2014</a:t>
            </a:fld>
            <a:endParaRPr lang="fr-FR"/>
          </a:p>
        </p:txBody>
      </p:sp>
      <p:sp>
        <p:nvSpPr>
          <p:cNvPr id="3" name="Espace réservé du pied de page 2"/>
          <p:cNvSpPr>
            <a:spLocks noGrp="1"/>
          </p:cNvSpPr>
          <p:nvPr>
            <p:ph type="ftr" sz="quarter" idx="11"/>
          </p:nvPr>
        </p:nvSpPr>
        <p:spPr/>
        <p:txBody>
          <a:bodyPr/>
          <a:lstStyle/>
          <a:p>
            <a:r>
              <a:rPr lang="fr-FR" smtClean="0"/>
              <a:t>Ecole FTMS - 2 avril 2014</a:t>
            </a:r>
            <a:endParaRPr lang="fr-FR"/>
          </a:p>
        </p:txBody>
      </p:sp>
      <p:sp>
        <p:nvSpPr>
          <p:cNvPr id="4" name="Espace réservé du numéro de diapositive 3"/>
          <p:cNvSpPr>
            <a:spLocks noGrp="1"/>
          </p:cNvSpPr>
          <p:nvPr>
            <p:ph type="sldNum" sz="quarter" idx="12"/>
          </p:nvPr>
        </p:nvSpPr>
        <p:spPr/>
        <p:txBody>
          <a:bodyPr/>
          <a:lstStyle/>
          <a:p>
            <a:fld id="{84998570-4EFB-4147-BEE3-168D522FF626}"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9A1BD52-DA92-4E40-8B55-692E44D87B2F}" type="datetime1">
              <a:rPr lang="fr-FR" smtClean="0"/>
              <a:t>31/03/2014</a:t>
            </a:fld>
            <a:endParaRPr lang="fr-FR"/>
          </a:p>
        </p:txBody>
      </p:sp>
      <p:sp>
        <p:nvSpPr>
          <p:cNvPr id="6" name="Espace réservé du pied de page 5"/>
          <p:cNvSpPr>
            <a:spLocks noGrp="1"/>
          </p:cNvSpPr>
          <p:nvPr>
            <p:ph type="ftr" sz="quarter" idx="11"/>
          </p:nvPr>
        </p:nvSpPr>
        <p:spPr/>
        <p:txBody>
          <a:bodyPr/>
          <a:lstStyle/>
          <a:p>
            <a:r>
              <a:rPr lang="fr-FR" smtClean="0"/>
              <a:t>Ecole FTMS - 2 avril 2014</a:t>
            </a:r>
            <a:endParaRPr lang="fr-FR"/>
          </a:p>
        </p:txBody>
      </p:sp>
      <p:sp>
        <p:nvSpPr>
          <p:cNvPr id="7" name="Espace réservé du numéro de diapositive 6"/>
          <p:cNvSpPr>
            <a:spLocks noGrp="1"/>
          </p:cNvSpPr>
          <p:nvPr>
            <p:ph type="sldNum" sz="quarter" idx="12"/>
          </p:nvPr>
        </p:nvSpPr>
        <p:spPr/>
        <p:txBody>
          <a:bodyPr/>
          <a:lstStyle/>
          <a:p>
            <a:fld id="{84998570-4EFB-4147-BEE3-168D522FF62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68A269C-991C-4D86-8A84-A943500DC539}" type="datetime1">
              <a:rPr lang="fr-FR" smtClean="0"/>
              <a:t>31/03/2014</a:t>
            </a:fld>
            <a:endParaRPr lang="fr-FR"/>
          </a:p>
        </p:txBody>
      </p:sp>
      <p:sp>
        <p:nvSpPr>
          <p:cNvPr id="6" name="Espace réservé du pied de page 5"/>
          <p:cNvSpPr>
            <a:spLocks noGrp="1"/>
          </p:cNvSpPr>
          <p:nvPr>
            <p:ph type="ftr" sz="quarter" idx="11"/>
          </p:nvPr>
        </p:nvSpPr>
        <p:spPr/>
        <p:txBody>
          <a:bodyPr/>
          <a:lstStyle/>
          <a:p>
            <a:r>
              <a:rPr lang="fr-FR" smtClean="0"/>
              <a:t>Ecole FTMS - 2 avril 2014</a:t>
            </a:r>
            <a:endParaRPr lang="fr-FR"/>
          </a:p>
        </p:txBody>
      </p:sp>
      <p:sp>
        <p:nvSpPr>
          <p:cNvPr id="7" name="Espace réservé du numéro de diapositive 6"/>
          <p:cNvSpPr>
            <a:spLocks noGrp="1"/>
          </p:cNvSpPr>
          <p:nvPr>
            <p:ph type="sldNum" sz="quarter" idx="12"/>
          </p:nvPr>
        </p:nvSpPr>
        <p:spPr/>
        <p:txBody>
          <a:bodyPr/>
          <a:lstStyle/>
          <a:p>
            <a:fld id="{84998570-4EFB-4147-BEE3-168D522FF62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b="1">
                <a:solidFill>
                  <a:schemeClr val="bg1"/>
                </a:solidFill>
              </a:defRPr>
            </a:lvl1pPr>
          </a:lstStyle>
          <a:p>
            <a:fld id="{31F39460-AC73-4011-B8F2-699A1D579CE6}" type="datetime1">
              <a:rPr lang="fr-FR" smtClean="0"/>
              <a:t>31/03/2014</a:t>
            </a:fld>
            <a:endParaRPr lang="fr-FR" dirty="0"/>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b="1">
                <a:solidFill>
                  <a:schemeClr val="bg1">
                    <a:lumMod val="65000"/>
                  </a:schemeClr>
                </a:solidFill>
              </a:defRPr>
            </a:lvl1pPr>
          </a:lstStyle>
          <a:p>
            <a:r>
              <a:rPr lang="fr-FR" dirty="0" smtClean="0"/>
              <a:t>Ecole FTMS - 2 avril 2014</a:t>
            </a:r>
            <a:endParaRPr lang="fr-FR" dirty="0"/>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b="1">
                <a:solidFill>
                  <a:schemeClr val="bg1">
                    <a:lumMod val="65000"/>
                  </a:schemeClr>
                </a:solidFill>
              </a:defRPr>
            </a:lvl1pPr>
          </a:lstStyle>
          <a:p>
            <a:fld id="{84998570-4EFB-4147-BEE3-168D522FF626}"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l" defTabSz="914400" rtl="0" eaLnBrk="1" latinLnBrk="0" hangingPunct="1">
        <a:spcBef>
          <a:spcPct val="0"/>
        </a:spcBef>
        <a:buNone/>
        <a:defRPr sz="3600" b="1"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2.e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3.emf"/><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37.e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subTitle" idx="1"/>
          </p:nvPr>
        </p:nvSpPr>
        <p:spPr bwMode="auto">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2917" rIns="0" bIns="0" anchor="ctr"/>
          <a:lstStyle/>
          <a:p>
            <a:pPr marL="0" indent="0" algn="ctr">
              <a:lnSpc>
                <a:spcPct val="88000"/>
              </a:lnSpc>
              <a:spcAft>
                <a:spcPct val="0"/>
              </a:spcAft>
              <a:buNone/>
              <a:tabLst>
                <a:tab pos="781932" algn="l"/>
                <a:tab pos="993615" algn="l"/>
                <a:tab pos="1401141" algn="l"/>
                <a:tab pos="1808667" algn="l"/>
                <a:tab pos="2216193" algn="l"/>
                <a:tab pos="2623719" algn="l"/>
                <a:tab pos="3031245" algn="l"/>
                <a:tab pos="3438771" algn="l"/>
                <a:tab pos="3846297" algn="l"/>
                <a:tab pos="4253823" algn="l"/>
                <a:tab pos="4661349" algn="l"/>
                <a:tab pos="5068875" algn="l"/>
                <a:tab pos="5476401" algn="l"/>
                <a:tab pos="5883927" algn="l"/>
                <a:tab pos="6292893" algn="l"/>
                <a:tab pos="6698979" algn="l"/>
                <a:tab pos="7106505" algn="l"/>
                <a:tab pos="7514031" algn="l"/>
                <a:tab pos="7921557" algn="l"/>
                <a:tab pos="8329083" algn="l"/>
                <a:tab pos="8736609" algn="l"/>
              </a:tabLst>
            </a:pPr>
            <a:r>
              <a:rPr lang="fr-FR" sz="2200" dirty="0" smtClean="0">
                <a:latin typeface="Times New Roman" pitchFamily="16" charset="0"/>
              </a:rPr>
              <a:t>Prof. Guillaume </a:t>
            </a:r>
            <a:r>
              <a:rPr lang="fr-FR" sz="2200" dirty="0">
                <a:latin typeface="Times New Roman" pitchFamily="16" charset="0"/>
              </a:rPr>
              <a:t>van der Rest</a:t>
            </a:r>
          </a:p>
          <a:p>
            <a:pPr marL="0" indent="0" algn="ctr">
              <a:lnSpc>
                <a:spcPct val="88000"/>
              </a:lnSpc>
              <a:spcAft>
                <a:spcPct val="0"/>
              </a:spcAft>
              <a:buNone/>
              <a:tabLst>
                <a:tab pos="781932" algn="l"/>
                <a:tab pos="993615" algn="l"/>
                <a:tab pos="1401141" algn="l"/>
                <a:tab pos="1808667" algn="l"/>
                <a:tab pos="2216193" algn="l"/>
                <a:tab pos="2623719" algn="l"/>
                <a:tab pos="3031245" algn="l"/>
                <a:tab pos="3438771" algn="l"/>
                <a:tab pos="3846297" algn="l"/>
                <a:tab pos="4253823" algn="l"/>
                <a:tab pos="4661349" algn="l"/>
                <a:tab pos="5068875" algn="l"/>
                <a:tab pos="5476401" algn="l"/>
                <a:tab pos="5883927" algn="l"/>
                <a:tab pos="6292893" algn="l"/>
                <a:tab pos="6698979" algn="l"/>
                <a:tab pos="7106505" algn="l"/>
                <a:tab pos="7514031" algn="l"/>
                <a:tab pos="7921557" algn="l"/>
                <a:tab pos="8329083" algn="l"/>
                <a:tab pos="8736609" algn="l"/>
              </a:tabLst>
            </a:pPr>
            <a:r>
              <a:rPr lang="fr-FR" sz="1800" i="1" dirty="0">
                <a:latin typeface="Times New Roman" pitchFamily="16" charset="0"/>
              </a:rPr>
              <a:t>Laboratoire </a:t>
            </a:r>
            <a:r>
              <a:rPr lang="fr-FR" sz="1800" i="1" dirty="0" smtClean="0">
                <a:latin typeface="Times New Roman" pitchFamily="16" charset="0"/>
              </a:rPr>
              <a:t>de Chimie Physique, UMR 8000</a:t>
            </a:r>
            <a:endParaRPr lang="fr-FR" sz="1800" i="1" dirty="0">
              <a:latin typeface="Times New Roman" pitchFamily="16" charset="0"/>
            </a:endParaRPr>
          </a:p>
          <a:p>
            <a:pPr marL="0" indent="0" algn="ctr">
              <a:lnSpc>
                <a:spcPct val="88000"/>
              </a:lnSpc>
              <a:spcAft>
                <a:spcPct val="0"/>
              </a:spcAft>
              <a:buNone/>
              <a:tabLst>
                <a:tab pos="781932" algn="l"/>
                <a:tab pos="993615" algn="l"/>
                <a:tab pos="1401141" algn="l"/>
                <a:tab pos="1808667" algn="l"/>
                <a:tab pos="2216193" algn="l"/>
                <a:tab pos="2623719" algn="l"/>
                <a:tab pos="3031245" algn="l"/>
                <a:tab pos="3438771" algn="l"/>
                <a:tab pos="3846297" algn="l"/>
                <a:tab pos="4253823" algn="l"/>
                <a:tab pos="4661349" algn="l"/>
                <a:tab pos="5068875" algn="l"/>
                <a:tab pos="5476401" algn="l"/>
                <a:tab pos="5883927" algn="l"/>
                <a:tab pos="6292893" algn="l"/>
                <a:tab pos="6698979" algn="l"/>
                <a:tab pos="7106505" algn="l"/>
                <a:tab pos="7514031" algn="l"/>
                <a:tab pos="7921557" algn="l"/>
                <a:tab pos="8329083" algn="l"/>
                <a:tab pos="8736609" algn="l"/>
              </a:tabLst>
            </a:pPr>
            <a:r>
              <a:rPr lang="fr-FR" sz="1800" i="1" dirty="0" smtClean="0">
                <a:latin typeface="Times New Roman" pitchFamily="16" charset="0"/>
              </a:rPr>
              <a:t>Université Paris Sud</a:t>
            </a:r>
            <a:endParaRPr lang="fr-FR" sz="1800" i="1" dirty="0">
              <a:latin typeface="Times New Roman" pitchFamily="16" charset="0"/>
            </a:endParaRPr>
          </a:p>
          <a:p>
            <a:pPr marL="0" indent="0" algn="ctr">
              <a:lnSpc>
                <a:spcPct val="88000"/>
              </a:lnSpc>
              <a:spcAft>
                <a:spcPct val="0"/>
              </a:spcAft>
              <a:tabLst>
                <a:tab pos="781932" algn="l"/>
                <a:tab pos="993615" algn="l"/>
                <a:tab pos="1401141" algn="l"/>
                <a:tab pos="1808667" algn="l"/>
                <a:tab pos="2216193" algn="l"/>
                <a:tab pos="2623719" algn="l"/>
                <a:tab pos="3031245" algn="l"/>
                <a:tab pos="3438771" algn="l"/>
                <a:tab pos="3846297" algn="l"/>
                <a:tab pos="4253823" algn="l"/>
                <a:tab pos="4661349" algn="l"/>
                <a:tab pos="5068875" algn="l"/>
                <a:tab pos="5476401" algn="l"/>
                <a:tab pos="5883927" algn="l"/>
                <a:tab pos="6292893" algn="l"/>
                <a:tab pos="6698979" algn="l"/>
                <a:tab pos="7106505" algn="l"/>
                <a:tab pos="7514031" algn="l"/>
                <a:tab pos="7921557" algn="l"/>
                <a:tab pos="8329083" algn="l"/>
                <a:tab pos="8736609" algn="l"/>
              </a:tabLst>
            </a:pPr>
            <a:endParaRPr lang="fr-FR" sz="2200" i="1" dirty="0">
              <a:latin typeface="Times New Roman" pitchFamily="16" charset="0"/>
            </a:endParaRPr>
          </a:p>
        </p:txBody>
      </p:sp>
      <p:sp>
        <p:nvSpPr>
          <p:cNvPr id="3073" name="Rectangle 1"/>
          <p:cNvSpPr>
            <a:spLocks noGrp="1" noChangeArrowheads="1"/>
          </p:cNvSpPr>
          <p:nvPr>
            <p:ph type="title"/>
          </p:nvPr>
        </p:nvSpPr>
        <p:spPr>
          <a:ln/>
        </p:spPr>
        <p:txBody>
          <a:bodyPr tIns="53490">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dirty="0"/>
              <a:t> </a:t>
            </a:r>
            <a:r>
              <a:rPr lang="fr-FR" dirty="0" smtClean="0"/>
              <a:t>M</a:t>
            </a:r>
            <a:r>
              <a:rPr lang="fr-FR" dirty="0" smtClean="0"/>
              <a:t>éthodes d’activation électronique</a:t>
            </a:r>
            <a:endParaRPr lang="fr-FR" dirty="0"/>
          </a:p>
        </p:txBody>
      </p:sp>
      <p:pic>
        <p:nvPicPr>
          <p:cNvPr id="4" name="Image 3" descr="LOGOorsay"/>
          <p:cNvPicPr/>
          <p:nvPr/>
        </p:nvPicPr>
        <p:blipFill>
          <a:blip r:embed="rId3" cstate="print">
            <a:clrChange>
              <a:clrFrom>
                <a:srgbClr val="FFFFFF"/>
              </a:clrFrom>
              <a:clrTo>
                <a:srgbClr val="FFFFFF">
                  <a:alpha val="0"/>
                </a:srgbClr>
              </a:clrTo>
            </a:clrChange>
          </a:blip>
          <a:srcRect/>
          <a:stretch>
            <a:fillRect/>
          </a:stretch>
        </p:blipFill>
        <p:spPr bwMode="auto">
          <a:xfrm>
            <a:off x="7452320" y="332656"/>
            <a:ext cx="1224136" cy="952106"/>
          </a:xfrm>
          <a:prstGeom prst="rect">
            <a:avLst/>
          </a:prstGeom>
          <a:noFill/>
          <a:ln w="9525">
            <a:noFill/>
            <a:miter lim="800000"/>
            <a:headEnd/>
            <a:tailEnd/>
          </a:ln>
        </p:spPr>
      </p:pic>
      <p:pic>
        <p:nvPicPr>
          <p:cNvPr id="5" name="Image 4" descr="Logo_PSUD_couleur-avec signature.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95538" y="0"/>
            <a:ext cx="1634383" cy="1484784"/>
          </a:xfrm>
          <a:prstGeom prst="rect">
            <a:avLst/>
          </a:prstGeom>
        </p:spPr>
      </p:pic>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49" y="382757"/>
            <a:ext cx="1219099" cy="719269"/>
          </a:xfrm>
          <a:prstGeom prst="rect">
            <a:avLst/>
          </a:prstGeom>
        </p:spPr>
      </p:pic>
    </p:spTree>
    <p:extLst>
      <p:ext uri="{BB962C8B-B14F-4D97-AF65-F5344CB8AC3E}">
        <p14:creationId xmlns:p14="http://schemas.microsoft.com/office/powerpoint/2010/main" val="18062607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Neutralisation – </a:t>
            </a:r>
            <a:r>
              <a:rPr lang="fr-FR" dirty="0" err="1" smtClean="0"/>
              <a:t>réionisation</a:t>
            </a:r>
            <a:r>
              <a:rPr lang="fr-FR" dirty="0" smtClean="0"/>
              <a:t> sur des spectromètres de masse à secteurs (NRMS)</a:t>
            </a:r>
            <a:endParaRPr lang="fr-FR" dirty="0"/>
          </a:p>
        </p:txBody>
      </p:sp>
      <p:sp>
        <p:nvSpPr>
          <p:cNvPr id="3" name="Espace réservé du contenu 2"/>
          <p:cNvSpPr>
            <a:spLocks noGrp="1"/>
          </p:cNvSpPr>
          <p:nvPr>
            <p:ph idx="1"/>
          </p:nvPr>
        </p:nvSpPr>
        <p:spPr>
          <a:xfrm>
            <a:off x="457200" y="3415619"/>
            <a:ext cx="8229600" cy="2710545"/>
          </a:xfrm>
        </p:spPr>
        <p:txBody>
          <a:bodyPr>
            <a:normAutofit fontScale="85000" lnSpcReduction="20000"/>
          </a:bodyPr>
          <a:lstStyle/>
          <a:p>
            <a:r>
              <a:rPr lang="fr-FR" dirty="0" smtClean="0"/>
              <a:t>Neutralisation : </a:t>
            </a:r>
          </a:p>
          <a:p>
            <a:pPr lvl="1"/>
            <a:r>
              <a:rPr lang="fr-FR" dirty="0" smtClean="0"/>
              <a:t>divers gaz utilisables (Xe, Hg, Na, Zn, NH</a:t>
            </a:r>
            <a:r>
              <a:rPr lang="fr-FR" baseline="-25000" dirty="0" smtClean="0"/>
              <a:t>3</a:t>
            </a:r>
            <a:r>
              <a:rPr lang="fr-FR" dirty="0" smtClean="0"/>
              <a:t>, NO, …)</a:t>
            </a:r>
          </a:p>
          <a:p>
            <a:pPr lvl="1"/>
            <a:r>
              <a:rPr lang="fr-FR" dirty="0" smtClean="0"/>
              <a:t>Transfert d’électron vers / de l’ion en faisceau</a:t>
            </a:r>
          </a:p>
          <a:p>
            <a:r>
              <a:rPr lang="fr-FR" dirty="0" err="1" smtClean="0"/>
              <a:t>Réionisation</a:t>
            </a:r>
            <a:r>
              <a:rPr lang="fr-FR" dirty="0" smtClean="0"/>
              <a:t> : </a:t>
            </a:r>
          </a:p>
          <a:p>
            <a:pPr lvl="1"/>
            <a:r>
              <a:rPr lang="fr-FR" dirty="0" smtClean="0"/>
              <a:t>En général O</a:t>
            </a:r>
            <a:r>
              <a:rPr lang="fr-FR" baseline="-25000" dirty="0" smtClean="0"/>
              <a:t>2</a:t>
            </a:r>
            <a:endParaRPr lang="fr-FR" dirty="0" smtClean="0"/>
          </a:p>
          <a:p>
            <a:r>
              <a:rPr lang="fr-FR" dirty="0" smtClean="0"/>
              <a:t>L’énergie cinétique des collisions intervient pour apporter une énergie suffisante à des transferts d’électron endothermiques (notamment pour la </a:t>
            </a:r>
            <a:r>
              <a:rPr lang="fr-FR" dirty="0" err="1" smtClean="0"/>
              <a:t>réionisation</a:t>
            </a:r>
            <a:r>
              <a:rPr lang="fr-FR" dirty="0" smtClean="0"/>
              <a:t>)</a:t>
            </a:r>
            <a:endParaRPr lang="fr-FR" dirty="0"/>
          </a:p>
        </p:txBody>
      </p:sp>
      <p:sp>
        <p:nvSpPr>
          <p:cNvPr id="4" name="Espace réservé du pied de page 3"/>
          <p:cNvSpPr>
            <a:spLocks noGrp="1"/>
          </p:cNvSpPr>
          <p:nvPr>
            <p:ph type="ftr" sz="quarter" idx="11"/>
          </p:nvPr>
        </p:nvSpPr>
        <p:spPr/>
        <p:txBody>
          <a:bodyPr/>
          <a:lstStyle/>
          <a:p>
            <a:r>
              <a:rPr lang="fr-FR" smtClean="0">
                <a:solidFill>
                  <a:schemeClr val="bg1">
                    <a:lumMod val="65000"/>
                  </a:schemeClr>
                </a:solidFill>
              </a:rPr>
              <a:t>Ecole</a:t>
            </a:r>
            <a:r>
              <a:rPr lang="fr-FR" smtClean="0"/>
              <a:t> </a:t>
            </a:r>
            <a:r>
              <a:rPr lang="fr-FR" smtClean="0">
                <a:solidFill>
                  <a:schemeClr val="bg1">
                    <a:lumMod val="65000"/>
                  </a:schemeClr>
                </a:solidFill>
              </a:rPr>
              <a:t>FTMS - 2 avril 2014</a:t>
            </a:r>
            <a:endParaRPr lang="fr-FR" dirty="0">
              <a:solidFill>
                <a:schemeClr val="bg1">
                  <a:lumMod val="65000"/>
                </a:schemeClr>
              </a:solidFill>
            </a:endParaRP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10</a:t>
            </a:fld>
            <a:endParaRPr lang="fr-FR" dirty="0"/>
          </a:p>
        </p:txBody>
      </p:sp>
      <p:pic>
        <p:nvPicPr>
          <p:cNvPr id="217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34444"/>
            <a:ext cx="73723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6103424" y="3284984"/>
            <a:ext cx="3040576" cy="369332"/>
          </a:xfrm>
          <a:prstGeom prst="rect">
            <a:avLst/>
          </a:prstGeom>
          <a:noFill/>
        </p:spPr>
        <p:txBody>
          <a:bodyPr wrap="none" rtlCol="0">
            <a:spAutoFit/>
          </a:bodyPr>
          <a:lstStyle/>
          <a:p>
            <a:r>
              <a:rPr lang="fr-FR" dirty="0" smtClean="0"/>
              <a:t>Schwarz, </a:t>
            </a:r>
            <a:r>
              <a:rPr lang="fr-FR" i="1" dirty="0" err="1" smtClean="0"/>
              <a:t>Acc</a:t>
            </a:r>
            <a:r>
              <a:rPr lang="fr-FR" i="1" dirty="0" smtClean="0"/>
              <a:t>. </a:t>
            </a:r>
            <a:r>
              <a:rPr lang="fr-FR" i="1" dirty="0" err="1" smtClean="0"/>
              <a:t>Chem</a:t>
            </a:r>
            <a:r>
              <a:rPr lang="fr-FR" i="1" dirty="0" smtClean="0"/>
              <a:t>. </a:t>
            </a:r>
            <a:r>
              <a:rPr lang="fr-FR" i="1" dirty="0" err="1" smtClean="0"/>
              <a:t>Res</a:t>
            </a:r>
            <a:r>
              <a:rPr lang="fr-FR" i="1" dirty="0" smtClean="0"/>
              <a:t>. </a:t>
            </a:r>
            <a:r>
              <a:rPr lang="fr-FR" dirty="0" smtClean="0"/>
              <a:t>1994</a:t>
            </a:r>
            <a:endParaRPr lang="fr-FR" dirty="0"/>
          </a:p>
        </p:txBody>
      </p:sp>
    </p:spTree>
    <p:extLst>
      <p:ext uri="{BB962C8B-B14F-4D97-AF65-F5344CB8AC3E}">
        <p14:creationId xmlns:p14="http://schemas.microsoft.com/office/powerpoint/2010/main" val="236605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Dissociation par transfert d’électron</a:t>
            </a:r>
            <a:endParaRPr lang="fr-FR" dirty="0"/>
          </a:p>
        </p:txBody>
      </p:sp>
      <p:sp>
        <p:nvSpPr>
          <p:cNvPr id="4" name="Espace réservé du pied de page 3"/>
          <p:cNvSpPr>
            <a:spLocks noGrp="1"/>
          </p:cNvSpPr>
          <p:nvPr>
            <p:ph type="ftr" sz="quarter" idx="11"/>
          </p:nvPr>
        </p:nvSpPr>
        <p:spPr/>
        <p:txBody>
          <a:bodyPr/>
          <a:lstStyle/>
          <a:p>
            <a:r>
              <a:rPr lang="fr-FR" smtClean="0">
                <a:solidFill>
                  <a:schemeClr val="bg1">
                    <a:lumMod val="65000"/>
                  </a:schemeClr>
                </a:solidFill>
              </a:rPr>
              <a:t>Ecole</a:t>
            </a:r>
            <a:r>
              <a:rPr lang="fr-FR" smtClean="0"/>
              <a:t> </a:t>
            </a:r>
            <a:r>
              <a:rPr lang="fr-FR" smtClean="0">
                <a:solidFill>
                  <a:schemeClr val="bg1">
                    <a:lumMod val="65000"/>
                  </a:schemeClr>
                </a:solidFill>
              </a:rPr>
              <a:t>FTMS - 2 avril 2014</a:t>
            </a:r>
            <a:endParaRPr lang="fr-FR" dirty="0">
              <a:solidFill>
                <a:schemeClr val="bg1">
                  <a:lumMod val="65000"/>
                </a:schemeClr>
              </a:solidFill>
            </a:endParaRP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11</a:t>
            </a:fld>
            <a:endParaRPr lang="fr-FR" dirty="0"/>
          </a:p>
        </p:txBody>
      </p:sp>
      <p:pic>
        <p:nvPicPr>
          <p:cNvPr id="2181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628799"/>
            <a:ext cx="5184577" cy="2762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6" name="Rectangle 5"/>
              <p:cNvSpPr/>
              <p:nvPr/>
            </p:nvSpPr>
            <p:spPr>
              <a:xfrm>
                <a:off x="899592" y="4725144"/>
                <a:ext cx="7056784" cy="396327"/>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p>
                        <m:sSupPr>
                          <m:ctrlPr>
                            <a:rPr lang="fr-FR" i="1" smtClean="0"/>
                          </m:ctrlPr>
                        </m:sSupPr>
                        <m:e>
                          <m:r>
                            <a:rPr lang="en-US" i="1"/>
                            <m:t>(</m:t>
                          </m:r>
                          <m:r>
                            <m:rPr>
                              <m:nor/>
                            </m:rPr>
                            <a:rPr lang="fr-FR" b="0" i="0" smtClean="0"/>
                            <m:t>M</m:t>
                          </m:r>
                          <m:r>
                            <a:rPr lang="en-US" i="1"/>
                            <m:t>, </m:t>
                          </m:r>
                          <m:r>
                            <a:rPr lang="fr-FR" b="0" i="1" smtClean="0">
                              <a:latin typeface="Cambria Math"/>
                            </a:rPr>
                            <m:t>3</m:t>
                          </m:r>
                          <m:r>
                            <m:rPr>
                              <m:nor/>
                            </m:rPr>
                            <a:rPr lang="en-US"/>
                            <m:t>H</m:t>
                          </m:r>
                          <m:r>
                            <a:rPr lang="en-US" i="1"/>
                            <m:t>)</m:t>
                          </m:r>
                        </m:e>
                        <m:sup>
                          <m:r>
                            <a:rPr lang="fr-FR" b="0" i="1" smtClean="0">
                              <a:latin typeface="Cambria Math"/>
                            </a:rPr>
                            <m:t>3</m:t>
                          </m:r>
                          <m:r>
                            <a:rPr lang="en-US" i="1"/>
                            <m:t>+</m:t>
                          </m:r>
                        </m:sup>
                      </m:sSup>
                      <m:r>
                        <a:rPr lang="en-US" i="1"/>
                        <m:t>+ </m:t>
                      </m:r>
                      <m:sSup>
                        <m:sSupPr>
                          <m:ctrlPr>
                            <a:rPr lang="fr-FR" i="1"/>
                          </m:ctrlPr>
                        </m:sSupPr>
                        <m:e>
                          <m:r>
                            <m:rPr>
                              <m:nor/>
                            </m:rPr>
                            <a:rPr lang="en-US"/>
                            <m:t>A</m:t>
                          </m:r>
                        </m:e>
                        <m:sup>
                          <m:r>
                            <a:rPr lang="en-US" i="1"/>
                            <m:t>−</m:t>
                          </m:r>
                        </m:sup>
                      </m:sSup>
                      <m:r>
                        <a:rPr lang="en-US" i="1"/>
                        <m:t> </m:t>
                      </m:r>
                      <m:r>
                        <a:rPr lang="en-US" i="1" smtClean="0"/>
                        <m:t>→</m:t>
                      </m:r>
                      <m:sSup>
                        <m:sSupPr>
                          <m:ctrlPr>
                            <a:rPr lang="fr-FR" i="1"/>
                          </m:ctrlPr>
                        </m:sSupPr>
                        <m:e>
                          <m:r>
                            <a:rPr lang="en-US" i="1"/>
                            <m:t>(</m:t>
                          </m:r>
                          <m:r>
                            <m:rPr>
                              <m:nor/>
                            </m:rPr>
                            <a:rPr lang="fr-FR" b="0" i="0" smtClean="0"/>
                            <m:t>M</m:t>
                          </m:r>
                          <m:r>
                            <a:rPr lang="en-US" i="1"/>
                            <m:t>, </m:t>
                          </m:r>
                          <m:r>
                            <a:rPr lang="fr-FR" b="0" i="1" smtClean="0">
                              <a:latin typeface="Cambria Math"/>
                            </a:rPr>
                            <m:t>3</m:t>
                          </m:r>
                          <m:r>
                            <m:rPr>
                              <m:nor/>
                            </m:rPr>
                            <a:rPr lang="en-US"/>
                            <m:t>H</m:t>
                          </m:r>
                          <m:r>
                            <a:rPr lang="en-US" i="1"/>
                            <m:t>)</m:t>
                          </m:r>
                        </m:e>
                        <m:sup>
                          <m:r>
                            <a:rPr lang="fr-FR" b="0" i="1" smtClean="0">
                              <a:latin typeface="Cambria Math"/>
                            </a:rPr>
                            <m:t>2</m:t>
                          </m:r>
                          <m:r>
                            <a:rPr lang="en-US" i="1"/>
                            <m:t>+•∗</m:t>
                          </m:r>
                        </m:sup>
                      </m:sSup>
                      <m:r>
                        <a:rPr lang="en-US" i="1"/>
                        <m:t>+</m:t>
                      </m:r>
                      <m:sSup>
                        <m:sSupPr>
                          <m:ctrlPr>
                            <a:rPr lang="en-US" i="1" smtClean="0">
                              <a:latin typeface="Cambria Math"/>
                            </a:rPr>
                          </m:ctrlPr>
                        </m:sSupPr>
                        <m:e>
                          <m:r>
                            <m:rPr>
                              <m:nor/>
                            </m:rPr>
                            <a:rPr lang="fr-FR" b="0" i="0" smtClean="0">
                              <a:latin typeface="Cambria Math"/>
                            </a:rPr>
                            <m:t>A</m:t>
                          </m:r>
                        </m:e>
                        <m:sup>
                          <m:r>
                            <a:rPr lang="en-US" i="1" smtClean="0">
                              <a:latin typeface="Cambria Math"/>
                            </a:rPr>
                            <m:t>•</m:t>
                          </m:r>
                        </m:sup>
                      </m:sSup>
                      <m:r>
                        <a:rPr lang="en-US" i="1"/>
                        <m:t> → </m:t>
                      </m:r>
                      <m:sSubSup>
                        <m:sSubSupPr>
                          <m:ctrlPr>
                            <a:rPr lang="fr-FR" i="1"/>
                          </m:ctrlPr>
                        </m:sSubSupPr>
                        <m:e>
                          <m:r>
                            <m:rPr>
                              <m:nor/>
                            </m:rPr>
                            <a:rPr lang="en-US" smtClean="0"/>
                            <m:t>F</m:t>
                          </m:r>
                        </m:e>
                        <m:sub>
                          <m:r>
                            <a:rPr lang="en-US" i="1"/>
                            <m:t>1</m:t>
                          </m:r>
                        </m:sub>
                        <m:sup>
                          <m:r>
                            <a:rPr lang="en-US" i="1"/>
                            <m:t>+</m:t>
                          </m:r>
                        </m:sup>
                      </m:sSubSup>
                      <m:r>
                        <a:rPr lang="en-US" i="1"/>
                        <m:t>+ </m:t>
                      </m:r>
                      <m:sSubSup>
                        <m:sSubSupPr>
                          <m:ctrlPr>
                            <a:rPr lang="fr-FR" i="1"/>
                          </m:ctrlPr>
                        </m:sSubSupPr>
                        <m:e>
                          <m:r>
                            <m:rPr>
                              <m:nor/>
                            </m:rPr>
                            <a:rPr lang="en-US"/>
                            <m:t>F</m:t>
                          </m:r>
                        </m:e>
                        <m:sub>
                          <m:r>
                            <a:rPr lang="en-US" i="1"/>
                            <m:t>2</m:t>
                          </m:r>
                        </m:sub>
                        <m:sup>
                          <m:r>
                            <a:rPr lang="en-US" i="1"/>
                            <m:t>+•</m:t>
                          </m:r>
                        </m:sup>
                      </m:sSubSup>
                      <m:r>
                        <a:rPr lang="en-US" i="1"/>
                        <m:t>+</m:t>
                      </m:r>
                      <m:sSup>
                        <m:sSupPr>
                          <m:ctrlPr>
                            <a:rPr lang="en-US" i="1">
                              <a:latin typeface="Cambria Math"/>
                            </a:rPr>
                          </m:ctrlPr>
                        </m:sSupPr>
                        <m:e>
                          <m:r>
                            <m:rPr>
                              <m:nor/>
                            </m:rPr>
                            <a:rPr lang="fr-FR">
                              <a:latin typeface="Cambria Math"/>
                            </a:rPr>
                            <m:t>A</m:t>
                          </m:r>
                        </m:e>
                        <m:sup>
                          <m:r>
                            <a:rPr lang="en-US" i="1">
                              <a:latin typeface="Cambria Math"/>
                            </a:rPr>
                            <m:t>•</m:t>
                          </m:r>
                        </m:sup>
                      </m:sSup>
                    </m:oMath>
                  </m:oMathPara>
                </a14:m>
                <a:endParaRPr lang="fr-FR" dirty="0"/>
              </a:p>
            </p:txBody>
          </p:sp>
        </mc:Choice>
        <mc:Fallback>
          <p:sp>
            <p:nvSpPr>
              <p:cNvPr id="6" name="Rectangle 5"/>
              <p:cNvSpPr>
                <a:spLocks noRot="1" noChangeAspect="1" noMove="1" noResize="1" noEditPoints="1" noAdjustHandles="1" noChangeArrowheads="1" noChangeShapeType="1" noTextEdit="1"/>
              </p:cNvSpPr>
              <p:nvPr/>
            </p:nvSpPr>
            <p:spPr>
              <a:xfrm>
                <a:off x="899592" y="4725144"/>
                <a:ext cx="7056784" cy="396327"/>
              </a:xfrm>
              <a:prstGeom prst="rect">
                <a:avLst/>
              </a:prstGeom>
              <a:blipFill rotWithShape="1">
                <a:blip r:embed="rId3"/>
                <a:stretch>
                  <a:fillRect b="-12308"/>
                </a:stretch>
              </a:blipFill>
            </p:spPr>
            <p:txBody>
              <a:bodyPr/>
              <a:lstStyle/>
              <a:p>
                <a:r>
                  <a:rPr lang="fr-FR">
                    <a:noFill/>
                  </a:rPr>
                  <a:t> </a:t>
                </a:r>
              </a:p>
            </p:txBody>
          </p:sp>
        </mc:Fallback>
      </mc:AlternateContent>
      <p:sp>
        <p:nvSpPr>
          <p:cNvPr id="7" name="ZoneTexte 6"/>
          <p:cNvSpPr txBox="1"/>
          <p:nvPr/>
        </p:nvSpPr>
        <p:spPr>
          <a:xfrm>
            <a:off x="4932040" y="5949280"/>
            <a:ext cx="2258952" cy="369332"/>
          </a:xfrm>
          <a:prstGeom prst="rect">
            <a:avLst/>
          </a:prstGeom>
          <a:noFill/>
        </p:spPr>
        <p:txBody>
          <a:bodyPr wrap="none" rtlCol="0">
            <a:spAutoFit/>
          </a:bodyPr>
          <a:lstStyle/>
          <a:p>
            <a:r>
              <a:rPr lang="fr-FR" dirty="0" err="1" smtClean="0"/>
              <a:t>Syka</a:t>
            </a:r>
            <a:r>
              <a:rPr lang="fr-FR" dirty="0" smtClean="0"/>
              <a:t> et al, PNAS, 2004</a:t>
            </a:r>
            <a:endParaRPr lang="fr-FR" dirty="0"/>
          </a:p>
        </p:txBody>
      </p:sp>
      <p:sp>
        <p:nvSpPr>
          <p:cNvPr id="8" name="ZoneTexte 7"/>
          <p:cNvSpPr txBox="1"/>
          <p:nvPr/>
        </p:nvSpPr>
        <p:spPr>
          <a:xfrm>
            <a:off x="1835696" y="5229200"/>
            <a:ext cx="5976664" cy="369332"/>
          </a:xfrm>
          <a:prstGeom prst="rect">
            <a:avLst/>
          </a:prstGeom>
          <a:noFill/>
        </p:spPr>
        <p:txBody>
          <a:bodyPr wrap="square" rtlCol="0">
            <a:spAutoFit/>
          </a:bodyPr>
          <a:lstStyle/>
          <a:p>
            <a:r>
              <a:rPr lang="fr-FR" dirty="0" smtClean="0"/>
              <a:t>A = C</a:t>
            </a:r>
            <a:r>
              <a:rPr lang="fr-FR" baseline="-25000" dirty="0" smtClean="0"/>
              <a:t>4</a:t>
            </a:r>
            <a:r>
              <a:rPr lang="fr-FR" dirty="0" smtClean="0"/>
              <a:t>H</a:t>
            </a:r>
            <a:r>
              <a:rPr lang="fr-FR" baseline="-25000" dirty="0" smtClean="0"/>
              <a:t>9</a:t>
            </a:r>
            <a:r>
              <a:rPr lang="fr-FR" baseline="30000" dirty="0" smtClean="0"/>
              <a:t>-</a:t>
            </a:r>
            <a:r>
              <a:rPr lang="fr-FR" dirty="0" smtClean="0"/>
              <a:t> / C</a:t>
            </a:r>
            <a:r>
              <a:rPr lang="fr-FR" baseline="-25000" dirty="0" smtClean="0"/>
              <a:t>4</a:t>
            </a:r>
            <a:r>
              <a:rPr lang="fr-FR" dirty="0" smtClean="0"/>
              <a:t>H</a:t>
            </a:r>
            <a:r>
              <a:rPr lang="fr-FR" baseline="-25000" dirty="0" smtClean="0"/>
              <a:t>11</a:t>
            </a:r>
            <a:r>
              <a:rPr lang="fr-FR" baseline="30000" dirty="0" smtClean="0"/>
              <a:t>- </a:t>
            </a:r>
            <a:r>
              <a:rPr lang="fr-FR" dirty="0" smtClean="0"/>
              <a:t> formé dans une source IC négative (CH</a:t>
            </a:r>
            <a:r>
              <a:rPr lang="fr-FR" baseline="-25000" dirty="0" smtClean="0"/>
              <a:t>4</a:t>
            </a:r>
            <a:r>
              <a:rPr lang="fr-FR" dirty="0" smtClean="0"/>
              <a:t>) </a:t>
            </a:r>
            <a:endParaRPr lang="fr-FR" dirty="0"/>
          </a:p>
        </p:txBody>
      </p:sp>
    </p:spTree>
    <p:extLst>
      <p:ext uri="{BB962C8B-B14F-4D97-AF65-F5344CB8AC3E}">
        <p14:creationId xmlns:p14="http://schemas.microsoft.com/office/powerpoint/2010/main" val="1120217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Mise en œuvre instrumentale</a:t>
            </a:r>
            <a:endParaRPr lang="fr-FR" dirty="0"/>
          </a:p>
        </p:txBody>
      </p:sp>
      <p:sp>
        <p:nvSpPr>
          <p:cNvPr id="7" name="Espace réservé du texte 6"/>
          <p:cNvSpPr>
            <a:spLocks noGrp="1"/>
          </p:cNvSpPr>
          <p:nvPr>
            <p:ph type="body"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solidFill>
                  <a:schemeClr val="bg1">
                    <a:lumMod val="65000"/>
                  </a:schemeClr>
                </a:solidFill>
              </a:rPr>
              <a:t>Ecole</a:t>
            </a:r>
            <a:r>
              <a:rPr lang="fr-FR" smtClean="0"/>
              <a:t> </a:t>
            </a:r>
            <a:r>
              <a:rPr lang="fr-FR" smtClean="0">
                <a:solidFill>
                  <a:schemeClr val="bg1">
                    <a:lumMod val="65000"/>
                  </a:schemeClr>
                </a:solidFill>
              </a:rPr>
              <a:t>FTMS - 2 avril 2014</a:t>
            </a:r>
            <a:endParaRPr lang="fr-FR" dirty="0">
              <a:solidFill>
                <a:schemeClr val="bg1">
                  <a:lumMod val="65000"/>
                </a:schemeClr>
              </a:solidFill>
            </a:endParaRP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12</a:t>
            </a:fld>
            <a:endParaRPr lang="fr-FR" dirty="0"/>
          </a:p>
        </p:txBody>
      </p:sp>
    </p:spTree>
    <p:extLst>
      <p:ext uri="{BB962C8B-B14F-4D97-AF65-F5344CB8AC3E}">
        <p14:creationId xmlns:p14="http://schemas.microsoft.com/office/powerpoint/2010/main" val="3434213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682560" y="162739"/>
            <a:ext cx="7804800" cy="1142039"/>
          </a:xfrm>
          <a:ln/>
        </p:spPr>
        <p:txBody>
          <a:bodyPr tIns="53490">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dirty="0" smtClean="0"/>
              <a:t>Cellule avec un filament d’ionisation électronique</a:t>
            </a:r>
            <a:endParaRPr lang="fr-FR" dirty="0"/>
          </a:p>
        </p:txBody>
      </p:sp>
      <p:sp>
        <p:nvSpPr>
          <p:cNvPr id="11266" name="Rectangle 2"/>
          <p:cNvSpPr>
            <a:spLocks noGrp="1" noChangeArrowheads="1"/>
          </p:cNvSpPr>
          <p:nvPr>
            <p:ph type="body" idx="4294967295"/>
          </p:nvPr>
        </p:nvSpPr>
        <p:spPr>
          <a:xfrm>
            <a:off x="4924238" y="1633132"/>
            <a:ext cx="3553042" cy="4650249"/>
          </a:xfrm>
          <a:ln/>
        </p:spPr>
        <p:txBody>
          <a:bodyPr>
            <a:normAutofit fontScale="85000" lnSpcReduction="10000"/>
          </a:bodyPr>
          <a:lstStyle/>
          <a:p>
            <a:pPr marL="95042" indent="0">
              <a:buClr>
                <a:srgbClr val="0E594D"/>
              </a:buClr>
              <a:buSzPct val="45000"/>
              <a:buNone/>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Les problèmes :</a:t>
            </a:r>
          </a:p>
          <a:p>
            <a:pPr marL="552242" indent="-457200">
              <a:buClr>
                <a:srgbClr val="0E594D"/>
              </a:buClr>
              <a:buSzPct val="100000"/>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Faible flux d’électrons</a:t>
            </a:r>
          </a:p>
          <a:p>
            <a:pPr marL="952292" lvl="1" indent="-457200">
              <a:buClr>
                <a:srgbClr val="0E594D"/>
              </a:buClr>
              <a:buSzPct val="100000"/>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Augmenter le flux nécessite d’augmenter</a:t>
            </a:r>
          </a:p>
          <a:p>
            <a:pPr marL="1352342" lvl="2" indent="-457200">
              <a:buClr>
                <a:srgbClr val="0E594D"/>
              </a:buClr>
              <a:buSzPct val="100000"/>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T du filament</a:t>
            </a:r>
          </a:p>
          <a:p>
            <a:pPr marL="1352342" lvl="2" indent="-457200">
              <a:buClr>
                <a:srgbClr val="0E594D"/>
              </a:buClr>
              <a:buSzPct val="100000"/>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Potentiel du filament</a:t>
            </a:r>
            <a:endParaRPr lang="fr-FR" dirty="0"/>
          </a:p>
          <a:p>
            <a:pPr marL="552242" indent="-457200">
              <a:buClr>
                <a:srgbClr val="0E594D"/>
              </a:buClr>
              <a:buSzPct val="100000"/>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Section du filament et recouvrement des trajectoires ions / électrons</a:t>
            </a:r>
          </a:p>
          <a:p>
            <a:pPr marL="552242" indent="-457200">
              <a:buClr>
                <a:srgbClr val="0E594D"/>
              </a:buClr>
              <a:buSzPct val="100000"/>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Occupation de l’axe de l’instrument (IRMPD)</a:t>
            </a:r>
            <a:endParaRPr lang="fr-FR" dirty="0" smtClean="0"/>
          </a:p>
        </p:txBody>
      </p:sp>
      <p:sp>
        <p:nvSpPr>
          <p:cNvPr id="2" name="Espace réservé du pied de page 1"/>
          <p:cNvSpPr>
            <a:spLocks noGrp="1"/>
          </p:cNvSpPr>
          <p:nvPr>
            <p:ph type="ftr" sz="quarter" idx="11"/>
          </p:nvPr>
        </p:nvSpPr>
        <p:spPr/>
        <p:txBody>
          <a:bodyPr/>
          <a:lstStyle/>
          <a:p>
            <a:r>
              <a:rPr lang="fr-FR" smtClean="0"/>
              <a:t>Ecole FTMS - 2 avril 2014</a:t>
            </a:r>
            <a:endParaRPr lang="fr-FR"/>
          </a:p>
        </p:txBody>
      </p:sp>
      <p:sp>
        <p:nvSpPr>
          <p:cNvPr id="3" name="Espace réservé du numéro de diapositive 2"/>
          <p:cNvSpPr>
            <a:spLocks noGrp="1"/>
          </p:cNvSpPr>
          <p:nvPr>
            <p:ph type="sldNum" sz="quarter" idx="12"/>
          </p:nvPr>
        </p:nvSpPr>
        <p:spPr/>
        <p:txBody>
          <a:bodyPr/>
          <a:lstStyle/>
          <a:p>
            <a:fld id="{84998570-4EFB-4147-BEE3-168D522FF626}" type="slidenum">
              <a:rPr lang="fr-FR" smtClean="0"/>
              <a:pPr/>
              <a:t>13</a:t>
            </a:fld>
            <a:endParaRPr lang="fr-FR"/>
          </a:p>
        </p:txBody>
      </p:sp>
      <p:pic>
        <p:nvPicPr>
          <p:cNvPr id="6" name="Picture 2" descr="msotw9_tem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700808"/>
            <a:ext cx="4240670"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2349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682560" y="203063"/>
            <a:ext cx="7804800" cy="1061391"/>
          </a:xfrm>
          <a:ln/>
        </p:spPr>
        <p:txBody>
          <a:bodyPr tIns="5349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a:t>Cathode et cathode creuse</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521" y="1445913"/>
            <a:ext cx="3424320" cy="20406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521" y="3813522"/>
            <a:ext cx="3407040" cy="25548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4"/>
          <p:cNvSpPr txBox="1">
            <a:spLocks noChangeArrowheads="1"/>
          </p:cNvSpPr>
          <p:nvPr/>
        </p:nvSpPr>
        <p:spPr bwMode="auto">
          <a:xfrm>
            <a:off x="4734721" y="1633131"/>
            <a:ext cx="4082400" cy="3918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9pPr>
          </a:lstStyle>
          <a:p>
            <a:r>
              <a:rPr lang="fr-FR" sz="1800" dirty="0">
                <a:latin typeface="Arial" charset="0"/>
              </a:rPr>
              <a:t>Cathode chauffée indirectement a remplacé le filament :</a:t>
            </a:r>
          </a:p>
          <a:p>
            <a:endParaRPr lang="fr-FR" sz="1800" dirty="0">
              <a:latin typeface="Arial" charset="0"/>
            </a:endParaRPr>
          </a:p>
          <a:p>
            <a:pPr>
              <a:buSzPct val="45000"/>
              <a:buFont typeface="Wingdings" charset="2"/>
              <a:buChar char=""/>
            </a:pPr>
            <a:r>
              <a:rPr lang="fr-FR" sz="1800" dirty="0">
                <a:latin typeface="Arial" charset="0"/>
              </a:rPr>
              <a:t> Courant d'électron plus important</a:t>
            </a:r>
            <a:br>
              <a:rPr lang="fr-FR" sz="1800" dirty="0">
                <a:latin typeface="Arial" charset="0"/>
              </a:rPr>
            </a:br>
            <a:endParaRPr lang="fr-FR" sz="1800" dirty="0">
              <a:latin typeface="Arial" charset="0"/>
            </a:endParaRPr>
          </a:p>
          <a:p>
            <a:pPr>
              <a:buSzPct val="45000"/>
              <a:buFont typeface="Wingdings" charset="2"/>
              <a:buChar char=""/>
            </a:pPr>
            <a:r>
              <a:rPr lang="fr-FR" sz="1800" dirty="0">
                <a:latin typeface="Arial" charset="0"/>
              </a:rPr>
              <a:t> Section du nuage d'électrons plus importante</a:t>
            </a:r>
            <a:r>
              <a:rPr lang="fr-FR" sz="1800" dirty="0" smtClean="0">
                <a:latin typeface="Arial" charset="0"/>
              </a:rPr>
              <a:t>.</a:t>
            </a:r>
          </a:p>
          <a:p>
            <a:pPr>
              <a:buSzPct val="45000"/>
              <a:buFont typeface="Wingdings" charset="2"/>
              <a:buChar char=""/>
            </a:pPr>
            <a:endParaRPr lang="fr-FR" sz="1800" dirty="0" smtClean="0">
              <a:latin typeface="Arial" charset="0"/>
            </a:endParaRPr>
          </a:p>
          <a:p>
            <a:pPr>
              <a:buSzPct val="45000"/>
              <a:buFont typeface="Wingdings" charset="2"/>
              <a:buChar char=""/>
            </a:pPr>
            <a:r>
              <a:rPr lang="fr-FR" sz="1800" dirty="0">
                <a:latin typeface="Arial" charset="0"/>
              </a:rPr>
              <a:t> </a:t>
            </a:r>
            <a:r>
              <a:rPr lang="fr-FR" sz="1800" dirty="0" smtClean="0">
                <a:latin typeface="Arial" charset="0"/>
              </a:rPr>
              <a:t>Ajout d’une lentille d’extraction des électrons indépendante de la plaque du piège : flux d’électron contrôlé indépendamment de l’énergie cinétique des électrons</a:t>
            </a:r>
            <a:r>
              <a:rPr lang="fr-FR" sz="1800" dirty="0">
                <a:latin typeface="Arial" charset="0"/>
              </a:rPr>
              <a:t/>
            </a:r>
            <a:br>
              <a:rPr lang="fr-FR" sz="1800" dirty="0">
                <a:latin typeface="Arial" charset="0"/>
              </a:rPr>
            </a:br>
            <a:endParaRPr lang="fr-FR" sz="1800" dirty="0">
              <a:latin typeface="Arial" charset="0"/>
            </a:endParaRPr>
          </a:p>
          <a:p>
            <a:pPr>
              <a:buSzPct val="45000"/>
              <a:buFont typeface="Wingdings" charset="2"/>
              <a:buChar char=""/>
            </a:pPr>
            <a:r>
              <a:rPr lang="fr-FR" sz="1800" dirty="0">
                <a:latin typeface="Arial" charset="0"/>
              </a:rPr>
              <a:t> Cathode creuse permet une combinaison ECD / IRMPD (ou autre source de photons)</a:t>
            </a:r>
          </a:p>
        </p:txBody>
      </p:sp>
      <p:sp>
        <p:nvSpPr>
          <p:cNvPr id="2" name="Espace réservé du pied de page 1"/>
          <p:cNvSpPr>
            <a:spLocks noGrp="1"/>
          </p:cNvSpPr>
          <p:nvPr>
            <p:ph type="ftr" sz="quarter" idx="11"/>
          </p:nvPr>
        </p:nvSpPr>
        <p:spPr/>
        <p:txBody>
          <a:bodyPr/>
          <a:lstStyle/>
          <a:p>
            <a:r>
              <a:rPr lang="fr-FR" smtClean="0"/>
              <a:t>Ecole FTMS - 2 avril 2014</a:t>
            </a:r>
            <a:endParaRPr lang="fr-FR"/>
          </a:p>
        </p:txBody>
      </p:sp>
      <p:sp>
        <p:nvSpPr>
          <p:cNvPr id="3" name="Espace réservé du numéro de diapositive 2"/>
          <p:cNvSpPr>
            <a:spLocks noGrp="1"/>
          </p:cNvSpPr>
          <p:nvPr>
            <p:ph type="sldNum" sz="quarter" idx="12"/>
          </p:nvPr>
        </p:nvSpPr>
        <p:spPr/>
        <p:txBody>
          <a:bodyPr/>
          <a:lstStyle/>
          <a:p>
            <a:fld id="{84998570-4EFB-4147-BEE3-168D522FF626}" type="slidenum">
              <a:rPr lang="fr-FR" smtClean="0"/>
              <a:pPr/>
              <a:t>14</a:t>
            </a:fld>
            <a:endParaRPr lang="fr-FR"/>
          </a:p>
        </p:txBody>
      </p:sp>
    </p:spTree>
    <p:extLst>
      <p:ext uri="{BB962C8B-B14F-4D97-AF65-F5344CB8AC3E}">
        <p14:creationId xmlns:p14="http://schemas.microsoft.com/office/powerpoint/2010/main" val="14573214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682560" y="162739"/>
            <a:ext cx="7804800" cy="1142039"/>
          </a:xfrm>
          <a:ln/>
        </p:spPr>
        <p:txBody>
          <a:bodyPr tIns="53490">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dirty="0"/>
              <a:t>Paramètres </a:t>
            </a:r>
            <a:r>
              <a:rPr lang="fr-FR" dirty="0" smtClean="0"/>
              <a:t>en ECD : la trajectoire des ions</a:t>
            </a:r>
            <a:endParaRPr lang="fr-FR" dirty="0"/>
          </a:p>
        </p:txBody>
      </p:sp>
      <p:sp>
        <p:nvSpPr>
          <p:cNvPr id="16386" name="Rectangle 2"/>
          <p:cNvSpPr>
            <a:spLocks noGrp="1" noChangeArrowheads="1"/>
          </p:cNvSpPr>
          <p:nvPr>
            <p:ph type="body" idx="4294967295"/>
          </p:nvPr>
        </p:nvSpPr>
        <p:spPr>
          <a:xfrm>
            <a:off x="672480" y="2780927"/>
            <a:ext cx="7804800" cy="3600401"/>
          </a:xfrm>
          <a:ln/>
        </p:spPr>
        <p:txBody>
          <a:bodyPr>
            <a:normAutofit fontScale="92500" lnSpcReduction="10000"/>
          </a:bodyPr>
          <a:lstStyle/>
          <a:p>
            <a:pPr marL="388806" indent="-293764">
              <a:buClr>
                <a:srgbClr val="0E594D"/>
              </a:buClr>
              <a:buSzPct val="45000"/>
              <a:buFont typeface="Wingdings" charset="2"/>
              <a:buChar char=""/>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Contrôle de la position des ions</a:t>
            </a:r>
          </a:p>
          <a:p>
            <a:pPr marL="788856" lvl="1" indent="-293764">
              <a:buClr>
                <a:srgbClr val="0E594D"/>
              </a:buClr>
              <a:buSzPct val="45000"/>
              <a:buFont typeface="Wingdings" charset="2"/>
              <a:buChar char=""/>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Nécessité de superposer les trajectoires des ions et les trajectoires des électrons. </a:t>
            </a:r>
          </a:p>
          <a:p>
            <a:pPr marL="1188906" lvl="2" indent="-293764">
              <a:buClr>
                <a:srgbClr val="0E594D"/>
              </a:buClr>
              <a:buSzPct val="45000"/>
              <a:buFont typeface="Wingdings" charset="2"/>
              <a:buChar char=""/>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Electrons: si bon alignement de l’ensemble cathode / cellule et champ magnétique homogène, </a:t>
            </a:r>
            <a:r>
              <a:rPr lang="fr-FR" dirty="0" smtClean="0"/>
              <a:t>image de la cathode.</a:t>
            </a:r>
          </a:p>
          <a:p>
            <a:pPr marL="1188906" lvl="2" indent="-293764">
              <a:buClr>
                <a:srgbClr val="0E594D"/>
              </a:buClr>
              <a:buSzPct val="45000"/>
              <a:buFont typeface="Wingdings" charset="2"/>
              <a:buChar char=""/>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Ions: dépend des paramètres d’injection, et notamment de leurs rayons cyclotron + magnétron initiaux.</a:t>
            </a:r>
          </a:p>
          <a:p>
            <a:pPr marL="1188906" lvl="2" indent="-293764">
              <a:buClr>
                <a:srgbClr val="0E594D"/>
              </a:buClr>
              <a:buSzPct val="45000"/>
              <a:buFont typeface="Wingdings" charset="2"/>
              <a:buChar char=""/>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Si l’orbite (magnétron + cyclotron) est telle que les trajectoires ne se croisent pas, il n’y aura pas de rencontre.</a:t>
            </a:r>
          </a:p>
          <a:p>
            <a:pPr marL="1188906" lvl="2" indent="-293764">
              <a:buClr>
                <a:srgbClr val="0E594D"/>
              </a:buClr>
              <a:buSzPct val="45000"/>
              <a:buFont typeface="Wingdings" charset="2"/>
              <a:buChar char=""/>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Solution: augmenter le rayon magnétron (</a:t>
            </a:r>
            <a:r>
              <a:rPr lang="fr-FR" dirty="0" err="1" smtClean="0"/>
              <a:t>Sidekick</a:t>
            </a:r>
            <a:r>
              <a:rPr lang="fr-FR" dirty="0" smtClean="0"/>
              <a:t>) ou le rayon cyclotron (excitation dipolaire) avant l’irradiation.</a:t>
            </a:r>
          </a:p>
          <a:p>
            <a:pPr marL="388806" indent="-293764">
              <a:buNone/>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endParaRPr lang="fr-FR" dirty="0"/>
          </a:p>
        </p:txBody>
      </p:sp>
      <p:sp>
        <p:nvSpPr>
          <p:cNvPr id="2" name="Espace réservé du pied de page 1"/>
          <p:cNvSpPr>
            <a:spLocks noGrp="1"/>
          </p:cNvSpPr>
          <p:nvPr>
            <p:ph type="ftr" sz="quarter" idx="11"/>
          </p:nvPr>
        </p:nvSpPr>
        <p:spPr/>
        <p:txBody>
          <a:bodyPr/>
          <a:lstStyle/>
          <a:p>
            <a:r>
              <a:rPr lang="fr-FR" dirty="0" smtClean="0"/>
              <a:t>Ecole FTMS - 2 avril 2014</a:t>
            </a:r>
            <a:endParaRPr lang="fr-FR" dirty="0"/>
          </a:p>
        </p:txBody>
      </p:sp>
      <p:sp>
        <p:nvSpPr>
          <p:cNvPr id="3" name="Espace réservé du numéro de diapositive 2"/>
          <p:cNvSpPr>
            <a:spLocks noGrp="1"/>
          </p:cNvSpPr>
          <p:nvPr>
            <p:ph type="sldNum" sz="quarter" idx="12"/>
          </p:nvPr>
        </p:nvSpPr>
        <p:spPr/>
        <p:txBody>
          <a:bodyPr/>
          <a:lstStyle/>
          <a:p>
            <a:fld id="{84998570-4EFB-4147-BEE3-168D522FF626}" type="slidenum">
              <a:rPr lang="fr-FR" smtClean="0"/>
              <a:pPr/>
              <a:t>15</a:t>
            </a:fld>
            <a:endParaRPr lang="fr-FR"/>
          </a:p>
        </p:txBody>
      </p:sp>
      <p:grpSp>
        <p:nvGrpSpPr>
          <p:cNvPr id="16397" name="Groupe 16396"/>
          <p:cNvGrpSpPr/>
          <p:nvPr/>
        </p:nvGrpSpPr>
        <p:grpSpPr>
          <a:xfrm>
            <a:off x="1022394" y="1081873"/>
            <a:ext cx="6961606" cy="1605012"/>
            <a:chOff x="1022394" y="1081873"/>
            <a:chExt cx="6961606" cy="1605012"/>
          </a:xfrm>
        </p:grpSpPr>
        <p:sp>
          <p:nvSpPr>
            <p:cNvPr id="4" name="Rectangle 3"/>
            <p:cNvSpPr/>
            <p:nvPr/>
          </p:nvSpPr>
          <p:spPr>
            <a:xfrm>
              <a:off x="2318538" y="1549925"/>
              <a:ext cx="432048"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6" name="Connecteur droit 5"/>
            <p:cNvCxnSpPr/>
            <p:nvPr/>
          </p:nvCxnSpPr>
          <p:spPr>
            <a:xfrm>
              <a:off x="2750586" y="1549925"/>
              <a:ext cx="0" cy="2880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3326650" y="1333901"/>
              <a:ext cx="0" cy="216024"/>
            </a:xfrm>
            <a:prstGeom prst="line">
              <a:avLst/>
            </a:prstGeom>
            <a:ln/>
          </p:spPr>
          <p:style>
            <a:lnRef idx="2">
              <a:schemeClr val="dk1"/>
            </a:lnRef>
            <a:fillRef idx="0">
              <a:schemeClr val="dk1"/>
            </a:fillRef>
            <a:effectRef idx="1">
              <a:schemeClr val="dk1"/>
            </a:effectRef>
            <a:fontRef idx="minor">
              <a:schemeClr val="tx1"/>
            </a:fontRef>
          </p:style>
        </p:cxnSp>
        <p:cxnSp>
          <p:nvCxnSpPr>
            <p:cNvPr id="11" name="Connecteur droit 10"/>
            <p:cNvCxnSpPr/>
            <p:nvPr/>
          </p:nvCxnSpPr>
          <p:spPr>
            <a:xfrm flipV="1">
              <a:off x="3326650" y="1837957"/>
              <a:ext cx="0" cy="216024"/>
            </a:xfrm>
            <a:prstGeom prst="line">
              <a:avLst/>
            </a:prstGeom>
            <a:ln/>
          </p:spPr>
          <p:style>
            <a:lnRef idx="2">
              <a:schemeClr val="dk1"/>
            </a:lnRef>
            <a:fillRef idx="0">
              <a:schemeClr val="dk1"/>
            </a:fillRef>
            <a:effectRef idx="1">
              <a:schemeClr val="dk1"/>
            </a:effectRef>
            <a:fontRef idx="minor">
              <a:schemeClr val="tx1"/>
            </a:fontRef>
          </p:style>
        </p:cxnSp>
        <p:cxnSp>
          <p:nvCxnSpPr>
            <p:cNvPr id="10" name="Connecteur droit avec flèche 9"/>
            <p:cNvCxnSpPr/>
            <p:nvPr/>
          </p:nvCxnSpPr>
          <p:spPr>
            <a:xfrm>
              <a:off x="2750586" y="2197997"/>
              <a:ext cx="576064"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765979" y="2301363"/>
              <a:ext cx="569387" cy="369332"/>
            </a:xfrm>
            <a:prstGeom prst="rect">
              <a:avLst/>
            </a:prstGeom>
            <a:noFill/>
          </p:spPr>
          <p:txBody>
            <a:bodyPr wrap="none" rtlCol="0">
              <a:spAutoFit/>
            </a:bodyPr>
            <a:lstStyle/>
            <a:p>
              <a:r>
                <a:rPr lang="fr-FR" dirty="0" err="1" smtClean="0"/>
                <a:t>V</a:t>
              </a:r>
              <a:r>
                <a:rPr lang="fr-FR" baseline="-25000" dirty="0" err="1" smtClean="0"/>
                <a:t>lens</a:t>
              </a:r>
              <a:endParaRPr lang="fr-FR" dirty="0"/>
            </a:p>
          </p:txBody>
        </p:sp>
        <p:cxnSp>
          <p:nvCxnSpPr>
            <p:cNvPr id="14" name="Connecteur droit 13"/>
            <p:cNvCxnSpPr/>
            <p:nvPr/>
          </p:nvCxnSpPr>
          <p:spPr>
            <a:xfrm>
              <a:off x="4046730" y="1081873"/>
              <a:ext cx="0" cy="468052"/>
            </a:xfrm>
            <a:prstGeom prst="line">
              <a:avLst/>
            </a:prstGeom>
          </p:spPr>
          <p:style>
            <a:lnRef idx="2">
              <a:schemeClr val="dk1"/>
            </a:lnRef>
            <a:fillRef idx="0">
              <a:schemeClr val="dk1"/>
            </a:fillRef>
            <a:effectRef idx="1">
              <a:schemeClr val="dk1"/>
            </a:effectRef>
            <a:fontRef idx="minor">
              <a:schemeClr val="tx1"/>
            </a:fontRef>
          </p:style>
        </p:cxnSp>
        <p:cxnSp>
          <p:nvCxnSpPr>
            <p:cNvPr id="17" name="Connecteur droit 16"/>
            <p:cNvCxnSpPr/>
            <p:nvPr/>
          </p:nvCxnSpPr>
          <p:spPr>
            <a:xfrm>
              <a:off x="4046730" y="1837957"/>
              <a:ext cx="0" cy="468052"/>
            </a:xfrm>
            <a:prstGeom prst="line">
              <a:avLst/>
            </a:prstGeom>
          </p:spPr>
          <p:style>
            <a:lnRef idx="2">
              <a:schemeClr val="dk1"/>
            </a:lnRef>
            <a:fillRef idx="0">
              <a:schemeClr val="dk1"/>
            </a:fillRef>
            <a:effectRef idx="1">
              <a:schemeClr val="dk1"/>
            </a:effectRef>
            <a:fontRef idx="minor">
              <a:schemeClr val="tx1"/>
            </a:fontRef>
          </p:style>
        </p:cxnSp>
        <p:cxnSp>
          <p:nvCxnSpPr>
            <p:cNvPr id="18" name="Connecteur droit 17"/>
            <p:cNvCxnSpPr/>
            <p:nvPr/>
          </p:nvCxnSpPr>
          <p:spPr>
            <a:xfrm>
              <a:off x="6567010" y="1081873"/>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19" name="Connecteur droit 18"/>
            <p:cNvCxnSpPr/>
            <p:nvPr/>
          </p:nvCxnSpPr>
          <p:spPr>
            <a:xfrm>
              <a:off x="6567010" y="1919257"/>
              <a:ext cx="0" cy="386752"/>
            </a:xfrm>
            <a:prstGeom prst="line">
              <a:avLst/>
            </a:prstGeom>
          </p:spPr>
          <p:style>
            <a:lnRef idx="2">
              <a:schemeClr val="dk1"/>
            </a:lnRef>
            <a:fillRef idx="0">
              <a:schemeClr val="dk1"/>
            </a:fillRef>
            <a:effectRef idx="1">
              <a:schemeClr val="dk1"/>
            </a:effectRef>
            <a:fontRef idx="minor">
              <a:schemeClr val="tx1"/>
            </a:fontRef>
          </p:style>
        </p:cxnSp>
        <p:cxnSp>
          <p:nvCxnSpPr>
            <p:cNvPr id="16" name="Connecteur droit 15"/>
            <p:cNvCxnSpPr/>
            <p:nvPr/>
          </p:nvCxnSpPr>
          <p:spPr>
            <a:xfrm>
              <a:off x="1886490" y="1621933"/>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886490" y="1765949"/>
              <a:ext cx="432048"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1022394" y="1549925"/>
              <a:ext cx="749436" cy="369332"/>
            </a:xfrm>
            <a:prstGeom prst="rect">
              <a:avLst/>
            </a:prstGeom>
            <a:noFill/>
          </p:spPr>
          <p:txBody>
            <a:bodyPr wrap="none" rtlCol="0">
              <a:spAutoFit/>
            </a:bodyPr>
            <a:lstStyle/>
            <a:p>
              <a:r>
                <a:rPr lang="fr-FR" dirty="0" err="1" smtClean="0"/>
                <a:t>I</a:t>
              </a:r>
              <a:r>
                <a:rPr lang="fr-FR" baseline="-25000" dirty="0" err="1" smtClean="0"/>
                <a:t>cathode</a:t>
              </a:r>
              <a:endParaRPr lang="fr-FR" dirty="0"/>
            </a:p>
          </p:txBody>
        </p:sp>
        <p:sp>
          <p:nvSpPr>
            <p:cNvPr id="21" name="Ellipse 20"/>
            <p:cNvSpPr/>
            <p:nvPr/>
          </p:nvSpPr>
          <p:spPr>
            <a:xfrm>
              <a:off x="4838818" y="1549925"/>
              <a:ext cx="72008"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4982834" y="1693941"/>
              <a:ext cx="72008"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4991218" y="1702325"/>
              <a:ext cx="72008"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5054842" y="1549925"/>
              <a:ext cx="72008"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5143618" y="1621933"/>
              <a:ext cx="72008"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5198858" y="1693941"/>
              <a:ext cx="72008"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5270866" y="1549925"/>
              <a:ext cx="72008"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5342874" y="1693941"/>
              <a:ext cx="72008"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5414882" y="1549925"/>
              <a:ext cx="72008"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5495185" y="1633394"/>
              <a:ext cx="72008"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387" name="Connecteur droit 16386"/>
            <p:cNvCxnSpPr/>
            <p:nvPr/>
          </p:nvCxnSpPr>
          <p:spPr>
            <a:xfrm>
              <a:off x="6567010" y="1549925"/>
              <a:ext cx="144016" cy="0"/>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38" name="Connecteur droit 37"/>
            <p:cNvCxnSpPr/>
            <p:nvPr/>
          </p:nvCxnSpPr>
          <p:spPr>
            <a:xfrm>
              <a:off x="6567010" y="1837957"/>
              <a:ext cx="144016" cy="0"/>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6389" name="Connecteur droit avec flèche 16388"/>
            <p:cNvCxnSpPr/>
            <p:nvPr/>
          </p:nvCxnSpPr>
          <p:spPr>
            <a:xfrm>
              <a:off x="6927050" y="1549925"/>
              <a:ext cx="0" cy="288032"/>
            </a:xfrm>
            <a:prstGeom prst="straightConnector1">
              <a:avLst/>
            </a:prstGeom>
            <a:ln>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390" name="ZoneTexte 16389"/>
            <p:cNvSpPr txBox="1"/>
            <p:nvPr/>
          </p:nvSpPr>
          <p:spPr>
            <a:xfrm>
              <a:off x="3830706" y="2289322"/>
              <a:ext cx="654346" cy="369332"/>
            </a:xfrm>
            <a:prstGeom prst="rect">
              <a:avLst/>
            </a:prstGeom>
            <a:noFill/>
          </p:spPr>
          <p:txBody>
            <a:bodyPr wrap="none" rtlCol="0">
              <a:spAutoFit/>
            </a:bodyPr>
            <a:lstStyle/>
            <a:p>
              <a:r>
                <a:rPr lang="fr-FR" dirty="0" smtClean="0"/>
                <a:t>+ 1V </a:t>
              </a:r>
              <a:endParaRPr lang="fr-FR" dirty="0"/>
            </a:p>
          </p:txBody>
        </p:sp>
        <p:sp>
          <p:nvSpPr>
            <p:cNvPr id="42" name="ZoneTexte 41"/>
            <p:cNvSpPr txBox="1"/>
            <p:nvPr/>
          </p:nvSpPr>
          <p:spPr>
            <a:xfrm>
              <a:off x="6383853" y="2317553"/>
              <a:ext cx="654346" cy="369332"/>
            </a:xfrm>
            <a:prstGeom prst="rect">
              <a:avLst/>
            </a:prstGeom>
            <a:noFill/>
          </p:spPr>
          <p:txBody>
            <a:bodyPr wrap="none" rtlCol="0">
              <a:spAutoFit/>
            </a:bodyPr>
            <a:lstStyle/>
            <a:p>
              <a:r>
                <a:rPr lang="fr-FR" dirty="0" smtClean="0"/>
                <a:t>+ 1V </a:t>
              </a:r>
              <a:endParaRPr lang="fr-FR" dirty="0"/>
            </a:p>
          </p:txBody>
        </p:sp>
        <p:sp>
          <p:nvSpPr>
            <p:cNvPr id="16396" name="ZoneTexte 16395"/>
            <p:cNvSpPr txBox="1"/>
            <p:nvPr/>
          </p:nvSpPr>
          <p:spPr>
            <a:xfrm>
              <a:off x="7164288" y="1593952"/>
              <a:ext cx="819712" cy="369332"/>
            </a:xfrm>
            <a:prstGeom prst="rect">
              <a:avLst/>
            </a:prstGeom>
            <a:noFill/>
          </p:spPr>
          <p:txBody>
            <a:bodyPr wrap="none" rtlCol="0">
              <a:spAutoFit/>
            </a:bodyPr>
            <a:lstStyle/>
            <a:p>
              <a:r>
                <a:rPr lang="fr-FR" dirty="0" err="1" smtClean="0">
                  <a:solidFill>
                    <a:schemeClr val="accent2"/>
                  </a:solidFill>
                </a:rPr>
                <a:t>V</a:t>
              </a:r>
              <a:r>
                <a:rPr lang="fr-FR" baseline="-25000" dirty="0" err="1" smtClean="0">
                  <a:solidFill>
                    <a:schemeClr val="accent2"/>
                  </a:solidFill>
                </a:rPr>
                <a:t>Sidekick</a:t>
              </a:r>
              <a:endParaRPr lang="fr-FR" dirty="0">
                <a:solidFill>
                  <a:schemeClr val="accent2"/>
                </a:solidFill>
              </a:endParaRPr>
            </a:p>
          </p:txBody>
        </p:sp>
      </p:grpSp>
      <p:grpSp>
        <p:nvGrpSpPr>
          <p:cNvPr id="16395" name="Groupe 16394"/>
          <p:cNvGrpSpPr/>
          <p:nvPr/>
        </p:nvGrpSpPr>
        <p:grpSpPr>
          <a:xfrm>
            <a:off x="821028" y="2135148"/>
            <a:ext cx="7632848" cy="4176464"/>
            <a:chOff x="787200" y="138088"/>
            <a:chExt cx="7632848" cy="4176464"/>
          </a:xfrm>
        </p:grpSpPr>
        <p:sp>
          <p:nvSpPr>
            <p:cNvPr id="16391" name="Rectangle à coins arrondis 16390"/>
            <p:cNvSpPr/>
            <p:nvPr/>
          </p:nvSpPr>
          <p:spPr>
            <a:xfrm>
              <a:off x="787200" y="138088"/>
              <a:ext cx="7632848" cy="41764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392" name="ZoneTexte 16391"/>
            <p:cNvSpPr txBox="1"/>
            <p:nvPr/>
          </p:nvSpPr>
          <p:spPr>
            <a:xfrm>
              <a:off x="1177216" y="236808"/>
              <a:ext cx="5442632" cy="369332"/>
            </a:xfrm>
            <a:prstGeom prst="rect">
              <a:avLst/>
            </a:prstGeom>
            <a:noFill/>
          </p:spPr>
          <p:txBody>
            <a:bodyPr wrap="square" rtlCol="0">
              <a:spAutoFit/>
            </a:bodyPr>
            <a:lstStyle/>
            <a:p>
              <a:r>
                <a:rPr lang="fr-FR" dirty="0" smtClean="0"/>
                <a:t>Rappel :  trajectoire des ions dans une cellule FT-ICR</a:t>
              </a:r>
              <a:endParaRPr lang="fr-FR" dirty="0"/>
            </a:p>
          </p:txBody>
        </p:sp>
        <p:pic>
          <p:nvPicPr>
            <p:cNvPr id="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153" y="672533"/>
              <a:ext cx="4017742" cy="1725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3" name="ZoneTexte 16392"/>
            <p:cNvSpPr txBox="1"/>
            <p:nvPr/>
          </p:nvSpPr>
          <p:spPr>
            <a:xfrm>
              <a:off x="1153022" y="2363119"/>
              <a:ext cx="3297690" cy="1384995"/>
            </a:xfrm>
            <a:prstGeom prst="rect">
              <a:avLst/>
            </a:prstGeom>
            <a:noFill/>
          </p:spPr>
          <p:txBody>
            <a:bodyPr wrap="square" rtlCol="0">
              <a:spAutoFit/>
            </a:bodyPr>
            <a:lstStyle/>
            <a:p>
              <a:r>
                <a:rPr lang="fr-FR" b="1" dirty="0" smtClean="0"/>
                <a:t>Cathode pleine :</a:t>
              </a:r>
              <a:r>
                <a:rPr lang="fr-FR" dirty="0" smtClean="0"/>
                <a:t> </a:t>
              </a:r>
            </a:p>
            <a:p>
              <a:endParaRPr lang="fr-FR" dirty="0" smtClean="0"/>
            </a:p>
            <a:p>
              <a:r>
                <a:rPr lang="fr-FR" dirty="0" smtClean="0"/>
                <a:t>Idéal: </a:t>
              </a:r>
              <a:r>
                <a:rPr lang="fr-FR" dirty="0" err="1" smtClean="0"/>
                <a:t>r</a:t>
              </a:r>
              <a:r>
                <a:rPr lang="fr-FR" baseline="-25000" dirty="0" err="1" smtClean="0"/>
                <a:t>c</a:t>
              </a:r>
              <a:r>
                <a:rPr lang="fr-FR" dirty="0" smtClean="0"/>
                <a:t> + </a:t>
              </a:r>
              <a:r>
                <a:rPr lang="fr-FR" dirty="0" err="1" smtClean="0"/>
                <a:t>r</a:t>
              </a:r>
              <a:r>
                <a:rPr lang="fr-FR" baseline="-25000" dirty="0" err="1" smtClean="0"/>
                <a:t>M</a:t>
              </a:r>
              <a:r>
                <a:rPr lang="fr-FR" baseline="-25000" dirty="0" smtClean="0"/>
                <a:t>  </a:t>
              </a:r>
              <a:r>
                <a:rPr lang="fr-FR" dirty="0" smtClean="0"/>
                <a:t>&lt; </a:t>
              </a:r>
              <a:r>
                <a:rPr lang="fr-FR" dirty="0" err="1" smtClean="0"/>
                <a:t>r</a:t>
              </a:r>
              <a:r>
                <a:rPr lang="fr-FR" baseline="-25000" dirty="0" err="1" smtClean="0"/>
                <a:t>cathode</a:t>
              </a:r>
              <a:endParaRPr lang="fr-FR" baseline="-25000" dirty="0" smtClean="0"/>
            </a:p>
            <a:p>
              <a:endParaRPr lang="fr-FR" baseline="-25000" dirty="0"/>
            </a:p>
            <a:p>
              <a:r>
                <a:rPr lang="fr-FR" dirty="0" smtClean="0"/>
                <a:t>Limite : |</a:t>
              </a:r>
              <a:r>
                <a:rPr lang="fr-FR" dirty="0" err="1" smtClean="0"/>
                <a:t>r</a:t>
              </a:r>
              <a:r>
                <a:rPr lang="fr-FR" baseline="-25000" dirty="0" err="1" smtClean="0"/>
                <a:t>M</a:t>
              </a:r>
              <a:r>
                <a:rPr lang="fr-FR" dirty="0" smtClean="0"/>
                <a:t> – </a:t>
              </a:r>
              <a:r>
                <a:rPr lang="fr-FR" dirty="0" err="1" smtClean="0"/>
                <a:t>r</a:t>
              </a:r>
              <a:r>
                <a:rPr lang="fr-FR" baseline="-25000" dirty="0" err="1" smtClean="0"/>
                <a:t>C</a:t>
              </a:r>
              <a:r>
                <a:rPr lang="fr-FR" dirty="0" smtClean="0"/>
                <a:t>| = </a:t>
              </a:r>
              <a:r>
                <a:rPr lang="fr-FR" dirty="0" err="1" smtClean="0"/>
                <a:t>r</a:t>
              </a:r>
              <a:r>
                <a:rPr lang="fr-FR" baseline="-25000" dirty="0" err="1" smtClean="0"/>
                <a:t>cathode</a:t>
              </a:r>
              <a:endParaRPr lang="fr-FR" baseline="-25000" dirty="0"/>
            </a:p>
          </p:txBody>
        </p:sp>
        <p:sp>
          <p:nvSpPr>
            <p:cNvPr id="47" name="ZoneTexte 46"/>
            <p:cNvSpPr txBox="1"/>
            <p:nvPr/>
          </p:nvSpPr>
          <p:spPr>
            <a:xfrm>
              <a:off x="4661645" y="2363119"/>
              <a:ext cx="3297690" cy="1754326"/>
            </a:xfrm>
            <a:prstGeom prst="rect">
              <a:avLst/>
            </a:prstGeom>
            <a:noFill/>
          </p:spPr>
          <p:txBody>
            <a:bodyPr wrap="square" rtlCol="0">
              <a:spAutoFit/>
            </a:bodyPr>
            <a:lstStyle/>
            <a:p>
              <a:r>
                <a:rPr lang="fr-FR" b="1" dirty="0" smtClean="0"/>
                <a:t>Cathode creuse :</a:t>
              </a:r>
              <a:r>
                <a:rPr lang="fr-FR" dirty="0" smtClean="0"/>
                <a:t> </a:t>
              </a:r>
            </a:p>
            <a:p>
              <a:r>
                <a:rPr lang="fr-FR" dirty="0" smtClean="0"/>
                <a:t>Plus compliqué ! </a:t>
              </a:r>
            </a:p>
            <a:p>
              <a:r>
                <a:rPr lang="fr-FR" dirty="0" smtClean="0"/>
                <a:t>On aimerait avoir </a:t>
              </a:r>
            </a:p>
            <a:p>
              <a:r>
                <a:rPr lang="fr-FR" dirty="0"/>
                <a:t>|</a:t>
              </a:r>
              <a:r>
                <a:rPr lang="fr-FR" dirty="0" err="1"/>
                <a:t>r</a:t>
              </a:r>
              <a:r>
                <a:rPr lang="fr-FR" baseline="-25000" dirty="0" err="1"/>
                <a:t>M</a:t>
              </a:r>
              <a:r>
                <a:rPr lang="fr-FR" dirty="0"/>
                <a:t> – </a:t>
              </a:r>
              <a:r>
                <a:rPr lang="fr-FR" dirty="0" err="1"/>
                <a:t>r</a:t>
              </a:r>
              <a:r>
                <a:rPr lang="fr-FR" baseline="-25000" dirty="0" err="1"/>
                <a:t>C</a:t>
              </a:r>
              <a:r>
                <a:rPr lang="fr-FR" dirty="0" smtClean="0"/>
                <a:t>| &gt; </a:t>
              </a:r>
              <a:r>
                <a:rPr lang="fr-FR" dirty="0" err="1" smtClean="0"/>
                <a:t>r</a:t>
              </a:r>
              <a:r>
                <a:rPr lang="fr-FR" baseline="-25000" dirty="0" err="1" smtClean="0"/>
                <a:t>intérieur</a:t>
              </a:r>
              <a:endParaRPr lang="fr-FR" baseline="-25000" dirty="0" smtClean="0"/>
            </a:p>
            <a:p>
              <a:r>
                <a:rPr lang="fr-FR" dirty="0" smtClean="0"/>
                <a:t>Et</a:t>
              </a:r>
            </a:p>
            <a:p>
              <a:r>
                <a:rPr lang="fr-FR" dirty="0" err="1" smtClean="0"/>
                <a:t>r</a:t>
              </a:r>
              <a:r>
                <a:rPr lang="fr-FR" baseline="-25000" dirty="0" err="1" smtClean="0"/>
                <a:t>c</a:t>
              </a:r>
              <a:r>
                <a:rPr lang="fr-FR" dirty="0" smtClean="0"/>
                <a:t> + </a:t>
              </a:r>
              <a:r>
                <a:rPr lang="fr-FR" dirty="0" err="1" smtClean="0"/>
                <a:t>r</a:t>
              </a:r>
              <a:r>
                <a:rPr lang="fr-FR" baseline="-25000" dirty="0" err="1" smtClean="0"/>
                <a:t>M</a:t>
              </a:r>
              <a:r>
                <a:rPr lang="fr-FR" baseline="-25000" dirty="0" smtClean="0"/>
                <a:t>  </a:t>
              </a:r>
              <a:r>
                <a:rPr lang="fr-FR" dirty="0" smtClean="0"/>
                <a:t>&lt; </a:t>
              </a:r>
              <a:r>
                <a:rPr lang="fr-FR" dirty="0" err="1" smtClean="0"/>
                <a:t>r</a:t>
              </a:r>
              <a:r>
                <a:rPr lang="fr-FR" baseline="-25000" dirty="0" err="1" smtClean="0"/>
                <a:t>extérieur</a:t>
              </a:r>
              <a:endParaRPr lang="fr-FR" baseline="-25000" dirty="0" smtClean="0"/>
            </a:p>
          </p:txBody>
        </p:sp>
      </p:grpSp>
      <p:sp>
        <p:nvSpPr>
          <p:cNvPr id="16398" name="Rectangle à coins arrondis 16397"/>
          <p:cNvSpPr/>
          <p:nvPr/>
        </p:nvSpPr>
        <p:spPr>
          <a:xfrm>
            <a:off x="821028" y="2135148"/>
            <a:ext cx="7632848" cy="12938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895142" lvl="2">
              <a:buClr>
                <a:srgbClr val="0E594D"/>
              </a:buClr>
              <a:buSzPct val="45000"/>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Le mouvement </a:t>
            </a:r>
            <a:r>
              <a:rPr lang="fr-FR" dirty="0"/>
              <a:t>magnétron est périodique de l’ordre du kHz: </a:t>
            </a:r>
            <a:endParaRPr lang="fr-FR" dirty="0" smtClean="0"/>
          </a:p>
          <a:p>
            <a:pPr marL="895142" lvl="2">
              <a:buClr>
                <a:srgbClr val="0E594D"/>
              </a:buClr>
              <a:buSzPct val="45000"/>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sur </a:t>
            </a:r>
            <a:r>
              <a:rPr lang="fr-FR" dirty="0"/>
              <a:t>des irradiation de quelques millisecondes, il peut y avoir un effet temporel! </a:t>
            </a:r>
            <a:endParaRPr lang="fr-FR" dirty="0" smtClean="0"/>
          </a:p>
          <a:p>
            <a:pPr marL="895142" lvl="2">
              <a:buClr>
                <a:srgbClr val="0E594D"/>
              </a:buClr>
              <a:buSzPct val="45000"/>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a:t>
            </a:r>
            <a:r>
              <a:rPr lang="fr-FR" dirty="0"/>
              <a:t>Observé par Y. Tsybin)</a:t>
            </a:r>
          </a:p>
        </p:txBody>
      </p:sp>
    </p:spTree>
    <p:extLst>
      <p:ext uri="{BB962C8B-B14F-4D97-AF65-F5344CB8AC3E}">
        <p14:creationId xmlns:p14="http://schemas.microsoft.com/office/powerpoint/2010/main" val="18493075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fade">
                                      <p:cBhvr>
                                        <p:cTn id="7" dur="500"/>
                                        <p:tgtEl>
                                          <p:spTgt spid="163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395"/>
                                        </p:tgtEl>
                                      </p:cBhvr>
                                    </p:animEffect>
                                    <p:set>
                                      <p:cBhvr>
                                        <p:cTn id="12" dur="1" fill="hold">
                                          <p:stCondLst>
                                            <p:cond delay="499"/>
                                          </p:stCondLst>
                                        </p:cTn>
                                        <p:tgtEl>
                                          <p:spTgt spid="1639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98"/>
                                        </p:tgtEl>
                                        <p:attrNameLst>
                                          <p:attrName>style.visibility</p:attrName>
                                        </p:attrNameLst>
                                      </p:cBhvr>
                                      <p:to>
                                        <p:strVal val="visible"/>
                                      </p:to>
                                    </p:set>
                                    <p:animEffect transition="in" filter="fade">
                                      <p:cBhvr>
                                        <p:cTn id="17" dur="500"/>
                                        <p:tgtEl>
                                          <p:spTgt spid="16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682560" y="162739"/>
            <a:ext cx="7804800" cy="1142039"/>
          </a:xfrm>
          <a:ln/>
        </p:spPr>
        <p:txBody>
          <a:bodyPr tIns="53490">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dirty="0"/>
              <a:t>Paramètres </a:t>
            </a:r>
            <a:r>
              <a:rPr lang="fr-FR" dirty="0" smtClean="0"/>
              <a:t>en ECD : énergie, flux et durée d’irradiation</a:t>
            </a:r>
            <a:endParaRPr lang="fr-FR" dirty="0"/>
          </a:p>
        </p:txBody>
      </p:sp>
      <p:sp>
        <p:nvSpPr>
          <p:cNvPr id="16386" name="Rectangle 2"/>
          <p:cNvSpPr>
            <a:spLocks noGrp="1" noChangeArrowheads="1"/>
          </p:cNvSpPr>
          <p:nvPr>
            <p:ph type="body" idx="4294967295"/>
          </p:nvPr>
        </p:nvSpPr>
        <p:spPr>
          <a:xfrm>
            <a:off x="672480" y="2780927"/>
            <a:ext cx="7804800" cy="3672409"/>
          </a:xfrm>
          <a:ln/>
        </p:spPr>
        <p:txBody>
          <a:bodyPr>
            <a:normAutofit fontScale="62500" lnSpcReduction="20000"/>
          </a:bodyPr>
          <a:lstStyle/>
          <a:p>
            <a:pPr marL="494742" indent="-457200">
              <a:buSzPct val="75000"/>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a:t>Contrôle l'énergie des électrons.</a:t>
            </a:r>
          </a:p>
          <a:p>
            <a:pPr marL="894792" lvl="1" indent="-457200">
              <a:buSzPct val="75000"/>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Efficacité </a:t>
            </a:r>
            <a:r>
              <a:rPr lang="fr-FR" dirty="0"/>
              <a:t>de capture décroît rapidement avec l'énergie des électrons</a:t>
            </a:r>
            <a:r>
              <a:rPr lang="fr-FR" dirty="0" smtClean="0"/>
              <a:t>.</a:t>
            </a:r>
            <a:endParaRPr lang="fr-FR" dirty="0" smtClean="0"/>
          </a:p>
          <a:p>
            <a:pPr marL="494742" indent="-457200">
              <a:buSzPct val="75000"/>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Contrôle du flux d’électron :</a:t>
            </a:r>
          </a:p>
          <a:p>
            <a:pPr marL="894792" lvl="1" indent="-457200">
              <a:buSzPct val="75000"/>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Température de la cathode</a:t>
            </a:r>
          </a:p>
          <a:p>
            <a:pPr marL="1294842" lvl="2" indent="-457200">
              <a:buSzPct val="75000"/>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Fixée par le courant de chauffage</a:t>
            </a:r>
          </a:p>
          <a:p>
            <a:pPr marL="1294842" lvl="2" indent="-457200">
              <a:buSzPct val="75000"/>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Limites données par le constructeur pour la durée de vie de la cathode.</a:t>
            </a:r>
          </a:p>
          <a:p>
            <a:pPr marL="894792" lvl="1" indent="-457200">
              <a:buSzPct val="75000"/>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Potentiel d’extraction (</a:t>
            </a:r>
            <a:r>
              <a:rPr lang="fr-FR" dirty="0" err="1" smtClean="0"/>
              <a:t>V</a:t>
            </a:r>
            <a:r>
              <a:rPr lang="fr-FR" baseline="-25000" dirty="0" err="1" smtClean="0"/>
              <a:t>lens</a:t>
            </a:r>
            <a:r>
              <a:rPr lang="fr-FR" dirty="0" smtClean="0"/>
              <a:t>) : on n’y pense pas toujours, peut s’optimiser. Mais comme c’est une lentille, il y a aussi un effet sur les trajectoires.</a:t>
            </a:r>
          </a:p>
          <a:p>
            <a:pPr marL="894792" lvl="1" indent="-457200">
              <a:buSzPct val="75000"/>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Etat de surface de la cathode (on ne le contrôle pas, mais peut varier avec le temps, ou avec ce qui est introduit dans l’instrument).</a:t>
            </a:r>
          </a:p>
          <a:p>
            <a:pPr marL="494742" indent="-457200">
              <a:buSzPct val="75000"/>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Durée de l’irradiation : </a:t>
            </a:r>
          </a:p>
          <a:p>
            <a:pPr marL="894792" lvl="1" indent="-457200">
              <a:buSzPct val="75000"/>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A priori, on attendrait des résultats similaires à flux x durée constant. </a:t>
            </a:r>
          </a:p>
          <a:p>
            <a:pPr marL="437592" lvl="1" indent="0">
              <a:buSzPct val="75000"/>
              <a:buNone/>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Mais : flux dépend de la durée (surface moyennement conductrice)</a:t>
            </a:r>
          </a:p>
          <a:p>
            <a:pPr marL="437592" lvl="1" indent="0">
              <a:buSzPct val="75000"/>
              <a:buNone/>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a:t>Temps longs : risques d’avoir des multiples captures d’électrons. En théorie: </a:t>
            </a:r>
            <a:r>
              <a:rPr lang="fr-FR" dirty="0" err="1"/>
              <a:t>Effcapture</a:t>
            </a:r>
            <a:r>
              <a:rPr lang="fr-FR" dirty="0"/>
              <a:t> ~ 1/n charges.</a:t>
            </a:r>
          </a:p>
          <a:p>
            <a:pPr marL="437592" lvl="1" indent="0">
              <a:buSzPct val="75000"/>
              <a:buNone/>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endParaRPr lang="fr-FR" dirty="0" smtClean="0"/>
          </a:p>
          <a:p>
            <a:pPr marL="780492" lvl="1">
              <a:buSzPct val="75000"/>
              <a:buFont typeface="Symbol" charset="2"/>
              <a:buChar char=""/>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endParaRPr lang="fr-FR" dirty="0"/>
          </a:p>
        </p:txBody>
      </p:sp>
      <p:sp>
        <p:nvSpPr>
          <p:cNvPr id="2" name="Espace réservé du pied de page 1"/>
          <p:cNvSpPr>
            <a:spLocks noGrp="1"/>
          </p:cNvSpPr>
          <p:nvPr>
            <p:ph type="ftr" sz="quarter" idx="11"/>
          </p:nvPr>
        </p:nvSpPr>
        <p:spPr/>
        <p:txBody>
          <a:bodyPr/>
          <a:lstStyle/>
          <a:p>
            <a:r>
              <a:rPr lang="fr-FR" dirty="0" smtClean="0"/>
              <a:t>Ecole FTMS - 2 avril 2014</a:t>
            </a:r>
            <a:endParaRPr lang="fr-FR" dirty="0"/>
          </a:p>
        </p:txBody>
      </p:sp>
      <p:sp>
        <p:nvSpPr>
          <p:cNvPr id="3" name="Espace réservé du numéro de diapositive 2"/>
          <p:cNvSpPr>
            <a:spLocks noGrp="1"/>
          </p:cNvSpPr>
          <p:nvPr>
            <p:ph type="sldNum" sz="quarter" idx="12"/>
          </p:nvPr>
        </p:nvSpPr>
        <p:spPr/>
        <p:txBody>
          <a:bodyPr/>
          <a:lstStyle/>
          <a:p>
            <a:fld id="{84998570-4EFB-4147-BEE3-168D522FF626}" type="slidenum">
              <a:rPr lang="fr-FR" smtClean="0"/>
              <a:pPr/>
              <a:t>16</a:t>
            </a:fld>
            <a:endParaRPr lang="fr-FR"/>
          </a:p>
        </p:txBody>
      </p:sp>
      <p:sp>
        <p:nvSpPr>
          <p:cNvPr id="4" name="Rectangle 3"/>
          <p:cNvSpPr/>
          <p:nvPr/>
        </p:nvSpPr>
        <p:spPr>
          <a:xfrm>
            <a:off x="2051720" y="1628800"/>
            <a:ext cx="432048"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6" name="Connecteur droit 5"/>
          <p:cNvCxnSpPr/>
          <p:nvPr/>
        </p:nvCxnSpPr>
        <p:spPr>
          <a:xfrm>
            <a:off x="2483768" y="1628800"/>
            <a:ext cx="0" cy="28803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3059832" y="1412776"/>
            <a:ext cx="0" cy="216024"/>
          </a:xfrm>
          <a:prstGeom prst="line">
            <a:avLst/>
          </a:prstGeom>
          <a:ln/>
        </p:spPr>
        <p:style>
          <a:lnRef idx="2">
            <a:schemeClr val="dk1"/>
          </a:lnRef>
          <a:fillRef idx="0">
            <a:schemeClr val="dk1"/>
          </a:fillRef>
          <a:effectRef idx="1">
            <a:schemeClr val="dk1"/>
          </a:effectRef>
          <a:fontRef idx="minor">
            <a:schemeClr val="tx1"/>
          </a:fontRef>
        </p:style>
      </p:cxnSp>
      <p:cxnSp>
        <p:nvCxnSpPr>
          <p:cNvPr id="11" name="Connecteur droit 10"/>
          <p:cNvCxnSpPr/>
          <p:nvPr/>
        </p:nvCxnSpPr>
        <p:spPr>
          <a:xfrm flipV="1">
            <a:off x="3059832" y="1916832"/>
            <a:ext cx="0" cy="216024"/>
          </a:xfrm>
          <a:prstGeom prst="line">
            <a:avLst/>
          </a:prstGeom>
          <a:ln/>
        </p:spPr>
        <p:style>
          <a:lnRef idx="2">
            <a:schemeClr val="dk1"/>
          </a:lnRef>
          <a:fillRef idx="0">
            <a:schemeClr val="dk1"/>
          </a:fillRef>
          <a:effectRef idx="1">
            <a:schemeClr val="dk1"/>
          </a:effectRef>
          <a:fontRef idx="minor">
            <a:schemeClr val="tx1"/>
          </a:fontRef>
        </p:style>
      </p:cxnSp>
      <p:cxnSp>
        <p:nvCxnSpPr>
          <p:cNvPr id="10" name="Connecteur droit avec flèche 9"/>
          <p:cNvCxnSpPr/>
          <p:nvPr/>
        </p:nvCxnSpPr>
        <p:spPr>
          <a:xfrm>
            <a:off x="2483768" y="2276872"/>
            <a:ext cx="576064"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499161" y="2380238"/>
            <a:ext cx="569387" cy="369332"/>
          </a:xfrm>
          <a:prstGeom prst="rect">
            <a:avLst/>
          </a:prstGeom>
          <a:noFill/>
        </p:spPr>
        <p:txBody>
          <a:bodyPr wrap="none" rtlCol="0">
            <a:spAutoFit/>
          </a:bodyPr>
          <a:lstStyle/>
          <a:p>
            <a:r>
              <a:rPr lang="fr-FR" dirty="0" err="1" smtClean="0"/>
              <a:t>V</a:t>
            </a:r>
            <a:r>
              <a:rPr lang="fr-FR" baseline="-25000" dirty="0" err="1" smtClean="0"/>
              <a:t>lens</a:t>
            </a:r>
            <a:endParaRPr lang="fr-FR" dirty="0"/>
          </a:p>
        </p:txBody>
      </p:sp>
      <p:cxnSp>
        <p:nvCxnSpPr>
          <p:cNvPr id="14" name="Connecteur droit 13"/>
          <p:cNvCxnSpPr/>
          <p:nvPr/>
        </p:nvCxnSpPr>
        <p:spPr>
          <a:xfrm>
            <a:off x="3779912" y="1160748"/>
            <a:ext cx="0" cy="468052"/>
          </a:xfrm>
          <a:prstGeom prst="line">
            <a:avLst/>
          </a:prstGeom>
        </p:spPr>
        <p:style>
          <a:lnRef idx="2">
            <a:schemeClr val="dk1"/>
          </a:lnRef>
          <a:fillRef idx="0">
            <a:schemeClr val="dk1"/>
          </a:fillRef>
          <a:effectRef idx="1">
            <a:schemeClr val="dk1"/>
          </a:effectRef>
          <a:fontRef idx="minor">
            <a:schemeClr val="tx1"/>
          </a:fontRef>
        </p:style>
      </p:cxnSp>
      <p:cxnSp>
        <p:nvCxnSpPr>
          <p:cNvPr id="17" name="Connecteur droit 16"/>
          <p:cNvCxnSpPr/>
          <p:nvPr/>
        </p:nvCxnSpPr>
        <p:spPr>
          <a:xfrm>
            <a:off x="3779912" y="1916832"/>
            <a:ext cx="0" cy="468052"/>
          </a:xfrm>
          <a:prstGeom prst="line">
            <a:avLst/>
          </a:prstGeom>
        </p:spPr>
        <p:style>
          <a:lnRef idx="2">
            <a:schemeClr val="dk1"/>
          </a:lnRef>
          <a:fillRef idx="0">
            <a:schemeClr val="dk1"/>
          </a:fillRef>
          <a:effectRef idx="1">
            <a:schemeClr val="dk1"/>
          </a:effectRef>
          <a:fontRef idx="minor">
            <a:schemeClr val="tx1"/>
          </a:fontRef>
        </p:style>
      </p:cxnSp>
      <p:cxnSp>
        <p:nvCxnSpPr>
          <p:cNvPr id="18" name="Connecteur droit 17"/>
          <p:cNvCxnSpPr/>
          <p:nvPr/>
        </p:nvCxnSpPr>
        <p:spPr>
          <a:xfrm>
            <a:off x="6300192" y="1160748"/>
            <a:ext cx="0" cy="360040"/>
          </a:xfrm>
          <a:prstGeom prst="line">
            <a:avLst/>
          </a:prstGeom>
        </p:spPr>
        <p:style>
          <a:lnRef idx="2">
            <a:schemeClr val="dk1"/>
          </a:lnRef>
          <a:fillRef idx="0">
            <a:schemeClr val="dk1"/>
          </a:fillRef>
          <a:effectRef idx="1">
            <a:schemeClr val="dk1"/>
          </a:effectRef>
          <a:fontRef idx="minor">
            <a:schemeClr val="tx1"/>
          </a:fontRef>
        </p:style>
      </p:cxnSp>
      <p:cxnSp>
        <p:nvCxnSpPr>
          <p:cNvPr id="19" name="Connecteur droit 18"/>
          <p:cNvCxnSpPr/>
          <p:nvPr/>
        </p:nvCxnSpPr>
        <p:spPr>
          <a:xfrm>
            <a:off x="6300192" y="1998132"/>
            <a:ext cx="0" cy="386752"/>
          </a:xfrm>
          <a:prstGeom prst="line">
            <a:avLst/>
          </a:prstGeom>
        </p:spPr>
        <p:style>
          <a:lnRef idx="2">
            <a:schemeClr val="dk1"/>
          </a:lnRef>
          <a:fillRef idx="0">
            <a:schemeClr val="dk1"/>
          </a:fillRef>
          <a:effectRef idx="1">
            <a:schemeClr val="dk1"/>
          </a:effectRef>
          <a:fontRef idx="minor">
            <a:schemeClr val="tx1"/>
          </a:fontRef>
        </p:style>
      </p:cxnSp>
      <p:cxnSp>
        <p:nvCxnSpPr>
          <p:cNvPr id="16" name="Connecteur droit 15"/>
          <p:cNvCxnSpPr/>
          <p:nvPr/>
        </p:nvCxnSpPr>
        <p:spPr>
          <a:xfrm>
            <a:off x="1619672" y="1700808"/>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1619672" y="1844824"/>
            <a:ext cx="432048"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755576" y="1628800"/>
            <a:ext cx="749436" cy="369332"/>
          </a:xfrm>
          <a:prstGeom prst="rect">
            <a:avLst/>
          </a:prstGeom>
          <a:noFill/>
        </p:spPr>
        <p:txBody>
          <a:bodyPr wrap="none" rtlCol="0">
            <a:spAutoFit/>
          </a:bodyPr>
          <a:lstStyle/>
          <a:p>
            <a:r>
              <a:rPr lang="fr-FR" dirty="0" err="1" smtClean="0"/>
              <a:t>I</a:t>
            </a:r>
            <a:r>
              <a:rPr lang="fr-FR" baseline="-25000" dirty="0" err="1" smtClean="0"/>
              <a:t>cathode</a:t>
            </a:r>
            <a:endParaRPr lang="fr-FR" dirty="0"/>
          </a:p>
        </p:txBody>
      </p:sp>
      <p:sp>
        <p:nvSpPr>
          <p:cNvPr id="21" name="Ellipse 20"/>
          <p:cNvSpPr/>
          <p:nvPr/>
        </p:nvSpPr>
        <p:spPr>
          <a:xfrm>
            <a:off x="4572000" y="1628800"/>
            <a:ext cx="72008"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p:cNvSpPr/>
          <p:nvPr/>
        </p:nvSpPr>
        <p:spPr>
          <a:xfrm>
            <a:off x="4716016" y="1772816"/>
            <a:ext cx="72008"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4724400" y="1781200"/>
            <a:ext cx="72008"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4788024" y="1628800"/>
            <a:ext cx="72008"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p:cNvSpPr/>
          <p:nvPr/>
        </p:nvSpPr>
        <p:spPr>
          <a:xfrm>
            <a:off x="4876800" y="1700808"/>
            <a:ext cx="72008"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p:cNvSpPr/>
          <p:nvPr/>
        </p:nvSpPr>
        <p:spPr>
          <a:xfrm>
            <a:off x="4932040" y="1772816"/>
            <a:ext cx="72008"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p:cNvSpPr/>
          <p:nvPr/>
        </p:nvSpPr>
        <p:spPr>
          <a:xfrm>
            <a:off x="5004048" y="1628800"/>
            <a:ext cx="72008"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p:cNvSpPr/>
          <p:nvPr/>
        </p:nvSpPr>
        <p:spPr>
          <a:xfrm>
            <a:off x="5076056" y="1772816"/>
            <a:ext cx="72008"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a:off x="5148064" y="1628800"/>
            <a:ext cx="72008"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p:cNvSpPr/>
          <p:nvPr/>
        </p:nvSpPr>
        <p:spPr>
          <a:xfrm>
            <a:off x="5228367" y="1712269"/>
            <a:ext cx="72008" cy="7200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387" name="Connecteur droit 16386"/>
          <p:cNvCxnSpPr/>
          <p:nvPr/>
        </p:nvCxnSpPr>
        <p:spPr>
          <a:xfrm>
            <a:off x="6300192" y="1628800"/>
            <a:ext cx="144016" cy="0"/>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38" name="Connecteur droit 37"/>
          <p:cNvCxnSpPr/>
          <p:nvPr/>
        </p:nvCxnSpPr>
        <p:spPr>
          <a:xfrm>
            <a:off x="6300192" y="1916832"/>
            <a:ext cx="144016" cy="0"/>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cxnSp>
        <p:nvCxnSpPr>
          <p:cNvPr id="16389" name="Connecteur droit avec flèche 16388"/>
          <p:cNvCxnSpPr/>
          <p:nvPr/>
        </p:nvCxnSpPr>
        <p:spPr>
          <a:xfrm>
            <a:off x="6660232" y="1628800"/>
            <a:ext cx="0" cy="288032"/>
          </a:xfrm>
          <a:prstGeom prst="straightConnector1">
            <a:avLst/>
          </a:prstGeom>
          <a:ln>
            <a:solidFill>
              <a:schemeClr val="accent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390" name="ZoneTexte 16389"/>
          <p:cNvSpPr txBox="1"/>
          <p:nvPr/>
        </p:nvSpPr>
        <p:spPr>
          <a:xfrm>
            <a:off x="3563888" y="2368197"/>
            <a:ext cx="654346" cy="369332"/>
          </a:xfrm>
          <a:prstGeom prst="rect">
            <a:avLst/>
          </a:prstGeom>
          <a:noFill/>
        </p:spPr>
        <p:txBody>
          <a:bodyPr wrap="none" rtlCol="0">
            <a:spAutoFit/>
          </a:bodyPr>
          <a:lstStyle/>
          <a:p>
            <a:r>
              <a:rPr lang="fr-FR" dirty="0" smtClean="0"/>
              <a:t>+ 1V </a:t>
            </a:r>
            <a:endParaRPr lang="fr-FR" dirty="0"/>
          </a:p>
        </p:txBody>
      </p:sp>
      <p:sp>
        <p:nvSpPr>
          <p:cNvPr id="42" name="ZoneTexte 41"/>
          <p:cNvSpPr txBox="1"/>
          <p:nvPr/>
        </p:nvSpPr>
        <p:spPr>
          <a:xfrm>
            <a:off x="6117035" y="2396428"/>
            <a:ext cx="654346" cy="369332"/>
          </a:xfrm>
          <a:prstGeom prst="rect">
            <a:avLst/>
          </a:prstGeom>
          <a:noFill/>
        </p:spPr>
        <p:txBody>
          <a:bodyPr wrap="none" rtlCol="0">
            <a:spAutoFit/>
          </a:bodyPr>
          <a:lstStyle/>
          <a:p>
            <a:r>
              <a:rPr lang="fr-FR" dirty="0" smtClean="0"/>
              <a:t>+ 1V </a:t>
            </a:r>
            <a:endParaRPr lang="fr-FR" dirty="0"/>
          </a:p>
        </p:txBody>
      </p:sp>
    </p:spTree>
    <p:extLst>
      <p:ext uri="{BB962C8B-B14F-4D97-AF65-F5344CB8AC3E}">
        <p14:creationId xmlns:p14="http://schemas.microsoft.com/office/powerpoint/2010/main" val="22674424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Instrumentation pour l’ETD : source d’anions</a:t>
            </a:r>
            <a:endParaRPr lang="fr-FR" dirty="0"/>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p:txBody>
              <a:bodyPr/>
              <a:lstStyle/>
              <a:p>
                <a:r>
                  <a:rPr lang="fr-FR" dirty="0" smtClean="0"/>
                  <a:t>Source d’ionisation chimique négative « classique »</a:t>
                </a:r>
              </a:p>
              <a:p>
                <a:pPr marL="0" indent="0">
                  <a:buNone/>
                </a:pPr>
                <a14:m>
                  <m:oMathPara xmlns:m="http://schemas.openxmlformats.org/officeDocument/2006/math">
                    <m:oMathParaPr>
                      <m:jc m:val="centerGroup"/>
                    </m:oMathParaPr>
                    <m:oMath xmlns:m="http://schemas.openxmlformats.org/officeDocument/2006/math">
                      <m:sSub>
                        <m:sSubPr>
                          <m:ctrlPr>
                            <a:rPr lang="fr-FR" i="1"/>
                          </m:ctrlPr>
                        </m:sSubPr>
                        <m:e>
                          <m:r>
                            <m:rPr>
                              <m:nor/>
                            </m:rPr>
                            <a:rPr lang="fr-FR"/>
                            <m:t>CH</m:t>
                          </m:r>
                        </m:e>
                        <m:sub>
                          <m:r>
                            <a:rPr lang="fr-FR" i="1"/>
                            <m:t>4</m:t>
                          </m:r>
                        </m:sub>
                      </m:sSub>
                      <m:r>
                        <a:rPr lang="fr-FR" i="1"/>
                        <m:t>+ </m:t>
                      </m:r>
                      <m:sSubSup>
                        <m:sSubSupPr>
                          <m:ctrlPr>
                            <a:rPr lang="fr-FR" i="1"/>
                          </m:ctrlPr>
                        </m:sSubSupPr>
                        <m:e>
                          <m:r>
                            <a:rPr lang="fr-FR" i="1"/>
                            <m:t>𝑒</m:t>
                          </m:r>
                        </m:e>
                        <m:sub>
                          <m:r>
                            <a:rPr lang="fr-FR" i="1"/>
                            <m:t>70</m:t>
                          </m:r>
                          <m:r>
                            <a:rPr lang="fr-FR" i="1"/>
                            <m:t>𝑒𝑉</m:t>
                          </m:r>
                        </m:sub>
                        <m:sup>
                          <m:r>
                            <a:rPr lang="fr-FR" i="1"/>
                            <m:t>−</m:t>
                          </m:r>
                        </m:sup>
                      </m:sSubSup>
                      <m:r>
                        <a:rPr lang="fr-FR" i="1"/>
                        <m:t> → </m:t>
                      </m:r>
                      <m:sSubSup>
                        <m:sSubSupPr>
                          <m:ctrlPr>
                            <a:rPr lang="fr-FR" i="1"/>
                          </m:ctrlPr>
                        </m:sSubSupPr>
                        <m:e>
                          <m:r>
                            <m:rPr>
                              <m:nor/>
                            </m:rPr>
                            <a:rPr lang="fr-FR"/>
                            <m:t>CH</m:t>
                          </m:r>
                        </m:e>
                        <m:sub>
                          <m:r>
                            <a:rPr lang="fr-FR" i="1"/>
                            <m:t>4</m:t>
                          </m:r>
                        </m:sub>
                        <m:sup>
                          <m:r>
                            <a:rPr lang="fr-FR" i="1"/>
                            <m:t>•+</m:t>
                          </m:r>
                        </m:sup>
                      </m:sSubSup>
                      <m:r>
                        <a:rPr lang="fr-FR" i="1"/>
                        <m:t>+ </m:t>
                      </m:r>
                      <m:sSubSup>
                        <m:sSubSupPr>
                          <m:ctrlPr>
                            <a:rPr lang="fr-FR" i="1"/>
                          </m:ctrlPr>
                        </m:sSubSupPr>
                        <m:e>
                          <m:r>
                            <a:rPr lang="fr-FR" i="1"/>
                            <m:t>𝑒</m:t>
                          </m:r>
                        </m:e>
                        <m:sub>
                          <m:r>
                            <a:rPr lang="fr-FR" i="1"/>
                            <m:t>𝑟𝑎𝑝𝑖𝑑𝑒</m:t>
                          </m:r>
                        </m:sub>
                        <m:sup>
                          <m:r>
                            <a:rPr lang="fr-FR" i="1"/>
                            <m:t>−</m:t>
                          </m:r>
                        </m:sup>
                      </m:sSubSup>
                      <m:r>
                        <a:rPr lang="fr-FR" i="1"/>
                        <m:t>+ </m:t>
                      </m:r>
                      <m:sSubSup>
                        <m:sSubSupPr>
                          <m:ctrlPr>
                            <a:rPr lang="fr-FR" i="1"/>
                          </m:ctrlPr>
                        </m:sSubSupPr>
                        <m:e>
                          <m:r>
                            <a:rPr lang="fr-FR" i="1"/>
                            <m:t>𝑒</m:t>
                          </m:r>
                        </m:e>
                        <m:sub>
                          <m:r>
                            <a:rPr lang="fr-FR" i="1"/>
                            <m:t>𝑙𝑒𝑛𝑡</m:t>
                          </m:r>
                        </m:sub>
                        <m:sup>
                          <m:r>
                            <a:rPr lang="fr-FR" i="1"/>
                            <m:t>−</m:t>
                          </m:r>
                        </m:sup>
                      </m:sSubSup>
                    </m:oMath>
                  </m:oMathPara>
                </a14:m>
                <a:endParaRPr lang="fr-FR" dirty="0"/>
              </a:p>
              <a:p>
                <a:pPr marL="0" indent="0">
                  <a:buNone/>
                </a:pPr>
                <a14:m>
                  <m:oMathPara xmlns:m="http://schemas.openxmlformats.org/officeDocument/2006/math">
                    <m:oMathParaPr>
                      <m:jc m:val="centerGroup"/>
                    </m:oMathParaPr>
                    <m:oMath xmlns:m="http://schemas.openxmlformats.org/officeDocument/2006/math">
                      <m:r>
                        <m:rPr>
                          <m:nor/>
                        </m:rPr>
                        <a:rPr lang="fr-FR"/>
                        <m:t>A</m:t>
                      </m:r>
                      <m:r>
                        <a:rPr lang="fr-FR" i="1"/>
                        <m:t>+ </m:t>
                      </m:r>
                      <m:sSubSup>
                        <m:sSubSupPr>
                          <m:ctrlPr>
                            <a:rPr lang="fr-FR" i="1"/>
                          </m:ctrlPr>
                        </m:sSubSupPr>
                        <m:e>
                          <m:r>
                            <a:rPr lang="fr-FR" i="1"/>
                            <m:t>𝑒</m:t>
                          </m:r>
                        </m:e>
                        <m:sub>
                          <m:r>
                            <a:rPr lang="fr-FR" i="1"/>
                            <m:t>𝑙𝑒𝑛𝑡</m:t>
                          </m:r>
                        </m:sub>
                        <m:sup>
                          <m:r>
                            <a:rPr lang="fr-FR" i="1"/>
                            <m:t>−</m:t>
                          </m:r>
                        </m:sup>
                      </m:sSubSup>
                      <m:r>
                        <a:rPr lang="fr-FR" i="1"/>
                        <m:t> → </m:t>
                      </m:r>
                      <m:sSup>
                        <m:sSupPr>
                          <m:ctrlPr>
                            <a:rPr lang="fr-FR" i="1"/>
                          </m:ctrlPr>
                        </m:sSupPr>
                        <m:e>
                          <m:r>
                            <m:rPr>
                              <m:nor/>
                            </m:rPr>
                            <a:rPr lang="fr-FR"/>
                            <m:t>A</m:t>
                          </m:r>
                        </m:e>
                        <m:sup>
                          <m:r>
                            <a:rPr lang="fr-FR" i="1"/>
                            <m:t>•−</m:t>
                          </m:r>
                        </m:sup>
                      </m:sSup>
                    </m:oMath>
                  </m:oMathPara>
                </a14:m>
                <a:endParaRPr lang="fr-FR" dirty="0"/>
              </a:p>
              <a:p>
                <a:pPr marL="0" indent="0" algn="ctr">
                  <a:buNone/>
                </a:pPr>
                <a:r>
                  <a:rPr lang="fr-FR" dirty="0" smtClean="0"/>
                  <a:t>ou </a:t>
                </a:r>
              </a:p>
              <a:p>
                <a:pPr marL="0" indent="0" algn="ctr">
                  <a:buNone/>
                </a:pPr>
                <a14:m>
                  <m:oMathPara xmlns:m="http://schemas.openxmlformats.org/officeDocument/2006/math">
                    <m:oMathParaPr>
                      <m:jc m:val="centerGroup"/>
                    </m:oMathParaPr>
                    <m:oMath xmlns:m="http://schemas.openxmlformats.org/officeDocument/2006/math">
                      <m:r>
                        <m:rPr>
                          <m:nor/>
                        </m:rPr>
                        <a:rPr lang="fr-FR"/>
                        <m:t>AH</m:t>
                      </m:r>
                      <m:r>
                        <a:rPr lang="fr-FR" i="1"/>
                        <m:t>+ </m:t>
                      </m:r>
                      <m:sSubSup>
                        <m:sSubSupPr>
                          <m:ctrlPr>
                            <a:rPr lang="fr-FR" i="1"/>
                          </m:ctrlPr>
                        </m:sSubSupPr>
                        <m:e>
                          <m:r>
                            <a:rPr lang="fr-FR" i="1"/>
                            <m:t>𝑒</m:t>
                          </m:r>
                        </m:e>
                        <m:sub>
                          <m:r>
                            <a:rPr lang="fr-FR" i="1"/>
                            <m:t>𝑙𝑒𝑛𝑡</m:t>
                          </m:r>
                        </m:sub>
                        <m:sup>
                          <m:r>
                            <a:rPr lang="fr-FR" i="1"/>
                            <m:t>−</m:t>
                          </m:r>
                        </m:sup>
                      </m:sSubSup>
                      <m:r>
                        <a:rPr lang="fr-FR" i="1"/>
                        <m:t> → </m:t>
                      </m:r>
                      <m:sSup>
                        <m:sSupPr>
                          <m:ctrlPr>
                            <a:rPr lang="fr-FR" i="1"/>
                          </m:ctrlPr>
                        </m:sSupPr>
                        <m:e>
                          <m:r>
                            <m:rPr>
                              <m:nor/>
                            </m:rPr>
                            <a:rPr lang="fr-FR"/>
                            <m:t>A</m:t>
                          </m:r>
                        </m:e>
                        <m:sup>
                          <m:r>
                            <a:rPr lang="fr-FR" i="1"/>
                            <m:t>−</m:t>
                          </m:r>
                        </m:sup>
                      </m:sSup>
                      <m:r>
                        <a:rPr lang="fr-FR" i="1"/>
                        <m:t>+</m:t>
                      </m:r>
                      <m:sSup>
                        <m:sSupPr>
                          <m:ctrlPr>
                            <a:rPr lang="fr-FR" i="1"/>
                          </m:ctrlPr>
                        </m:sSupPr>
                        <m:e>
                          <m:r>
                            <m:rPr>
                              <m:nor/>
                            </m:rPr>
                            <a:rPr lang="fr-FR"/>
                            <m:t>H</m:t>
                          </m:r>
                        </m:e>
                        <m:sup>
                          <m:r>
                            <a:rPr lang="fr-FR" i="1"/>
                            <m:t>•</m:t>
                          </m:r>
                        </m:sup>
                      </m:sSup>
                    </m:oMath>
                  </m:oMathPara>
                </a14:m>
                <a:endParaRPr lang="fr-FR" dirty="0" smtClean="0"/>
              </a:p>
              <a:p>
                <a:endParaRPr lang="fr-FR" dirty="0" smtClean="0"/>
              </a:p>
              <a:p>
                <a:r>
                  <a:rPr lang="fr-FR" dirty="0" smtClean="0"/>
                  <a:t>Source APCI négative, suivant le même principe (avec N</a:t>
                </a:r>
                <a:r>
                  <a:rPr lang="fr-FR" baseline="-25000" dirty="0" smtClean="0"/>
                  <a:t>2</a:t>
                </a:r>
                <a:r>
                  <a:rPr lang="fr-FR" dirty="0" smtClean="0"/>
                  <a:t> comme gaz modérateur).</a:t>
                </a:r>
                <a:endParaRPr lang="fr-FR"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2"/>
                <a:stretch>
                  <a:fillRect l="-1259" t="-1213" r="-2074"/>
                </a:stretch>
              </a:blipFill>
            </p:spPr>
            <p:txBody>
              <a:bodyPr/>
              <a:lstStyle/>
              <a:p>
                <a:r>
                  <a:rPr lang="fr-FR">
                    <a:noFill/>
                  </a:rPr>
                  <a:t> </a:t>
                </a:r>
              </a:p>
            </p:txBody>
          </p:sp>
        </mc:Fallback>
      </mc:AlternateContent>
      <p:sp>
        <p:nvSpPr>
          <p:cNvPr id="4" name="Espace réservé du pied de page 3"/>
          <p:cNvSpPr>
            <a:spLocks noGrp="1"/>
          </p:cNvSpPr>
          <p:nvPr>
            <p:ph type="ftr" sz="quarter" idx="11"/>
          </p:nvPr>
        </p:nvSpPr>
        <p:spPr/>
        <p:txBody>
          <a:bodyPr/>
          <a:lstStyle/>
          <a:p>
            <a:r>
              <a:rPr lang="fr-FR" smtClean="0">
                <a:solidFill>
                  <a:schemeClr val="bg1">
                    <a:lumMod val="65000"/>
                  </a:schemeClr>
                </a:solidFill>
              </a:rPr>
              <a:t>Ecole</a:t>
            </a:r>
            <a:r>
              <a:rPr lang="fr-FR" smtClean="0"/>
              <a:t> </a:t>
            </a:r>
            <a:r>
              <a:rPr lang="fr-FR" smtClean="0">
                <a:solidFill>
                  <a:schemeClr val="bg1">
                    <a:lumMod val="65000"/>
                  </a:schemeClr>
                </a:solidFill>
              </a:rPr>
              <a:t>FTMS - 2 avril 2014</a:t>
            </a:r>
            <a:endParaRPr lang="fr-FR" dirty="0">
              <a:solidFill>
                <a:schemeClr val="bg1">
                  <a:lumMod val="65000"/>
                </a:schemeClr>
              </a:solidFill>
            </a:endParaRP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17</a:t>
            </a:fld>
            <a:endParaRPr lang="fr-FR" dirty="0"/>
          </a:p>
        </p:txBody>
      </p:sp>
    </p:spTree>
    <p:extLst>
      <p:ext uri="{BB962C8B-B14F-4D97-AF65-F5344CB8AC3E}">
        <p14:creationId xmlns:p14="http://schemas.microsoft.com/office/powerpoint/2010/main" val="3998995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Instrumentation pour l’ETD : pièges </a:t>
            </a:r>
            <a:r>
              <a:rPr lang="fr-FR" dirty="0" err="1" smtClean="0"/>
              <a:t>quadrupolaires</a:t>
            </a:r>
            <a:r>
              <a:rPr lang="fr-FR" dirty="0" smtClean="0"/>
              <a:t> pour cations et anions</a:t>
            </a:r>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fr-FR" smtClean="0">
                <a:solidFill>
                  <a:schemeClr val="bg1">
                    <a:lumMod val="65000"/>
                  </a:schemeClr>
                </a:solidFill>
              </a:rPr>
              <a:t>Ecole</a:t>
            </a:r>
            <a:r>
              <a:rPr lang="fr-FR" smtClean="0"/>
              <a:t> </a:t>
            </a:r>
            <a:r>
              <a:rPr lang="fr-FR" smtClean="0">
                <a:solidFill>
                  <a:schemeClr val="bg1">
                    <a:lumMod val="65000"/>
                  </a:schemeClr>
                </a:solidFill>
              </a:rPr>
              <a:t>FTMS - 2 avril 2014</a:t>
            </a:r>
            <a:endParaRPr lang="fr-FR" dirty="0">
              <a:solidFill>
                <a:schemeClr val="bg1">
                  <a:lumMod val="65000"/>
                </a:schemeClr>
              </a:solidFill>
            </a:endParaRP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18</a:t>
            </a:fld>
            <a:endParaRPr lang="fr-FR" dirty="0"/>
          </a:p>
        </p:txBody>
      </p:sp>
      <p:pic>
        <p:nvPicPr>
          <p:cNvPr id="219138" name="Picture 2" descr="http://www.pnas.org/content/101/26/9528/F4.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114" y="1988840"/>
            <a:ext cx="2117480" cy="2988285"/>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643114" y="5157192"/>
            <a:ext cx="2258952" cy="369332"/>
          </a:xfrm>
          <a:prstGeom prst="rect">
            <a:avLst/>
          </a:prstGeom>
          <a:noFill/>
        </p:spPr>
        <p:txBody>
          <a:bodyPr wrap="none" rtlCol="0">
            <a:spAutoFit/>
          </a:bodyPr>
          <a:lstStyle/>
          <a:p>
            <a:r>
              <a:rPr lang="fr-FR" dirty="0" err="1" smtClean="0"/>
              <a:t>Syka</a:t>
            </a:r>
            <a:r>
              <a:rPr lang="fr-FR" dirty="0" smtClean="0"/>
              <a:t> et al, PNAS, 2004</a:t>
            </a:r>
            <a:endParaRPr lang="fr-FR" dirty="0"/>
          </a:p>
        </p:txBody>
      </p:sp>
      <p:pic>
        <p:nvPicPr>
          <p:cNvPr id="8" name="Picture 2"/>
          <p:cNvPicPr>
            <a:picLocks noChangeAspect="1" noChangeArrowheads="1"/>
          </p:cNvPicPr>
          <p:nvPr/>
        </p:nvPicPr>
        <p:blipFill>
          <a:blip r:embed="rId3" cstate="print"/>
          <a:srcRect/>
          <a:stretch>
            <a:fillRect/>
          </a:stretch>
        </p:blipFill>
        <p:spPr bwMode="auto">
          <a:xfrm>
            <a:off x="2738042" y="2564904"/>
            <a:ext cx="6094702" cy="2055926"/>
          </a:xfrm>
          <a:prstGeom prst="rect">
            <a:avLst/>
          </a:prstGeom>
          <a:noFill/>
          <a:ln w="9525">
            <a:noFill/>
            <a:miter lim="800000"/>
            <a:headEnd/>
            <a:tailEnd/>
          </a:ln>
        </p:spPr>
      </p:pic>
    </p:spTree>
    <p:extLst>
      <p:ext uri="{BB962C8B-B14F-4D97-AF65-F5344CB8AC3E}">
        <p14:creationId xmlns:p14="http://schemas.microsoft.com/office/powerpoint/2010/main" val="1298195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Réactions en compétition : Transfert de proton ou transfert d’électron ?</a:t>
            </a:r>
            <a:endParaRPr lang="fr-FR" dirty="0"/>
          </a:p>
        </p:txBody>
      </p:sp>
      <p:sp>
        <p:nvSpPr>
          <p:cNvPr id="3" name="Espace réservé du contenu 2"/>
          <p:cNvSpPr>
            <a:spLocks noGrp="1"/>
          </p:cNvSpPr>
          <p:nvPr>
            <p:ph idx="1"/>
          </p:nvPr>
        </p:nvSpPr>
        <p:spPr/>
        <p:txBody>
          <a:bodyPr/>
          <a:lstStyle/>
          <a:p>
            <a:pPr marL="0" indent="0">
              <a:buNone/>
            </a:pPr>
            <a:endParaRPr lang="fr-FR" dirty="0"/>
          </a:p>
        </p:txBody>
      </p:sp>
      <p:sp>
        <p:nvSpPr>
          <p:cNvPr id="4" name="Espace réservé du pied de page 3"/>
          <p:cNvSpPr>
            <a:spLocks noGrp="1"/>
          </p:cNvSpPr>
          <p:nvPr>
            <p:ph type="ftr" sz="quarter" idx="11"/>
          </p:nvPr>
        </p:nvSpPr>
        <p:spPr/>
        <p:txBody>
          <a:bodyPr/>
          <a:lstStyle/>
          <a:p>
            <a:r>
              <a:rPr lang="fr-FR" smtClean="0">
                <a:solidFill>
                  <a:schemeClr val="bg1">
                    <a:lumMod val="65000"/>
                  </a:schemeClr>
                </a:solidFill>
              </a:rPr>
              <a:t>Ecole</a:t>
            </a:r>
            <a:r>
              <a:rPr lang="fr-FR" smtClean="0"/>
              <a:t> </a:t>
            </a:r>
            <a:r>
              <a:rPr lang="fr-FR" smtClean="0">
                <a:solidFill>
                  <a:schemeClr val="bg1">
                    <a:lumMod val="65000"/>
                  </a:schemeClr>
                </a:solidFill>
              </a:rPr>
              <a:t>FTMS - 2 avril 2014</a:t>
            </a:r>
            <a:endParaRPr lang="fr-FR" dirty="0">
              <a:solidFill>
                <a:schemeClr val="bg1">
                  <a:lumMod val="65000"/>
                </a:schemeClr>
              </a:solidFill>
            </a:endParaRP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19</a:t>
            </a:fld>
            <a:endParaRPr lang="fr-FR" dirty="0"/>
          </a:p>
        </p:txBody>
      </p:sp>
      <p:pic>
        <p:nvPicPr>
          <p:cNvPr id="2211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78625"/>
            <a:ext cx="572063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2089543" y="3933056"/>
            <a:ext cx="6575038" cy="1754326"/>
          </a:xfrm>
          <a:prstGeom prst="rect">
            <a:avLst/>
          </a:prstGeom>
          <a:noFill/>
        </p:spPr>
        <p:txBody>
          <a:bodyPr wrap="square" rtlCol="0">
            <a:spAutoFit/>
          </a:bodyPr>
          <a:lstStyle/>
          <a:p>
            <a:r>
              <a:rPr lang="fr-FR" b="1" dirty="0" smtClean="0"/>
              <a:t>Transfert de proton généralement favorable énergétiquement.</a:t>
            </a:r>
          </a:p>
          <a:p>
            <a:endParaRPr lang="fr-FR" b="1" dirty="0"/>
          </a:p>
          <a:p>
            <a:r>
              <a:rPr lang="fr-FR" b="1" dirty="0" smtClean="0"/>
              <a:t>Ce sont des effets de distance qui favorisent le transfert d’électron dans des conditions favorables (faible changement de géométrie).*</a:t>
            </a:r>
          </a:p>
          <a:p>
            <a:endParaRPr lang="fr-FR" b="1" dirty="0"/>
          </a:p>
          <a:p>
            <a:r>
              <a:rPr lang="fr-FR" b="1" dirty="0" smtClean="0"/>
              <a:t>D’autres réactions compétitives existent (transfert de H</a:t>
            </a:r>
            <a:r>
              <a:rPr lang="fr-FR" b="1" baseline="30000" dirty="0" smtClean="0"/>
              <a:t>•</a:t>
            </a:r>
            <a:r>
              <a:rPr lang="fr-FR" b="1" dirty="0" smtClean="0"/>
              <a:t>, …)</a:t>
            </a:r>
            <a:endParaRPr lang="fr-FR" b="1" dirty="0"/>
          </a:p>
        </p:txBody>
      </p:sp>
      <p:sp>
        <p:nvSpPr>
          <p:cNvPr id="7" name="ZoneTexte 6"/>
          <p:cNvSpPr txBox="1"/>
          <p:nvPr/>
        </p:nvSpPr>
        <p:spPr>
          <a:xfrm>
            <a:off x="5004048" y="5783891"/>
            <a:ext cx="3555782" cy="307777"/>
          </a:xfrm>
          <a:prstGeom prst="rect">
            <a:avLst/>
          </a:prstGeom>
          <a:noFill/>
        </p:spPr>
        <p:txBody>
          <a:bodyPr wrap="none" rtlCol="0">
            <a:spAutoFit/>
          </a:bodyPr>
          <a:lstStyle/>
          <a:p>
            <a:r>
              <a:rPr lang="fr-FR" sz="1400" dirty="0" err="1" smtClean="0"/>
              <a:t>Gunavardena</a:t>
            </a:r>
            <a:r>
              <a:rPr lang="fr-FR" sz="1400" dirty="0" smtClean="0"/>
              <a:t>, </a:t>
            </a:r>
            <a:r>
              <a:rPr lang="fr-FR" sz="1400" i="1" dirty="0" smtClean="0"/>
              <a:t>J. Am. </a:t>
            </a:r>
            <a:r>
              <a:rPr lang="fr-FR" sz="1400" i="1" dirty="0" err="1" smtClean="0"/>
              <a:t>Chem</a:t>
            </a:r>
            <a:r>
              <a:rPr lang="fr-FR" sz="1400" i="1" dirty="0" smtClean="0"/>
              <a:t>. Soc.</a:t>
            </a:r>
            <a:r>
              <a:rPr lang="fr-FR" sz="1400" dirty="0" smtClean="0"/>
              <a:t>, 12627</a:t>
            </a:r>
            <a:r>
              <a:rPr lang="fr-FR" sz="1400" i="1" dirty="0" smtClean="0"/>
              <a:t> </a:t>
            </a:r>
            <a:r>
              <a:rPr lang="fr-FR" sz="1400" dirty="0" smtClean="0"/>
              <a:t>(2005)</a:t>
            </a:r>
            <a:endParaRPr lang="fr-FR" sz="1400" dirty="0"/>
          </a:p>
        </p:txBody>
      </p:sp>
      <mc:AlternateContent xmlns:mc="http://schemas.openxmlformats.org/markup-compatibility/2006">
        <mc:Choice xmlns:a14="http://schemas.microsoft.com/office/drawing/2010/main" Requires="a14">
          <p:sp>
            <p:nvSpPr>
              <p:cNvPr id="8" name="ZoneTexte 7"/>
              <p:cNvSpPr txBox="1"/>
              <p:nvPr/>
            </p:nvSpPr>
            <p:spPr>
              <a:xfrm>
                <a:off x="5220072" y="1916832"/>
                <a:ext cx="3923928" cy="1372042"/>
              </a:xfrm>
              <a:prstGeom prst="rect">
                <a:avLst/>
              </a:prstGeom>
              <a:noFill/>
            </p:spPr>
            <p:txBody>
              <a:bodyPr wrap="square" rtlCol="0">
                <a:spAutoFit/>
              </a:bodyPr>
              <a:lstStyle/>
              <a:p>
                <a:r>
                  <a:rPr lang="fr-FR" dirty="0" smtClean="0"/>
                  <a:t>Transfert d’électron :</a:t>
                </a:r>
              </a:p>
              <a:p>
                <a14:m>
                  <m:oMathPara xmlns:m="http://schemas.openxmlformats.org/officeDocument/2006/math">
                    <m:oMathParaPr>
                      <m:jc m:val="centerGroup"/>
                    </m:oMathParaPr>
                    <m:oMath xmlns:m="http://schemas.openxmlformats.org/officeDocument/2006/math">
                      <m:sSup>
                        <m:sSupPr>
                          <m:ctrlPr>
                            <a:rPr lang="fr-FR" sz="1400" i="1"/>
                          </m:ctrlPr>
                        </m:sSupPr>
                        <m:e>
                          <m:d>
                            <m:dPr>
                              <m:ctrlPr>
                                <a:rPr lang="fr-FR" sz="1400" i="1"/>
                              </m:ctrlPr>
                            </m:dPr>
                            <m:e>
                              <m:r>
                                <m:rPr>
                                  <m:nor/>
                                </m:rPr>
                                <a:rPr lang="fr-FR" sz="1400"/>
                                <m:t>M</m:t>
                              </m:r>
                              <m:r>
                                <a:rPr lang="fr-FR" sz="1400" i="1"/>
                                <m:t>, </m:t>
                              </m:r>
                              <m:r>
                                <a:rPr lang="fr-FR" sz="1400" i="1"/>
                                <m:t>𝑛</m:t>
                              </m:r>
                              <m:r>
                                <m:rPr>
                                  <m:nor/>
                                </m:rPr>
                                <a:rPr lang="fr-FR" sz="1400"/>
                                <m:t>H</m:t>
                              </m:r>
                            </m:e>
                          </m:d>
                        </m:e>
                        <m:sup>
                          <m:r>
                            <a:rPr lang="fr-FR" sz="1400" i="1"/>
                            <m:t>𝑛</m:t>
                          </m:r>
                          <m:r>
                            <a:rPr lang="fr-FR" sz="1400" i="1"/>
                            <m:t>+</m:t>
                          </m:r>
                        </m:sup>
                      </m:sSup>
                      <m:r>
                        <a:rPr lang="fr-FR" sz="1400" i="1"/>
                        <m:t>+</m:t>
                      </m:r>
                      <m:sSup>
                        <m:sSupPr>
                          <m:ctrlPr>
                            <a:rPr lang="fr-FR" sz="1400" i="1"/>
                          </m:ctrlPr>
                        </m:sSupPr>
                        <m:e>
                          <m:r>
                            <m:rPr>
                              <m:nor/>
                            </m:rPr>
                            <a:rPr lang="fr-FR" sz="1400"/>
                            <m:t>A</m:t>
                          </m:r>
                        </m:e>
                        <m:sup>
                          <m:r>
                            <a:rPr lang="fr-FR" sz="1400" i="1"/>
                            <m:t>•−</m:t>
                          </m:r>
                        </m:sup>
                      </m:sSup>
                      <m:r>
                        <a:rPr lang="fr-FR" sz="1400" i="1"/>
                        <m:t> → </m:t>
                      </m:r>
                      <m:sSup>
                        <m:sSupPr>
                          <m:ctrlPr>
                            <a:rPr lang="fr-FR" sz="1400" i="1"/>
                          </m:ctrlPr>
                        </m:sSupPr>
                        <m:e>
                          <m:d>
                            <m:dPr>
                              <m:ctrlPr>
                                <a:rPr lang="fr-FR" sz="1400" i="1"/>
                              </m:ctrlPr>
                            </m:dPr>
                            <m:e>
                              <m:r>
                                <m:rPr>
                                  <m:nor/>
                                </m:rPr>
                                <a:rPr lang="fr-FR" sz="1400"/>
                                <m:t>M</m:t>
                              </m:r>
                              <m:r>
                                <a:rPr lang="fr-FR" sz="1400" i="1"/>
                                <m:t>, </m:t>
                              </m:r>
                              <m:r>
                                <a:rPr lang="fr-FR" sz="1400" i="1"/>
                                <m:t>𝑛</m:t>
                              </m:r>
                              <m:r>
                                <m:rPr>
                                  <m:nor/>
                                </m:rPr>
                                <a:rPr lang="fr-FR" sz="1400"/>
                                <m:t>H</m:t>
                              </m:r>
                            </m:e>
                          </m:d>
                        </m:e>
                        <m:sup>
                          <m:r>
                            <a:rPr lang="fr-FR" sz="1400" i="1"/>
                            <m:t>(</m:t>
                          </m:r>
                          <m:r>
                            <a:rPr lang="fr-FR" sz="1400" i="1"/>
                            <m:t>𝑛</m:t>
                          </m:r>
                          <m:r>
                            <a:rPr lang="fr-FR" sz="1400" i="1"/>
                            <m:t>−1)•+</m:t>
                          </m:r>
                        </m:sup>
                      </m:sSup>
                      <m:r>
                        <a:rPr lang="fr-FR" sz="1400" i="1"/>
                        <m:t>+</m:t>
                      </m:r>
                      <m:r>
                        <m:rPr>
                          <m:nor/>
                        </m:rPr>
                        <a:rPr lang="fr-FR" sz="1400"/>
                        <m:t>A</m:t>
                      </m:r>
                    </m:oMath>
                  </m:oMathPara>
                </a14:m>
                <a:endParaRPr lang="fr-FR" sz="1400" dirty="0"/>
              </a:p>
              <a:p>
                <a:r>
                  <a:rPr lang="fr-FR" dirty="0" smtClean="0"/>
                  <a:t>Transfert de proton : </a:t>
                </a:r>
              </a:p>
              <a:p>
                <a14:m>
                  <m:oMathPara xmlns:m="http://schemas.openxmlformats.org/officeDocument/2006/math">
                    <m:oMathParaPr>
                      <m:jc m:val="centerGroup"/>
                    </m:oMathParaPr>
                    <m:oMath xmlns:m="http://schemas.openxmlformats.org/officeDocument/2006/math">
                      <m:sSup>
                        <m:sSupPr>
                          <m:ctrlPr>
                            <a:rPr lang="fr-FR" sz="1400" i="1"/>
                          </m:ctrlPr>
                        </m:sSupPr>
                        <m:e>
                          <m:d>
                            <m:dPr>
                              <m:ctrlPr>
                                <a:rPr lang="fr-FR" sz="1400" i="1"/>
                              </m:ctrlPr>
                            </m:dPr>
                            <m:e>
                              <m:r>
                                <m:rPr>
                                  <m:nor/>
                                </m:rPr>
                                <a:rPr lang="en-US" sz="1400"/>
                                <m:t>M</m:t>
                              </m:r>
                              <m:r>
                                <a:rPr lang="en-US" sz="1400" i="1"/>
                                <m:t>, </m:t>
                              </m:r>
                              <m:r>
                                <a:rPr lang="fr-FR" sz="1400" i="1"/>
                                <m:t>𝑛</m:t>
                              </m:r>
                              <m:r>
                                <m:rPr>
                                  <m:nor/>
                                </m:rPr>
                                <a:rPr lang="en-US" sz="1400"/>
                                <m:t>H</m:t>
                              </m:r>
                            </m:e>
                          </m:d>
                        </m:e>
                        <m:sup>
                          <m:r>
                            <a:rPr lang="fr-FR" sz="1400" i="1"/>
                            <m:t>𝑛</m:t>
                          </m:r>
                          <m:r>
                            <a:rPr lang="en-US" sz="1400" i="1"/>
                            <m:t>+</m:t>
                          </m:r>
                        </m:sup>
                      </m:sSup>
                      <m:r>
                        <a:rPr lang="en-US" sz="1400" i="1"/>
                        <m:t>+</m:t>
                      </m:r>
                      <m:sSup>
                        <m:sSupPr>
                          <m:ctrlPr>
                            <a:rPr lang="fr-FR" sz="1400" i="1"/>
                          </m:ctrlPr>
                        </m:sSupPr>
                        <m:e>
                          <m:r>
                            <m:rPr>
                              <m:nor/>
                            </m:rPr>
                            <a:rPr lang="en-US" sz="1400"/>
                            <m:t>A</m:t>
                          </m:r>
                        </m:e>
                        <m:sup>
                          <m:r>
                            <a:rPr lang="en-US" sz="1400" i="1"/>
                            <m:t>•−</m:t>
                          </m:r>
                        </m:sup>
                      </m:sSup>
                      <m:r>
                        <a:rPr lang="fr-FR" sz="1400" i="1"/>
                        <m:t> </m:t>
                      </m:r>
                      <m:r>
                        <a:rPr lang="en-US" sz="1400" i="1"/>
                        <m:t>→ </m:t>
                      </m:r>
                      <m:sSup>
                        <m:sSupPr>
                          <m:ctrlPr>
                            <a:rPr lang="fr-FR" sz="1400" i="1"/>
                          </m:ctrlPr>
                        </m:sSupPr>
                        <m:e>
                          <m:d>
                            <m:dPr>
                              <m:ctrlPr>
                                <a:rPr lang="fr-FR" sz="1400" i="1"/>
                              </m:ctrlPr>
                            </m:dPr>
                            <m:e>
                              <m:r>
                                <m:rPr>
                                  <m:nor/>
                                </m:rPr>
                                <a:rPr lang="en-US" sz="1400"/>
                                <m:t>M</m:t>
                              </m:r>
                              <m:r>
                                <a:rPr lang="en-US" sz="1400" i="1"/>
                                <m:t>, (</m:t>
                              </m:r>
                              <m:r>
                                <a:rPr lang="fr-FR" sz="1400" i="1"/>
                                <m:t>𝑛</m:t>
                              </m:r>
                              <m:r>
                                <a:rPr lang="en-US" sz="1400" i="1"/>
                                <m:t>−1)</m:t>
                              </m:r>
                              <m:r>
                                <m:rPr>
                                  <m:nor/>
                                </m:rPr>
                                <a:rPr lang="en-US" sz="1400"/>
                                <m:t>H</m:t>
                              </m:r>
                            </m:e>
                          </m:d>
                        </m:e>
                        <m:sup>
                          <m:r>
                            <a:rPr lang="en-US" sz="1400" i="1"/>
                            <m:t>(</m:t>
                          </m:r>
                          <m:r>
                            <a:rPr lang="fr-FR" sz="1400" i="1"/>
                            <m:t>𝑛</m:t>
                          </m:r>
                          <m:r>
                            <a:rPr lang="en-US" sz="1400" i="1"/>
                            <m:t>−1)+</m:t>
                          </m:r>
                        </m:sup>
                      </m:sSup>
                      <m:r>
                        <a:rPr lang="en-US" sz="1400" i="1"/>
                        <m:t>+</m:t>
                      </m:r>
                      <m:sSup>
                        <m:sSupPr>
                          <m:ctrlPr>
                            <a:rPr lang="fr-FR" sz="1400" i="1"/>
                          </m:ctrlPr>
                        </m:sSupPr>
                        <m:e>
                          <m:r>
                            <m:rPr>
                              <m:nor/>
                            </m:rPr>
                            <a:rPr lang="en-US" sz="1400"/>
                            <m:t>AH</m:t>
                          </m:r>
                        </m:e>
                        <m:sup>
                          <m:r>
                            <a:rPr lang="en-US" sz="1400" i="1"/>
                            <m:t>•</m:t>
                          </m:r>
                        </m:sup>
                      </m:sSup>
                    </m:oMath>
                  </m:oMathPara>
                </a14:m>
                <a:endParaRPr lang="fr-FR" sz="2000" dirty="0"/>
              </a:p>
              <a:p>
                <a:endParaRPr lang="fr-FR" dirty="0"/>
              </a:p>
            </p:txBody>
          </p:sp>
        </mc:Choice>
        <mc:Fallback>
          <p:sp>
            <p:nvSpPr>
              <p:cNvPr id="8" name="ZoneTexte 7"/>
              <p:cNvSpPr txBox="1">
                <a:spLocks noRot="1" noChangeAspect="1" noMove="1" noResize="1" noEditPoints="1" noAdjustHandles="1" noChangeArrowheads="1" noChangeShapeType="1" noTextEdit="1"/>
              </p:cNvSpPr>
              <p:nvPr/>
            </p:nvSpPr>
            <p:spPr>
              <a:xfrm>
                <a:off x="5220072" y="1916832"/>
                <a:ext cx="3923928" cy="1372042"/>
              </a:xfrm>
              <a:prstGeom prst="rect">
                <a:avLst/>
              </a:prstGeom>
              <a:blipFill rotWithShape="1">
                <a:blip r:embed="rId3"/>
                <a:stretch>
                  <a:fillRect l="-1242" t="-2212"/>
                </a:stretch>
              </a:blipFill>
            </p:spPr>
            <p:txBody>
              <a:bodyPr/>
              <a:lstStyle/>
              <a:p>
                <a:r>
                  <a:rPr lang="fr-FR">
                    <a:noFill/>
                  </a:rPr>
                  <a:t> </a:t>
                </a:r>
              </a:p>
            </p:txBody>
          </p:sp>
        </mc:Fallback>
      </mc:AlternateContent>
    </p:spTree>
    <p:extLst>
      <p:ext uri="{BB962C8B-B14F-4D97-AF65-F5344CB8AC3E}">
        <p14:creationId xmlns:p14="http://schemas.microsoft.com/office/powerpoint/2010/main" val="2344250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2560" y="161298"/>
            <a:ext cx="7804800" cy="1144921"/>
          </a:xfrm>
          <a:ln/>
        </p:spPr>
        <p:txBody>
          <a:bodyPr tIns="53490"/>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dirty="0"/>
              <a:t>Plan </a:t>
            </a:r>
            <a:r>
              <a:rPr lang="fr-FR" dirty="0" smtClean="0"/>
              <a:t>du cours</a:t>
            </a:r>
            <a:endParaRPr lang="fr-FR" dirty="0"/>
          </a:p>
        </p:txBody>
      </p:sp>
      <p:sp>
        <p:nvSpPr>
          <p:cNvPr id="4098" name="Rectangle 2"/>
          <p:cNvSpPr>
            <a:spLocks noGrp="1" noChangeArrowheads="1"/>
          </p:cNvSpPr>
          <p:nvPr>
            <p:ph type="body" idx="1"/>
          </p:nvPr>
        </p:nvSpPr>
        <p:spPr>
          <a:xfrm>
            <a:off x="672480" y="1633132"/>
            <a:ext cx="7804800" cy="4526396"/>
          </a:xfrm>
          <a:ln/>
        </p:spPr>
        <p:txBody>
          <a:bodyPr>
            <a:normAutofit/>
          </a:bodyPr>
          <a:lstStyle/>
          <a:p>
            <a:pPr marL="609392" indent="-514350">
              <a:buClr>
                <a:srgbClr val="0E594D"/>
              </a:buClr>
              <a:buSzPct val="100000"/>
              <a:buFont typeface="+mj-lt"/>
              <a:buAutoNum type="arabicPeriod"/>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Les origines de l’activation électronique</a:t>
            </a:r>
            <a:endParaRPr lang="fr-FR" dirty="0" smtClean="0"/>
          </a:p>
          <a:p>
            <a:pPr marL="609392" indent="-514350">
              <a:spcAft>
                <a:spcPts val="600"/>
              </a:spcAft>
              <a:buClr>
                <a:srgbClr val="0E594D"/>
              </a:buClr>
              <a:buSzPct val="100000"/>
              <a:buFont typeface="+mj-lt"/>
              <a:buAutoNum type="arabicPeriod"/>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Mise en œuvre instrumentale</a:t>
            </a:r>
            <a:endParaRPr lang="fr-FR" dirty="0" smtClean="0"/>
          </a:p>
          <a:p>
            <a:pPr marL="609392" indent="-514350">
              <a:spcAft>
                <a:spcPts val="600"/>
              </a:spcAft>
              <a:buClr>
                <a:srgbClr val="0E594D"/>
              </a:buClr>
              <a:buSzPct val="100000"/>
              <a:buFont typeface="+mj-lt"/>
              <a:buAutoNum type="arabicPeriod"/>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Fragmentation de peptides et protéines par ECD et ETD</a:t>
            </a:r>
            <a:endParaRPr lang="fr-FR" dirty="0"/>
          </a:p>
          <a:p>
            <a:pPr marL="609392" indent="-514350">
              <a:spcAft>
                <a:spcPts val="600"/>
              </a:spcAft>
              <a:buClr>
                <a:srgbClr val="0E594D"/>
              </a:buClr>
              <a:buSzPct val="100000"/>
              <a:buFont typeface="+mj-lt"/>
              <a:buAutoNum type="arabicPeriod"/>
              <a:tabLst>
                <a:tab pos="404646" algn="l"/>
                <a:tab pos="812172" algn="l"/>
                <a:tab pos="1219698" algn="l"/>
                <a:tab pos="1627224" algn="l"/>
                <a:tab pos="2034750" algn="l"/>
                <a:tab pos="2442276" algn="l"/>
                <a:tab pos="2849803" algn="l"/>
                <a:tab pos="3257328" algn="l"/>
                <a:tab pos="3664855" algn="l"/>
                <a:tab pos="4072380" algn="l"/>
                <a:tab pos="4479907" algn="l"/>
                <a:tab pos="4887432" algn="l"/>
                <a:tab pos="5294959" algn="l"/>
                <a:tab pos="5702484" algn="l"/>
                <a:tab pos="6110011" algn="l"/>
                <a:tab pos="6517536" algn="l"/>
                <a:tab pos="6925063" algn="l"/>
                <a:tab pos="7332588" algn="l"/>
                <a:tab pos="7740115" algn="l"/>
                <a:tab pos="8147640" algn="l"/>
              </a:tabLst>
            </a:pPr>
            <a:r>
              <a:rPr lang="fr-FR" dirty="0" smtClean="0"/>
              <a:t>Autres modes d’activation par des électrons</a:t>
            </a:r>
            <a:endParaRPr lang="fr-FR" dirty="0" smtClean="0"/>
          </a:p>
        </p:txBody>
      </p:sp>
      <p:sp>
        <p:nvSpPr>
          <p:cNvPr id="2" name="Espace réservé du pied de page 1"/>
          <p:cNvSpPr>
            <a:spLocks noGrp="1"/>
          </p:cNvSpPr>
          <p:nvPr>
            <p:ph type="ftr" sz="quarter" idx="11"/>
          </p:nvPr>
        </p:nvSpPr>
        <p:spPr/>
        <p:txBody>
          <a:bodyPr/>
          <a:lstStyle/>
          <a:p>
            <a:r>
              <a:rPr lang="fr-FR" smtClean="0"/>
              <a:t>Ecole FTMS - 2 avril 2014</a:t>
            </a:r>
            <a:endParaRPr lang="fr-FR"/>
          </a:p>
        </p:txBody>
      </p:sp>
      <p:sp>
        <p:nvSpPr>
          <p:cNvPr id="3" name="Espace réservé du numéro de diapositive 2"/>
          <p:cNvSpPr>
            <a:spLocks noGrp="1"/>
          </p:cNvSpPr>
          <p:nvPr>
            <p:ph type="sldNum" sz="quarter" idx="12"/>
          </p:nvPr>
        </p:nvSpPr>
        <p:spPr/>
        <p:txBody>
          <a:bodyPr/>
          <a:lstStyle/>
          <a:p>
            <a:fld id="{84998570-4EFB-4147-BEE3-168D522FF626}" type="slidenum">
              <a:rPr lang="fr-FR" smtClean="0"/>
              <a:pPr/>
              <a:t>2</a:t>
            </a:fld>
            <a:endParaRPr lang="fr-FR"/>
          </a:p>
        </p:txBody>
      </p:sp>
    </p:spTree>
    <p:extLst>
      <p:ext uri="{BB962C8B-B14F-4D97-AF65-F5344CB8AC3E}">
        <p14:creationId xmlns:p14="http://schemas.microsoft.com/office/powerpoint/2010/main" val="15392488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Réactifs pour le transfert d’électron</a:t>
            </a:r>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fr-FR" smtClean="0">
                <a:solidFill>
                  <a:schemeClr val="bg1">
                    <a:lumMod val="65000"/>
                  </a:schemeClr>
                </a:solidFill>
              </a:rPr>
              <a:t>Ecole</a:t>
            </a:r>
            <a:r>
              <a:rPr lang="fr-FR" smtClean="0"/>
              <a:t> </a:t>
            </a:r>
            <a:r>
              <a:rPr lang="fr-FR" smtClean="0">
                <a:solidFill>
                  <a:schemeClr val="bg1">
                    <a:lumMod val="65000"/>
                  </a:schemeClr>
                </a:solidFill>
              </a:rPr>
              <a:t>FTMS - 2 avril 2014</a:t>
            </a:r>
            <a:endParaRPr lang="fr-FR" dirty="0">
              <a:solidFill>
                <a:schemeClr val="bg1">
                  <a:lumMod val="65000"/>
                </a:schemeClr>
              </a:solidFill>
            </a:endParaRP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20</a:t>
            </a:fld>
            <a:endParaRPr lang="fr-FR" dirty="0"/>
          </a:p>
        </p:txBody>
      </p:sp>
      <p:pic>
        <p:nvPicPr>
          <p:cNvPr id="2222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7052840" cy="4169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7164288" y="2492896"/>
            <a:ext cx="1521635" cy="369332"/>
          </a:xfrm>
          <a:prstGeom prst="rect">
            <a:avLst/>
          </a:prstGeom>
          <a:noFill/>
        </p:spPr>
        <p:txBody>
          <a:bodyPr wrap="none" rtlCol="0">
            <a:spAutoFit/>
          </a:bodyPr>
          <a:lstStyle/>
          <a:p>
            <a:r>
              <a:rPr lang="fr-FR" i="1" dirty="0" err="1" smtClean="0"/>
              <a:t>c,z</a:t>
            </a:r>
            <a:r>
              <a:rPr lang="fr-FR" i="1" dirty="0" smtClean="0"/>
              <a:t> </a:t>
            </a:r>
            <a:r>
              <a:rPr lang="fr-FR" dirty="0" smtClean="0"/>
              <a:t>dominants</a:t>
            </a:r>
            <a:endParaRPr lang="fr-FR" i="1" dirty="0"/>
          </a:p>
        </p:txBody>
      </p:sp>
      <p:sp>
        <p:nvSpPr>
          <p:cNvPr id="8" name="ZoneTexte 7"/>
          <p:cNvSpPr txBox="1"/>
          <p:nvPr/>
        </p:nvSpPr>
        <p:spPr>
          <a:xfrm>
            <a:off x="7144226" y="4365104"/>
            <a:ext cx="1327158" cy="369332"/>
          </a:xfrm>
          <a:prstGeom prst="rect">
            <a:avLst/>
          </a:prstGeom>
          <a:noFill/>
        </p:spPr>
        <p:txBody>
          <a:bodyPr wrap="none" rtlCol="0">
            <a:spAutoFit/>
          </a:bodyPr>
          <a:lstStyle/>
          <a:p>
            <a:r>
              <a:rPr lang="fr-FR" dirty="0" smtClean="0"/>
              <a:t>Fragments </a:t>
            </a:r>
            <a:r>
              <a:rPr lang="fr-FR" i="1" dirty="0" smtClean="0"/>
              <a:t>y</a:t>
            </a:r>
            <a:endParaRPr lang="fr-FR" dirty="0"/>
          </a:p>
        </p:txBody>
      </p:sp>
      <p:sp>
        <p:nvSpPr>
          <p:cNvPr id="7" name="ZoneTexte 6"/>
          <p:cNvSpPr txBox="1"/>
          <p:nvPr/>
        </p:nvSpPr>
        <p:spPr>
          <a:xfrm>
            <a:off x="901196" y="4365104"/>
            <a:ext cx="615874" cy="369332"/>
          </a:xfrm>
          <a:prstGeom prst="rect">
            <a:avLst/>
          </a:prstGeom>
          <a:noFill/>
        </p:spPr>
        <p:txBody>
          <a:bodyPr wrap="none" rtlCol="0">
            <a:spAutoFit/>
          </a:bodyPr>
          <a:lstStyle/>
          <a:p>
            <a:r>
              <a:rPr lang="fr-FR" dirty="0" smtClean="0"/>
              <a:t>CS</a:t>
            </a:r>
            <a:r>
              <a:rPr lang="fr-FR" baseline="-25000" dirty="0" smtClean="0"/>
              <a:t>2</a:t>
            </a:r>
            <a:r>
              <a:rPr lang="fr-FR" baseline="30000" dirty="0" smtClean="0"/>
              <a:t>•-</a:t>
            </a:r>
            <a:endParaRPr lang="fr-FR" dirty="0"/>
          </a:p>
        </p:txBody>
      </p:sp>
      <p:sp>
        <p:nvSpPr>
          <p:cNvPr id="9" name="AutoShape 4" descr="data:image/jpeg;base64,/9j/4AAQSkZJRgABAQAAAQABAAD/2wCEAAkGBwgHBgkIBwgKCgkLDRYPDQwMDRsUFRAWIB0iIiAdHx8kKDQsJCYxJx8fLT0tMTU3Ojo6Iys/RD84QzQ5OjcBCgoKDQwNGg8PGjclHyU3Nzc3Nzc3Nzc3Nzc3Nzc3Nzc3Nzc3Nzc3Nzc3Nzc3Nzc3Nzc3Nzc3Nzc3Nzc3Nzc3N//AABEIAHkAyAMBIgACEQEDEQH/xAAbAAEBAAMBAQEAAAAAAAAAAAAABQMEBgECB//EADsQAAEEAQMBBAgFAQcFAAAAAAEAAgMEBRESITEGQVFhExQiMjZidbMVUnF0smMjNENzgYLBFiQzQnL/xAAUAQEAAAAAAAAAAAAAAAAAAAAA/8QAFBEBAAAAAAAAAAAAAAAAAAAAAP/aAAwDAQACEQMRAD8A/cUREBERAREQEREBERAREQEREBERAREQF4Tosc88deJ0s0jI42DVz3uADR4klQ35i5lW64KJkdT/AN8lbaRHt7zGzgv/AFOje/U9EFi5kKdERm7agriR+yMzSBm93gNepWxuC47Fw0LdwmlUkzZk/s7WVvkGMsOm5seo0IP5YwGa9TqqJxN7Enf2fsh1fvx1pxMen9N/JjPly3yHVB0KKTjM7Wuz+qSxyU77Rq6pZAa/Txbzo9vzNJH6KsgIiICIiAiIgIiICIiAiIgIiICIiAiIgKTlcrLBbbRx1N9u86P0m3XZHE0kgOe89BqDwAT5d6rKI1gk7WXWu6Ox0AOnH+JL3oIlgRyXTHdLu0WXjdq2lANlWqdQQXa6taRwdzy53HsjuVduCnyTxN2jnbaaDq2jEC2sw+Y6yHzdxxqGhVqFCrj67K9KCOCFnRkbdB+vmfPvWyg8a0NaGtAAA0AA0AXqIg0snjKeUg9DegbMwHc3khzD4tcOWnzBBUo/jWFbuaZMzQHVp2ttRD9eGyADu4dx1cV0S5+y53/Wldm52w4qcluvBPpYudEFjH3IchRr3Kri6CxG2SNzmlpLSNRweQin9jvhTD/sov4hEFhERAREQEREBERAREQEWFtqB9iSuyWN08bQ58YeNzQddCR1GuhXsU8U270UjH7HFjtrgdrh1B8CgyoiICIiAo8Pxdb+nwfclVhR4fi639Pg+5KgsIiICIiAues/G9b6TP8AdiXQrnrPxvW+kz/diQbPY74Tw/7KL+IROx3wnh/2UX8QiCwiLBbt16deSxbmjggjG58krg1rR5k8IM60MtlqWKjjfdn2GQ7Yo2tL5JXddGNGpcf0Cm/iOSzPs4SE1Kuuhv3IiC4a8+iiOhPk52g6EBwW9jMJUx8z7LQ+e7KAJbk7t0sg8Ne4fK3QDuCDUg7SRsnZFl6dnFGV2kD7e3ZLr0G5pIa75XEHw1V5QcjTycEk767o8nRm19Lj7QaDoeojf006+y/g69QpeKeYi5nZqdzDFzNgsluY6Mc+4Tq5g4403M440HKDskUrF52rem9UlbJTyAbudTsgNk07y3nR482khU9wQfS84U7KZunjXNhf6Se3INYqldu+aTzDe4cjUnQDvK0Pw/J5h27MTGnTPShVedzv8yUc/wC1ug8S5BzGWjt1O3Oaz2ObJJPjatR09ZhP/cV3CX0jQPzDaHN79W6d6o9lu0GNrY7IZB8xNCzlLD222NLomtO0gvI90ad54GnJC6ihh6GOlklo1Y4HSRRxODNQ3ZGCGAN6ADcei0RhZMPT9H2Yjq12+mkmkrTBxjmLzq4B2urOemgIHh4BaikZLG2SN7XscAWuadQR4gr7XFU2xw23RYhxwWTcS5+Mtt1r2DrqXMAOnPJ3RnjX2mk8K23tBFVigGdi/DJ5rAqxNkeHMmkI1Gxw6g6HTUA+SC0i1n36zLzKT5QLL4nStZp1Y0gE69OpClS5192Uwdna7bz2na+0522tEehG8e+R+VuvmQgr3bdejVktXJ4oIIxq+WV4a1o8yVyxzOzL2crLTvw4qarHXbeMHDXNc87iz32t9oe0W6cc8cqtTwDfWGXcvOcjeYdzHyN2xwn+nH0b+vLvNWA3TvQc5Bk8hjq7JbZ/F8YWhzMhTaHSBvi+Nvvf/UfX8oV2jdrX6rLVKxFPA/3ZI3BzT/qpVjs+a877eBs/h1l7t0sYZvgmPzx68H5mlp6ak9FIlETchvsCTs9mZSALMej6tt3HB1Aa/Xpo4NeOdCOqDtEUOplrdezHTzdN0Mr3BsVqAF9eY+GvVh8ncc8EqjkMlTxtf096dsMeug3dXHwaOrj5DlBtrnsvax9LNQ2XSTT5Q1Hww0YAHPe1zmkuI7hq0DcSGjXkoZcxm/7uJMRRP+LIwG1IPlaeI+7l2p8mlUsViKWJjeyjCGGR26SRxL5JXeL3nlx8yUHx2aqz0ez2NqW2Bk8FWOORodqA4NAI17+UVJEGhn70mMweQvwsbJJVrSTNY8kBxa0kA6fopVLG1p8mPxm2clk2RNstiezSGBpJAMcfQcg+0dXeemi3O2Xwjmv2E/8AArWq/Gs30mD7siDoNB1XqIg80WhlcRSybWetRH0sfMU8biyWI+LXjkf8qgiDksnVtwVvQ5ys7N4+PlluFm25X497a3TUjn2o9HeDV8kZduUrYODMP9Us1ZLLbckINqNrXMGwEjaT/aDRzmkjTnUnVdeoFn47x30q192BBv4rD0sWx/qsOkkh1lmkcXyynxe86l3+pW/ovUQEREGrkMfTyNf1e9Xjni1Dg17ddCOQR4EdxHIXFdrcDFKez2Jv2rN2pPkyxvrD90kY9Wm09vqSDoQ4869679YpYI5XRukjY90btzC4alp001HhwSg/PsNJJkO1jMF2hjbYtUsZNBZMjNWWoy9myTng7mjkdxDgv0KKGOKNscUbWMYNrWtGgA8AF8+rQ+sesehj9MG7PSbfa29dNfDVZggIiIB5WKzWgt15K9qGOaCRpa+OVoc1wPUEHghZUQc9+D5HHEswORayu7j1e810zYR4xnUOAH5SSO4bVtY3A1qtk3LL5b2QI/vVk7nNB7mDoxvk0Dz1PKrog8AAXqIgIiII/bL4RzX7Cf8AgVrVfjWb6TB92RbPbL4RzX7Cb+BWtV+NZvpEH3ZEHQoiICIiAoFn47x30q192BXXPaxpc9wa0DUk8ABQZnB/brGuaQ5pxVogjp/5YEHQIiICIiAiIgIiICIiAiIgIiICIiAiIg1MvSZksVcoSvdGyzA+Fz2aatDgQSNeNeVGbftYeXdnabHx7QwZSpFqAwHgSt5czqTqNW9SS1dIvNB4IMdexDZhjmrSxyxSN3MkjcHNcPEEdVlUKfAmtM+zgJ/w+dx3PhDN1eU9+6PUaE/mbofHVK2fEViKnnYDjrcjtsRc/dDOf6cnHPyu2u8kF1R72fhjsupY+GTIX28Ogr6aRf5jz7LPHQ8kdAVPz0s7S92ZyQx+N3lkcFNzjPb8twG4a/kjG75u5KNG/Zrtr0q4wGKBJ9HEG+sy69Se6PXv6u56tKDUv7ZLLYc9K7K3naOZhqDdYmeBeDpqOPekIbqOADwq2Kxt1+UZlsq6CKaOu+vXqVtSyKNxYTucfedqwcgADpoepo4vGU8XX9DRrsiaTq8jlz3eLnHlx8zytxAREQEREBERAREQEREBERAREQEREBERAREQFitV4bcD4LMUcsMg0fHI0Oa4eBBWVEErGdnsZi5nT065EzhtEksjpHMb+VpcTtb8o0CqAaL1EBERAREQEREBERAREQEREBERAREQEREBER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222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28" y="2132856"/>
            <a:ext cx="1547607" cy="936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1655428" y="1876182"/>
            <a:ext cx="370614" cy="369332"/>
          </a:xfrm>
          <a:prstGeom prst="rect">
            <a:avLst/>
          </a:prstGeom>
          <a:noFill/>
        </p:spPr>
        <p:txBody>
          <a:bodyPr wrap="none" rtlCol="0">
            <a:spAutoFit/>
          </a:bodyPr>
          <a:lstStyle/>
          <a:p>
            <a:r>
              <a:rPr lang="fr-FR" dirty="0" smtClean="0"/>
              <a:t>•-</a:t>
            </a:r>
            <a:endParaRPr lang="fr-FR" dirty="0"/>
          </a:p>
        </p:txBody>
      </p:sp>
      <p:sp>
        <p:nvSpPr>
          <p:cNvPr id="13" name="ZoneTexte 12"/>
          <p:cNvSpPr txBox="1"/>
          <p:nvPr/>
        </p:nvSpPr>
        <p:spPr>
          <a:xfrm>
            <a:off x="5004048" y="5783891"/>
            <a:ext cx="3555782" cy="307777"/>
          </a:xfrm>
          <a:prstGeom prst="rect">
            <a:avLst/>
          </a:prstGeom>
          <a:noFill/>
        </p:spPr>
        <p:txBody>
          <a:bodyPr wrap="none" rtlCol="0">
            <a:spAutoFit/>
          </a:bodyPr>
          <a:lstStyle/>
          <a:p>
            <a:r>
              <a:rPr lang="fr-FR" sz="1400" dirty="0" err="1" smtClean="0"/>
              <a:t>Gunavardena</a:t>
            </a:r>
            <a:r>
              <a:rPr lang="fr-FR" sz="1400" dirty="0" smtClean="0"/>
              <a:t>, </a:t>
            </a:r>
            <a:r>
              <a:rPr lang="fr-FR" sz="1400" i="1" dirty="0" smtClean="0"/>
              <a:t>J. Am. </a:t>
            </a:r>
            <a:r>
              <a:rPr lang="fr-FR" sz="1400" i="1" dirty="0" err="1" smtClean="0"/>
              <a:t>Chem</a:t>
            </a:r>
            <a:r>
              <a:rPr lang="fr-FR" sz="1400" i="1" dirty="0" smtClean="0"/>
              <a:t>. Soc.</a:t>
            </a:r>
            <a:r>
              <a:rPr lang="fr-FR" sz="1400" dirty="0" smtClean="0"/>
              <a:t>, 12627</a:t>
            </a:r>
            <a:r>
              <a:rPr lang="fr-FR" sz="1400" i="1" dirty="0" smtClean="0"/>
              <a:t> </a:t>
            </a:r>
            <a:r>
              <a:rPr lang="fr-FR" sz="1400" dirty="0" smtClean="0"/>
              <a:t>(2005)</a:t>
            </a:r>
            <a:endParaRPr lang="fr-FR" sz="1400" dirty="0"/>
          </a:p>
        </p:txBody>
      </p:sp>
    </p:spTree>
    <p:extLst>
      <p:ext uri="{BB962C8B-B14F-4D97-AF65-F5344CB8AC3E}">
        <p14:creationId xmlns:p14="http://schemas.microsoft.com/office/powerpoint/2010/main" val="3349116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42" y="1247386"/>
            <a:ext cx="8951553" cy="4754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FR" dirty="0" smtClean="0"/>
              <a:t>Résultats sur 28 réactifs testés</a:t>
            </a:r>
            <a:endParaRPr lang="fr-FR" dirty="0"/>
          </a:p>
        </p:txBody>
      </p:sp>
      <p:sp>
        <p:nvSpPr>
          <p:cNvPr id="4" name="Espace réservé du pied de page 3"/>
          <p:cNvSpPr>
            <a:spLocks noGrp="1"/>
          </p:cNvSpPr>
          <p:nvPr>
            <p:ph type="ftr" sz="quarter" idx="11"/>
          </p:nvPr>
        </p:nvSpPr>
        <p:spPr/>
        <p:txBody>
          <a:bodyPr/>
          <a:lstStyle/>
          <a:p>
            <a:r>
              <a:rPr lang="fr-FR" smtClean="0">
                <a:solidFill>
                  <a:schemeClr val="bg1">
                    <a:lumMod val="65000"/>
                  </a:schemeClr>
                </a:solidFill>
              </a:rPr>
              <a:t>Ecole</a:t>
            </a:r>
            <a:r>
              <a:rPr lang="fr-FR" smtClean="0"/>
              <a:t> </a:t>
            </a:r>
            <a:r>
              <a:rPr lang="fr-FR" smtClean="0">
                <a:solidFill>
                  <a:schemeClr val="bg1">
                    <a:lumMod val="65000"/>
                  </a:schemeClr>
                </a:solidFill>
              </a:rPr>
              <a:t>FTMS - 2 avril 2014</a:t>
            </a:r>
            <a:endParaRPr lang="fr-FR" dirty="0">
              <a:solidFill>
                <a:schemeClr val="bg1">
                  <a:lumMod val="65000"/>
                </a:schemeClr>
              </a:solidFill>
            </a:endParaRP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21</a:t>
            </a:fld>
            <a:endParaRPr lang="fr-FR" dirty="0"/>
          </a:p>
        </p:txBody>
      </p:sp>
      <p:sp>
        <p:nvSpPr>
          <p:cNvPr id="6" name="ZoneTexte 5"/>
          <p:cNvSpPr txBox="1"/>
          <p:nvPr/>
        </p:nvSpPr>
        <p:spPr>
          <a:xfrm>
            <a:off x="5025217" y="6116027"/>
            <a:ext cx="3555782" cy="307777"/>
          </a:xfrm>
          <a:prstGeom prst="rect">
            <a:avLst/>
          </a:prstGeom>
          <a:noFill/>
        </p:spPr>
        <p:txBody>
          <a:bodyPr wrap="none" rtlCol="0">
            <a:spAutoFit/>
          </a:bodyPr>
          <a:lstStyle/>
          <a:p>
            <a:r>
              <a:rPr lang="fr-FR" sz="1400" dirty="0" err="1" smtClean="0"/>
              <a:t>Gunavardena</a:t>
            </a:r>
            <a:r>
              <a:rPr lang="fr-FR" sz="1400" dirty="0" smtClean="0"/>
              <a:t>, </a:t>
            </a:r>
            <a:r>
              <a:rPr lang="fr-FR" sz="1400" i="1" dirty="0" smtClean="0"/>
              <a:t>J. Am. </a:t>
            </a:r>
            <a:r>
              <a:rPr lang="fr-FR" sz="1400" i="1" dirty="0" err="1" smtClean="0"/>
              <a:t>Chem</a:t>
            </a:r>
            <a:r>
              <a:rPr lang="fr-FR" sz="1400" i="1" dirty="0" smtClean="0"/>
              <a:t>. Soc.</a:t>
            </a:r>
            <a:r>
              <a:rPr lang="fr-FR" sz="1400" dirty="0" smtClean="0"/>
              <a:t>, 12627</a:t>
            </a:r>
            <a:r>
              <a:rPr lang="fr-FR" sz="1400" i="1" dirty="0" smtClean="0"/>
              <a:t> </a:t>
            </a:r>
            <a:r>
              <a:rPr lang="fr-FR" sz="1400" dirty="0" smtClean="0"/>
              <a:t>(2005)</a:t>
            </a:r>
            <a:endParaRPr lang="fr-FR" sz="1400" dirty="0"/>
          </a:p>
        </p:txBody>
      </p:sp>
      <p:sp>
        <p:nvSpPr>
          <p:cNvPr id="7" name="Rectangle à coins arrondis 6"/>
          <p:cNvSpPr/>
          <p:nvPr/>
        </p:nvSpPr>
        <p:spPr>
          <a:xfrm>
            <a:off x="251520" y="2348880"/>
            <a:ext cx="8568952" cy="288032"/>
          </a:xfrm>
          <a:prstGeom prst="roundRect">
            <a:avLst/>
          </a:prstGeom>
          <a:gradFill>
            <a:gsLst>
              <a:gs pos="0">
                <a:schemeClr val="accent2">
                  <a:tint val="50000"/>
                  <a:satMod val="300000"/>
                  <a:alpha val="30000"/>
                </a:schemeClr>
              </a:gs>
              <a:gs pos="35000">
                <a:schemeClr val="accent2">
                  <a:tint val="37000"/>
                  <a:satMod val="300000"/>
                  <a:alpha val="30000"/>
                </a:schemeClr>
              </a:gs>
              <a:gs pos="100000">
                <a:schemeClr val="accent2">
                  <a:tint val="15000"/>
                  <a:satMod val="350000"/>
                  <a:alpha val="3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8" name="Rectangle à coins arrondis 7"/>
          <p:cNvSpPr/>
          <p:nvPr/>
        </p:nvSpPr>
        <p:spPr>
          <a:xfrm>
            <a:off x="3557456" y="4653136"/>
            <a:ext cx="3240360" cy="11521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err="1" smtClean="0">
                <a:solidFill>
                  <a:schemeClr val="tx1"/>
                </a:solidFill>
              </a:rPr>
              <a:t>Fluoranthène</a:t>
            </a:r>
            <a:endParaRPr lang="fr-FR" dirty="0">
              <a:solidFill>
                <a:schemeClr val="tx1"/>
              </a:solidFill>
            </a:endParaRPr>
          </a:p>
        </p:txBody>
      </p:sp>
      <p:sp>
        <p:nvSpPr>
          <p:cNvPr id="9" name="AutoShape 4" descr="data:image/jpeg;base64,/9j/4AAQSkZJRgABAQAAAQABAAD/2wCEAAkGBxQHBhUIBxQVFRQXGB8bFRgYGB4gIRwdICYgIh4dGx4cHSogHiAxIBoqKD0kJSksNC8vHCAzODYxNygwMisBCgoKBQUFDgUFDisZExkrKysrKysrKysrKysrKysrKysrKysrKysrKysrKysrKysrKysrKysrKysrKysrKysrK//AABEIAKAAoAMBIgACEQEDEQH/xAAbAAEAAgMBAQAAAAAAAAAAAAAABgcDBAUBAv/EAEkQAAEDAgMFAwYJCAkFAAAAAAEAAgMEEQUGIQcSMUFRImFxExVCYoGRFBYjMjdzsbLBFzV0k6Gi8PElNlJUVWVylOIkQ5LR4f/EABQBAQAAAAAAAAAAAAAAAAAAAAD/xAAUEQEAAAAAAAAAAAAAAAAAAAAA/9oADAMBAAIRAxEAPwC8UREBERAREQERY6idtNA6echrWglxPAAaklBkRVnhecsWx+nOI4FQQGnc5whdJIWuc0GwJF1ueece/uFJ+uKCwEVf+ece/uFJ+uK1cUzVjeE0D8QrMPpjHGN5+7K4ndHG3s8UFlItTCcRjxbDY8QojvRyNDmnuPXvW2gIiICIiAiIgIiICIiAiIgKutpVW/HsUhyLhTrGft1bx/24Ryt1d+A66TPMWMx5fwWXFa09iNpNup5NHeTp7VFtlmCyR0cmZsb1q60h7vUj9Bg6Cxv7uiCRYnl1lZl8YLRyTUzGhoa6nfuOaG8AHWOmmvVRr8mX+a4t/uv+KnyIID+TL/NcW/3X/FSTLeXhgWHvopJ6ipD3Ek1L982IA3QbDs6cO8rtIgrXJbjkrN8uTak/9PNeagJ5XuXxXPG3H2E89LKUR2l5admDAxPhvZq6d3laZ44hw1LR4294HRb+R8yszZluPFYbAkWkaPRePnD8fAhB30REBERAREQEREBERAREQVln/wDpvaDQZaxXsUhvNrwnkbwjPh0573gptQ5ihrcemwOIuE0AaXNc212u4Fh9IclzNo2WTmbL5ZSHdqIj5WmeNCJG6gA8r8PceSgmJYu/FsDptouDNtVUl462LhvM08o13MW4jTQO52CC5UWrhlezFMOjr6I70cjQ5p7itpARF8TStghdNMQGtBLieAA1JKDl41mODBq6noawu8pUP3ImtFyepNuDRcXPeoVhP9A7YJsMwftw1UXlqhg4QyC/b6dq/D1h0XNwrGWzzVe07GmkRRtMVBGTqWgkb2vAudp3Xdx0vKNl+ASUGGPxvGdaysPlZifRB+YwdAAeHfbkEE2REQEREBERAREQEREBERAVX45G3I2ffOrwPgOI/J1QI7LJdd1zuVjvH9+6tBcrM+Bx5kwKXCaz5sjbA2+a70XDvB1QQvIZdk/Nc2SaokwOBmoXH+yT24yedj9h66WSqeyftFmp8HbR1lBVVclOXQmeBm+126baOtxsB46Fd78pkv8AhGJfqUFhqu9p9XJjNdBkfCTZ9T2ql/8AYgaddOZP4W53Hv5TJf8ACMS/UrlZl2pS0uDy1EGGVkMm4Wtmlis1hPAk+OtuqD7dQx5tzpFl+iaPN+FhpkaPmvm4NYetrH96/FWqo5kDLrMs5YjooiHOcN+V49N7rXdfn0v0AUjQEREBERAREQEREBERAREQFHdoOOfF3J9RiLTZwZus/wBbtG/tN/YpEq5z4PjDnrD8rtsY2E1VQOoZowHuJvcHqOiCSbPsD+LuT6fDnCzgwOk/1u1d+0/sUiREBc7MOFNxzA5sLm4SsLb9CRofYdV0UQQvZHizsSyaynrLiamcYJWniHM0F/ZZTRV1ho+LW1yaj4RYhEJWdPKx3DgO8gk+1WKgIiICIiAiIgIiICIiAiLFVVLKOnNRVuaxjRdznGwA7yUGVV1swJx7Ha/N8nzJZPI031UfMdxNtORaVgxbOs2b/KYLkCEyNILJat92xsuLHc0u42P2aG9xrZSzT8RKWLLGcYDTBotFUN7UUnMkm3Zdr/7tpcLVRY4Jm1EImgcHNIuHNNwR1BHFZEBEXjnBjd5xsBxJQQHbDSOhweHMlCLzUMolHewkCRt+QIAv4Kc0VU2uo2VdObse0Oae4i4Vf5oz0zGPKZbylCa+Z7SyQtPyUYOhLn8D7OnFczAswVezbD4sJzlBvUrQGsqobuDOjZG2vztfTloeQWyi1MMxKLFqMVmGyNkjPBzTcfz7ltoCIiAiIgIiICIoVtjkMezupMTi02ANjbQkXHgUHxmLaNFR1vmnLsZrqw8I4j2W9738AB/O3FRXHsNawNxja5VtcB2oaKIkNB8AbvPL366qUsy9NhGUoaTILKeCSQM8rJICSGluruBLnXPPqVnyvs8gwaq854k51XWE3dPNqb+o0kho9570HDwo4nmlrBhbBhNA0jcG6DK9o4WaRZgI6j/y52NX0UeI0jqSvY2SNws5rgCD7CthEFbT5Jq8pzurdn03yZN30cxJYevkzfsn+L8AurljaJBitX5rxdjqOsBs6GbS59RxsHA8uqmijO0DAKfGstTuxOJr3RxPdG4jtNIaSLEajUcEGHNuf6bLcnwMb1RVHRlPD2nk8gbX3ft7iojjFBU45SectpVS2hogbikjdYv6CR/pHuF/ZZbuz/AvNmzeLEcqQw/DZogd+W+pJ1ueNh0Fgujg2zhr67zvnKU11Ty3x8lH3MZw9/TgNUHCweuqsepPN2zqmbQUINjVSM7T/WjZz8STfqLKz6KkMOGto6x5mIYGve8Dt6WJcBpr0WyBuiwXqCvcT2dOw2uOL5Bm+BzH58R1hltwBb6PjrxOgvdfeEbRvg1cMIzvCaKo9FxN4pO9j+A8D3a8hP1HMbqqTFcaGUsWi8q6SIygOaC0AG3HiHeCCRNcHtDmG4PAhequth7PIZbqKZpcWsq5WsBJO60btgL8Bz8STzVioCIiAiIgKEbZ/o6qfBv3gpuoRtn+jqp8G/eCCWYR+aYfq2/YFtrUwj80w/Vt+wLbQEREBcvNH9War6iT7pXUXLzR/Vmq+ok+6UHK2XfR7RfUj8VKVFtl30e0X1I/FSlAREQFX1X9N8P6C/7ysFV9V/TfD+gv+8g82LfmSr/TZvwVhKvdi35kq/02b8FYSAiIgIiIChe2ON0uzupbC1zjZpsBfQEXOnJTREEGjzBNjGU4avIL6eaSMM8rHITctDdW8QWuuOfQrYyxtCgxiq82Yk11JWA2dBNob+o42Dh7vBYsx7Ooq2s87ZekdQ1g1EsQ0d3SM4OB/i/BRXHsSa5rcH2uUjQCd2GtiBLSfEDejPP36aILgRVnhYxLK7WOwl4xagcRudtolY3lZxO68Dv/AHeViV9bHh1I6rr3tjjaLuc4gAe0oNhRnaBj9PguWp24nK1jpIntjaT2nEtIFgNTqeKjs2davNk7qLZ/D8mDZ9ZMCGDr5NtruP8AFuBXWyxs9gwmr86Yq91ZWE3dPNrY+o03DR06IOJs/wAd857N4sOypND8NhiA3Jb6EHW442I5i4XQwXaO2Ou80ZziNDU8i8/JSd7H8B4H39OlmzIVNmST4X2oKlurKiE7rweRJHzvb7wojjFdU4JSebdpNM2uoibCrjZcs75GeifWFvbdBbDTvN3m6jkvVU2D0FVgFJ5x2c1La+hJuaWR/aZ6sb+R7iB4FWfRVZlw1tZWMMJLA57HkdjS5DiNNOqDaUcxulpMJxkZsxaQROjiMQLnWaQTfhxLvBcHEtojsTrjhGQYfhcw+fKTaGK/Al3peAtwPG1lkwjZ0KiuGL52mNbUei1wtFH3MZwPieg0Qa+w9/lst1FS1rg19XK5hc0jead0gi/EfiD0VirxrQ1u63QDgF6gIiICIiAiIgLFU07KunNPVNa9jhZzXC4I7wVlRBXVVkKfLlWcQ2eTCHeN5KWS5ieeoPFh/wDmotr7Q7PpcbrG4ptCm+EvGrKdmkMfXT0z36e3S1iIg+IYmwRCKBoa0CwDRYAdABwX2iIC8c3ebuu1B4r1EECxjZyIa44vkuY0NR6QaPkpO57OA8R14LSbkuuzbIJM/wBQBC3hSU5Ia4j0nv4nrb9o52UiDVw3DosKoxR4bG2ONvBrRYLaREBERARE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2323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8565" r="12201"/>
          <a:stretch/>
        </p:blipFill>
        <p:spPr bwMode="auto">
          <a:xfrm rot="5400000">
            <a:off x="3888069" y="4490711"/>
            <a:ext cx="1055134"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28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3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Autres paramètres comptant en ETD</a:t>
            </a:r>
            <a:endParaRPr lang="fr-FR" dirty="0"/>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p:txBody>
              <a:bodyPr>
                <a:normAutofit fontScale="92500" lnSpcReduction="20000"/>
              </a:bodyPr>
              <a:lstStyle/>
              <a:p>
                <a:r>
                  <a:rPr lang="fr-FR" dirty="0" smtClean="0"/>
                  <a:t>Temps de réaction</a:t>
                </a:r>
              </a:p>
              <a:p>
                <a:r>
                  <a:rPr lang="fr-FR" dirty="0" smtClean="0"/>
                  <a:t>Activation supplémentaire (</a:t>
                </a:r>
                <a:r>
                  <a:rPr lang="fr-FR" dirty="0" err="1" smtClean="0"/>
                  <a:t>Supplemental</a:t>
                </a:r>
                <a:r>
                  <a:rPr lang="fr-FR" dirty="0" smtClean="0"/>
                  <a:t> Activation)</a:t>
                </a:r>
              </a:p>
              <a:p>
                <a:pPr lvl="1"/>
                <a:r>
                  <a:rPr lang="fr-FR" dirty="0" smtClean="0"/>
                  <a:t>L’énergie déposée est plus faible qu’en ECD de l’affinité électronique de A</a:t>
                </a:r>
              </a:p>
              <a:p>
                <a:pPr marL="457200" lvl="1" indent="0">
                  <a:buNone/>
                </a:pPr>
                <a14:m>
                  <m:oMath xmlns:m="http://schemas.openxmlformats.org/officeDocument/2006/math">
                    <m:sSup>
                      <m:sSupPr>
                        <m:ctrlPr>
                          <a:rPr lang="fr-FR" i="1">
                            <a:latin typeface="Cambria Math"/>
                          </a:rPr>
                        </m:ctrlPr>
                      </m:sSupPr>
                      <m:e>
                        <m:d>
                          <m:dPr>
                            <m:ctrlPr>
                              <a:rPr lang="fr-FR" i="1">
                                <a:latin typeface="Cambria Math"/>
                              </a:rPr>
                            </m:ctrlPr>
                          </m:dPr>
                          <m:e>
                            <m:r>
                              <m:rPr>
                                <m:nor/>
                              </m:rPr>
                              <a:rPr lang="fr-FR"/>
                              <m:t>M</m:t>
                            </m:r>
                            <m:r>
                              <a:rPr lang="fr-FR" i="1">
                                <a:latin typeface="Cambria Math"/>
                              </a:rPr>
                              <m:t>, </m:t>
                            </m:r>
                            <m:r>
                              <a:rPr lang="fr-FR" i="1">
                                <a:latin typeface="Cambria Math"/>
                              </a:rPr>
                              <m:t>𝑛</m:t>
                            </m:r>
                            <m:r>
                              <m:rPr>
                                <m:nor/>
                              </m:rPr>
                              <a:rPr lang="fr-FR"/>
                              <m:t>H</m:t>
                            </m:r>
                          </m:e>
                        </m:d>
                      </m:e>
                      <m:sup>
                        <m:r>
                          <a:rPr lang="fr-FR" i="1">
                            <a:latin typeface="Cambria Math"/>
                          </a:rPr>
                          <m:t>𝑛</m:t>
                        </m:r>
                        <m:r>
                          <a:rPr lang="fr-FR" i="1">
                            <a:latin typeface="Cambria Math"/>
                          </a:rPr>
                          <m:t>+</m:t>
                        </m:r>
                      </m:sup>
                    </m:sSup>
                    <m:r>
                      <a:rPr lang="fr-FR" i="1">
                        <a:latin typeface="Cambria Math"/>
                      </a:rPr>
                      <m:t>+</m:t>
                    </m:r>
                    <m:sSup>
                      <m:sSupPr>
                        <m:ctrlPr>
                          <a:rPr lang="fr-FR" i="1">
                            <a:latin typeface="Cambria Math"/>
                          </a:rPr>
                        </m:ctrlPr>
                      </m:sSupPr>
                      <m:e>
                        <m:r>
                          <m:rPr>
                            <m:nor/>
                          </m:rPr>
                          <a:rPr lang="fr-FR" b="0" i="0" smtClean="0"/>
                          <m:t>e</m:t>
                        </m:r>
                      </m:e>
                      <m:sup>
                        <m:r>
                          <a:rPr lang="fr-FR" i="1">
                            <a:latin typeface="Cambria Math"/>
                          </a:rPr>
                          <m:t>−</m:t>
                        </m:r>
                      </m:sup>
                    </m:sSup>
                    <m:r>
                      <a:rPr lang="fr-FR" i="1">
                        <a:latin typeface="Cambria Math"/>
                      </a:rPr>
                      <m:t> → </m:t>
                    </m:r>
                    <m:sSup>
                      <m:sSupPr>
                        <m:ctrlPr>
                          <a:rPr lang="fr-FR" i="1">
                            <a:latin typeface="Cambria Math"/>
                          </a:rPr>
                        </m:ctrlPr>
                      </m:sSupPr>
                      <m:e>
                        <m:d>
                          <m:dPr>
                            <m:ctrlPr>
                              <a:rPr lang="fr-FR" i="1">
                                <a:latin typeface="Cambria Math"/>
                              </a:rPr>
                            </m:ctrlPr>
                          </m:dPr>
                          <m:e>
                            <m:r>
                              <m:rPr>
                                <m:nor/>
                              </m:rPr>
                              <a:rPr lang="fr-FR"/>
                              <m:t>M</m:t>
                            </m:r>
                            <m:r>
                              <a:rPr lang="fr-FR" i="1">
                                <a:latin typeface="Cambria Math"/>
                              </a:rPr>
                              <m:t>, </m:t>
                            </m:r>
                            <m:r>
                              <a:rPr lang="fr-FR" i="1">
                                <a:latin typeface="Cambria Math"/>
                              </a:rPr>
                              <m:t>𝑛</m:t>
                            </m:r>
                            <m:r>
                              <m:rPr>
                                <m:nor/>
                              </m:rPr>
                              <a:rPr lang="fr-FR"/>
                              <m:t>H</m:t>
                            </m:r>
                          </m:e>
                        </m:d>
                      </m:e>
                      <m:sup>
                        <m:r>
                          <a:rPr lang="fr-FR" i="1">
                            <a:latin typeface="Cambria Math"/>
                          </a:rPr>
                          <m:t>(</m:t>
                        </m:r>
                        <m:r>
                          <a:rPr lang="fr-FR" i="1">
                            <a:latin typeface="Cambria Math"/>
                          </a:rPr>
                          <m:t>𝑛</m:t>
                        </m:r>
                        <m:r>
                          <a:rPr lang="fr-FR" i="1">
                            <a:latin typeface="Cambria Math"/>
                          </a:rPr>
                          <m:t>−1)•+</m:t>
                        </m:r>
                      </m:sup>
                    </m:sSup>
                  </m:oMath>
                </a14:m>
                <a:r>
                  <a:rPr lang="fr-FR" dirty="0" smtClean="0"/>
                  <a:t>	</a:t>
                </a:r>
              </a:p>
              <a:p>
                <a:pPr marL="457200" lvl="1" indent="0">
                  <a:buNone/>
                </a:pPr>
                <a:r>
                  <a:rPr lang="el-GR" dirty="0"/>
                  <a:t>Δ</a:t>
                </a:r>
                <a:r>
                  <a:rPr lang="fr-FR" baseline="-25000" dirty="0" err="1"/>
                  <a:t>r</a:t>
                </a:r>
                <a:r>
                  <a:rPr lang="fr-FR" dirty="0" err="1"/>
                  <a:t>H</a:t>
                </a:r>
                <a:r>
                  <a:rPr lang="fr-FR" dirty="0"/>
                  <a:t> = EA([M, </a:t>
                </a:r>
                <a:r>
                  <a:rPr lang="fr-FR" i="1" dirty="0"/>
                  <a:t>n</a:t>
                </a:r>
                <a:r>
                  <a:rPr lang="fr-FR" dirty="0"/>
                  <a:t>H]</a:t>
                </a:r>
                <a:r>
                  <a:rPr lang="fr-FR" i="1" baseline="30000" dirty="0"/>
                  <a:t>n</a:t>
                </a:r>
                <a:r>
                  <a:rPr lang="fr-FR" baseline="30000" dirty="0" smtClean="0"/>
                  <a:t>+</a:t>
                </a:r>
                <a:r>
                  <a:rPr lang="fr-FR" dirty="0" smtClean="0"/>
                  <a:t>)</a:t>
                </a:r>
              </a:p>
              <a:p>
                <a:pPr marL="457200" lvl="1" indent="0">
                  <a:buNone/>
                </a:pPr>
                <a:endParaRPr lang="fr-FR" dirty="0" smtClean="0"/>
              </a:p>
              <a:p>
                <a:pPr marL="457200" lvl="1" indent="0">
                  <a:buNone/>
                </a:pPr>
                <a14:m>
                  <m:oMath xmlns:m="http://schemas.openxmlformats.org/officeDocument/2006/math">
                    <m:sSup>
                      <m:sSupPr>
                        <m:ctrlPr>
                          <a:rPr lang="fr-FR" i="1"/>
                        </m:ctrlPr>
                      </m:sSupPr>
                      <m:e>
                        <m:d>
                          <m:dPr>
                            <m:ctrlPr>
                              <a:rPr lang="fr-FR" i="1"/>
                            </m:ctrlPr>
                          </m:dPr>
                          <m:e>
                            <m:r>
                              <m:rPr>
                                <m:nor/>
                              </m:rPr>
                              <a:rPr lang="fr-FR"/>
                              <m:t>M</m:t>
                            </m:r>
                            <m:r>
                              <a:rPr lang="fr-FR" i="1"/>
                              <m:t>, </m:t>
                            </m:r>
                            <m:r>
                              <a:rPr lang="fr-FR" i="1"/>
                              <m:t>𝑛</m:t>
                            </m:r>
                            <m:r>
                              <m:rPr>
                                <m:nor/>
                              </m:rPr>
                              <a:rPr lang="fr-FR"/>
                              <m:t>H</m:t>
                            </m:r>
                          </m:e>
                        </m:d>
                      </m:e>
                      <m:sup>
                        <m:r>
                          <a:rPr lang="fr-FR" i="1"/>
                          <m:t>𝑛</m:t>
                        </m:r>
                        <m:r>
                          <a:rPr lang="fr-FR" i="1"/>
                          <m:t>+</m:t>
                        </m:r>
                      </m:sup>
                    </m:sSup>
                    <m:r>
                      <a:rPr lang="fr-FR" i="1"/>
                      <m:t>+</m:t>
                    </m:r>
                    <m:sSup>
                      <m:sSupPr>
                        <m:ctrlPr>
                          <a:rPr lang="fr-FR" i="1"/>
                        </m:ctrlPr>
                      </m:sSupPr>
                      <m:e>
                        <m:r>
                          <m:rPr>
                            <m:nor/>
                          </m:rPr>
                          <a:rPr lang="fr-FR"/>
                          <m:t>A</m:t>
                        </m:r>
                      </m:e>
                      <m:sup>
                        <m:r>
                          <a:rPr lang="fr-FR" i="1"/>
                          <m:t>•−</m:t>
                        </m:r>
                      </m:sup>
                    </m:sSup>
                    <m:r>
                      <a:rPr lang="fr-FR" i="1"/>
                      <m:t> → </m:t>
                    </m:r>
                    <m:sSup>
                      <m:sSupPr>
                        <m:ctrlPr>
                          <a:rPr lang="fr-FR" i="1"/>
                        </m:ctrlPr>
                      </m:sSupPr>
                      <m:e>
                        <m:d>
                          <m:dPr>
                            <m:ctrlPr>
                              <a:rPr lang="fr-FR" i="1"/>
                            </m:ctrlPr>
                          </m:dPr>
                          <m:e>
                            <m:r>
                              <m:rPr>
                                <m:nor/>
                              </m:rPr>
                              <a:rPr lang="fr-FR"/>
                              <m:t>M</m:t>
                            </m:r>
                            <m:r>
                              <a:rPr lang="fr-FR" i="1"/>
                              <m:t>, </m:t>
                            </m:r>
                            <m:r>
                              <a:rPr lang="fr-FR" i="1"/>
                              <m:t>𝑛</m:t>
                            </m:r>
                            <m:r>
                              <m:rPr>
                                <m:nor/>
                              </m:rPr>
                              <a:rPr lang="fr-FR"/>
                              <m:t>H</m:t>
                            </m:r>
                          </m:e>
                        </m:d>
                      </m:e>
                      <m:sup>
                        <m:r>
                          <a:rPr lang="fr-FR" i="1"/>
                          <m:t>(</m:t>
                        </m:r>
                        <m:r>
                          <a:rPr lang="fr-FR" i="1"/>
                          <m:t>𝑛</m:t>
                        </m:r>
                        <m:r>
                          <a:rPr lang="fr-FR" i="1"/>
                          <m:t>−1)•+</m:t>
                        </m:r>
                      </m:sup>
                    </m:sSup>
                    <m:r>
                      <a:rPr lang="fr-FR" i="1"/>
                      <m:t>+</m:t>
                    </m:r>
                    <m:r>
                      <m:rPr>
                        <m:nor/>
                      </m:rPr>
                      <a:rPr lang="fr-FR"/>
                      <m:t>A</m:t>
                    </m:r>
                  </m:oMath>
                </a14:m>
                <a:r>
                  <a:rPr lang="fr-FR" dirty="0" smtClean="0"/>
                  <a:t>  </a:t>
                </a:r>
              </a:p>
              <a:p>
                <a:pPr marL="457200" lvl="1" indent="0">
                  <a:buNone/>
                </a:pPr>
                <a:r>
                  <a:rPr lang="el-GR" dirty="0" smtClean="0"/>
                  <a:t>Δ</a:t>
                </a:r>
                <a:r>
                  <a:rPr lang="fr-FR" baseline="-25000" dirty="0" err="1" smtClean="0"/>
                  <a:t>r</a:t>
                </a:r>
                <a:r>
                  <a:rPr lang="fr-FR" dirty="0" err="1" smtClean="0"/>
                  <a:t>H</a:t>
                </a:r>
                <a:r>
                  <a:rPr lang="fr-FR" dirty="0" smtClean="0"/>
                  <a:t> = EA([M, </a:t>
                </a:r>
                <a:r>
                  <a:rPr lang="fr-FR" i="1" dirty="0" smtClean="0"/>
                  <a:t>n</a:t>
                </a:r>
                <a:r>
                  <a:rPr lang="fr-FR" dirty="0" smtClean="0"/>
                  <a:t>H]</a:t>
                </a:r>
                <a:r>
                  <a:rPr lang="fr-FR" i="1" baseline="30000" dirty="0" smtClean="0"/>
                  <a:t>n</a:t>
                </a:r>
                <a:r>
                  <a:rPr lang="fr-FR" baseline="30000" dirty="0" smtClean="0"/>
                  <a:t>+</a:t>
                </a:r>
                <a:r>
                  <a:rPr lang="fr-FR" dirty="0" smtClean="0"/>
                  <a:t>) – EA(A)</a:t>
                </a:r>
                <a:endParaRPr lang="fr-FR" dirty="0"/>
              </a:p>
              <a:p>
                <a:pPr marL="457200" lvl="1" indent="0">
                  <a:buNone/>
                </a:pPr>
                <a:endParaRPr lang="fr-FR" dirty="0" smtClean="0"/>
              </a:p>
              <a:p>
                <a:pPr lvl="1">
                  <a:buFont typeface="Wingdings" panose="05000000000000000000" pitchFamily="2" charset="2"/>
                  <a:buChar char="Ø"/>
                </a:pPr>
                <a:r>
                  <a:rPr lang="fr-FR" dirty="0" smtClean="0"/>
                  <a:t>Environ 60 kJ/mol (0,6 eV) de moins.</a:t>
                </a:r>
                <a:endParaRPr lang="fr-FR" dirty="0"/>
              </a:p>
              <a:p>
                <a:pPr lvl="1">
                  <a:buFont typeface="Wingdings" panose="05000000000000000000" pitchFamily="2" charset="2"/>
                  <a:buChar char="Ø"/>
                </a:pPr>
                <a:r>
                  <a:rPr lang="fr-FR" dirty="0" smtClean="0"/>
                  <a:t>Il peut être nécessaire d’aider à la dissociation d’un complexe (</a:t>
                </a:r>
                <a:r>
                  <a:rPr lang="fr-FR" i="1" dirty="0" smtClean="0"/>
                  <a:t>c</a:t>
                </a:r>
                <a:r>
                  <a:rPr lang="fr-FR" dirty="0" smtClean="0"/>
                  <a:t>, </a:t>
                </a:r>
                <a:r>
                  <a:rPr lang="fr-FR" i="1" dirty="0" smtClean="0"/>
                  <a:t>z</a:t>
                </a:r>
                <a:r>
                  <a:rPr lang="fr-FR" i="1" baseline="30000" dirty="0" smtClean="0"/>
                  <a:t>•</a:t>
                </a:r>
                <a:r>
                  <a:rPr lang="fr-FR" dirty="0" smtClean="0"/>
                  <a:t>)</a:t>
                </a:r>
                <a:r>
                  <a:rPr lang="fr-FR" i="1" dirty="0" smtClean="0"/>
                  <a:t> </a:t>
                </a:r>
                <a:r>
                  <a:rPr lang="fr-FR" dirty="0" smtClean="0"/>
                  <a:t>en le dissociant via des collisions</a:t>
                </a:r>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2"/>
                <a:stretch>
                  <a:fillRect l="-1111" t="-2695" r="-1111"/>
                </a:stretch>
              </a:blipFill>
            </p:spPr>
            <p:txBody>
              <a:bodyPr/>
              <a:lstStyle/>
              <a:p>
                <a:r>
                  <a:rPr lang="fr-FR">
                    <a:noFill/>
                  </a:rPr>
                  <a:t> </a:t>
                </a:r>
              </a:p>
            </p:txBody>
          </p:sp>
        </mc:Fallback>
      </mc:AlternateContent>
      <p:sp>
        <p:nvSpPr>
          <p:cNvPr id="4" name="Espace réservé du pied de page 3"/>
          <p:cNvSpPr>
            <a:spLocks noGrp="1"/>
          </p:cNvSpPr>
          <p:nvPr>
            <p:ph type="ftr" sz="quarter" idx="11"/>
          </p:nvPr>
        </p:nvSpPr>
        <p:spPr/>
        <p:txBody>
          <a:bodyPr/>
          <a:lstStyle/>
          <a:p>
            <a:r>
              <a:rPr lang="fr-FR" smtClean="0">
                <a:solidFill>
                  <a:schemeClr val="bg1">
                    <a:lumMod val="65000"/>
                  </a:schemeClr>
                </a:solidFill>
              </a:rPr>
              <a:t>Ecole</a:t>
            </a:r>
            <a:r>
              <a:rPr lang="fr-FR" smtClean="0"/>
              <a:t> </a:t>
            </a:r>
            <a:r>
              <a:rPr lang="fr-FR" smtClean="0">
                <a:solidFill>
                  <a:schemeClr val="bg1">
                    <a:lumMod val="65000"/>
                  </a:schemeClr>
                </a:solidFill>
              </a:rPr>
              <a:t>FTMS - 2 avril 2014</a:t>
            </a:r>
            <a:endParaRPr lang="fr-FR" dirty="0">
              <a:solidFill>
                <a:schemeClr val="bg1">
                  <a:lumMod val="65000"/>
                </a:schemeClr>
              </a:solidFill>
            </a:endParaRP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22</a:t>
            </a:fld>
            <a:endParaRPr lang="fr-FR" dirty="0"/>
          </a:p>
        </p:txBody>
      </p:sp>
    </p:spTree>
    <p:extLst>
      <p:ext uri="{BB962C8B-B14F-4D97-AF65-F5344CB8AC3E}">
        <p14:creationId xmlns:p14="http://schemas.microsoft.com/office/powerpoint/2010/main" val="3529646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Fragmentation de peptides et de protéines par ECD et ETD</a:t>
            </a:r>
            <a:endParaRPr lang="fr-FR" dirty="0"/>
          </a:p>
        </p:txBody>
      </p:sp>
      <p:sp>
        <p:nvSpPr>
          <p:cNvPr id="3" name="Espace réservé du texte 2"/>
          <p:cNvSpPr>
            <a:spLocks noGrp="1"/>
          </p:cNvSpPr>
          <p:nvPr>
            <p:ph type="body"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t>Ecole FTMS - 2 avril 2014</a:t>
            </a:r>
            <a:endParaRPr lang="fr-F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23</a:t>
            </a:fld>
            <a:endParaRPr lang="fr-FR"/>
          </a:p>
        </p:txBody>
      </p:sp>
    </p:spTree>
    <p:extLst>
      <p:ext uri="{BB962C8B-B14F-4D97-AF65-F5344CB8AC3E}">
        <p14:creationId xmlns:p14="http://schemas.microsoft.com/office/powerpoint/2010/main" val="847537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 niveau moléculaire</a:t>
            </a:r>
            <a:endParaRPr lang="fr-FR" dirty="0"/>
          </a:p>
        </p:txBody>
      </p:sp>
      <p:sp>
        <p:nvSpPr>
          <p:cNvPr id="3" name="Espace réservé du contenu 2"/>
          <p:cNvSpPr>
            <a:spLocks noGrp="1"/>
          </p:cNvSpPr>
          <p:nvPr>
            <p:ph idx="1"/>
          </p:nvPr>
        </p:nvSpPr>
        <p:spPr/>
        <p:txBody>
          <a:bodyPr/>
          <a:lstStyle/>
          <a:p>
            <a:r>
              <a:rPr lang="fr-FR" dirty="0" smtClean="0"/>
              <a:t>Arrivée initiale de l’électron</a:t>
            </a:r>
          </a:p>
          <a:p>
            <a:pPr lvl="1"/>
            <a:r>
              <a:rPr lang="fr-FR" dirty="0" smtClean="0"/>
              <a:t>Généralement proposé dans des orbitales de Rydberg.</a:t>
            </a:r>
          </a:p>
          <a:p>
            <a:pPr lvl="1"/>
            <a:r>
              <a:rPr lang="fr-FR" dirty="0" smtClean="0"/>
              <a:t>Formalisation par J. </a:t>
            </a:r>
            <a:r>
              <a:rPr lang="fr-FR" dirty="0" err="1" smtClean="0"/>
              <a:t>Simons</a:t>
            </a:r>
            <a:r>
              <a:rPr lang="fr-FR" dirty="0" smtClean="0"/>
              <a:t>.</a:t>
            </a:r>
            <a:endParaRPr lang="fr-FR" dirty="0"/>
          </a:p>
        </p:txBody>
      </p:sp>
      <p:sp>
        <p:nvSpPr>
          <p:cNvPr id="4" name="Espace réservé du pied de page 3"/>
          <p:cNvSpPr>
            <a:spLocks noGrp="1"/>
          </p:cNvSpPr>
          <p:nvPr>
            <p:ph type="ftr" sz="quarter" idx="11"/>
          </p:nvPr>
        </p:nvSpPr>
        <p:spPr/>
        <p:txBody>
          <a:bodyPr/>
          <a:lstStyle/>
          <a:p>
            <a:r>
              <a:rPr lang="fr-FR" smtClean="0"/>
              <a:t>Ecole FTMS - 2 avril 2014</a:t>
            </a:r>
            <a:endParaRPr lang="fr-F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24</a:t>
            </a:fld>
            <a:endParaRPr lang="fr-FR"/>
          </a:p>
        </p:txBody>
      </p:sp>
      <p:pic>
        <p:nvPicPr>
          <p:cNvPr id="32770" name="Picture 2" descr="Abstract Image"/>
          <p:cNvPicPr>
            <a:picLocks noChangeAspect="1" noChangeArrowheads="1"/>
          </p:cNvPicPr>
          <p:nvPr/>
        </p:nvPicPr>
        <p:blipFill>
          <a:blip r:embed="rId2" cstate="print"/>
          <a:srcRect/>
          <a:stretch>
            <a:fillRect/>
          </a:stretch>
        </p:blipFill>
        <p:spPr bwMode="auto">
          <a:xfrm>
            <a:off x="1043608" y="3212976"/>
            <a:ext cx="3096344" cy="2963099"/>
          </a:xfrm>
          <a:prstGeom prst="rect">
            <a:avLst/>
          </a:prstGeom>
          <a:noFill/>
        </p:spPr>
      </p:pic>
      <p:sp>
        <p:nvSpPr>
          <p:cNvPr id="7" name="ZoneTexte 6"/>
          <p:cNvSpPr txBox="1"/>
          <p:nvPr/>
        </p:nvSpPr>
        <p:spPr>
          <a:xfrm>
            <a:off x="4211960" y="6021288"/>
            <a:ext cx="3041025" cy="338554"/>
          </a:xfrm>
          <a:prstGeom prst="rect">
            <a:avLst/>
          </a:prstGeom>
          <a:noFill/>
        </p:spPr>
        <p:txBody>
          <a:bodyPr wrap="none" rtlCol="0">
            <a:spAutoFit/>
          </a:bodyPr>
          <a:lstStyle/>
          <a:p>
            <a:r>
              <a:rPr lang="fr-FR" sz="1600" i="1" dirty="0" smtClean="0"/>
              <a:t>J. Am. </a:t>
            </a:r>
            <a:r>
              <a:rPr lang="fr-FR" sz="1600" i="1" dirty="0" err="1" smtClean="0"/>
              <a:t>Chem</a:t>
            </a:r>
            <a:r>
              <a:rPr lang="fr-FR" sz="1600" i="1" dirty="0" smtClean="0"/>
              <a:t>. Soc. </a:t>
            </a:r>
            <a:r>
              <a:rPr lang="fr-FR" sz="1600" b="1" dirty="0" smtClean="0"/>
              <a:t>132</a:t>
            </a:r>
            <a:r>
              <a:rPr lang="fr-FR" sz="1600" dirty="0" smtClean="0"/>
              <a:t> 7074 (2010)</a:t>
            </a:r>
            <a:endParaRPr lang="fr-FR" sz="1600" i="1" dirty="0"/>
          </a:p>
        </p:txBody>
      </p:sp>
      <p:sp>
        <p:nvSpPr>
          <p:cNvPr id="8" name="ZoneTexte 7"/>
          <p:cNvSpPr txBox="1"/>
          <p:nvPr/>
        </p:nvSpPr>
        <p:spPr>
          <a:xfrm>
            <a:off x="4211960" y="3789040"/>
            <a:ext cx="4464496" cy="1323439"/>
          </a:xfrm>
          <a:prstGeom prst="rect">
            <a:avLst/>
          </a:prstGeom>
          <a:noFill/>
        </p:spPr>
        <p:txBody>
          <a:bodyPr wrap="square" rtlCol="0">
            <a:spAutoFit/>
          </a:bodyPr>
          <a:lstStyle/>
          <a:p>
            <a:r>
              <a:rPr lang="fr-FR" sz="1600" dirty="0" smtClean="0"/>
              <a:t>Le recouvrement entre l’orbitale de Rydberg et les orbitales vers lesquelles seront dirigés les électrons permet un transfert vers différentes régions d’un même polypeptides lorsque le nombre quantique de la Rydberg est suffisamment élevé.</a:t>
            </a:r>
            <a:endParaRPr lang="fr-FR" sz="1600" dirty="0"/>
          </a:p>
        </p:txBody>
      </p:sp>
    </p:spTree>
    <p:extLst>
      <p:ext uri="{BB962C8B-B14F-4D97-AF65-F5344CB8AC3E}">
        <p14:creationId xmlns:p14="http://schemas.microsoft.com/office/powerpoint/2010/main" val="2202069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Fragmentation localisée sur site positif (</a:t>
            </a:r>
            <a:r>
              <a:rPr lang="fr-FR" dirty="0" err="1" smtClean="0"/>
              <a:t>Cornell</a:t>
            </a:r>
            <a:r>
              <a:rPr lang="fr-FR" dirty="0" smtClean="0"/>
              <a:t>-</a:t>
            </a:r>
            <a:r>
              <a:rPr lang="fr-FR" dirty="0" err="1" smtClean="0"/>
              <a:t>like</a:t>
            </a:r>
            <a:r>
              <a:rPr lang="fr-FR" dirty="0" smtClean="0"/>
              <a:t>)</a:t>
            </a:r>
            <a:endParaRPr lang="en-US" dirty="0"/>
          </a:p>
        </p:txBody>
      </p:sp>
      <p:sp>
        <p:nvSpPr>
          <p:cNvPr id="4" name="Espace réservé du pied de page 3"/>
          <p:cNvSpPr>
            <a:spLocks noGrp="1"/>
          </p:cNvSpPr>
          <p:nvPr>
            <p:ph type="ftr" sz="quarter" idx="11"/>
          </p:nvPr>
        </p:nvSpPr>
        <p:spPr/>
        <p:txBody>
          <a:bodyPr/>
          <a:lstStyle/>
          <a:p>
            <a:r>
              <a:rPr lang="fr-FR" smtClean="0"/>
              <a:t>Ecole FTMS - 2 avril 2014</a:t>
            </a:r>
            <a:endParaRPr lang="en-US"/>
          </a:p>
        </p:txBody>
      </p:sp>
      <p:grpSp>
        <p:nvGrpSpPr>
          <p:cNvPr id="3" name="Groupe 7"/>
          <p:cNvGrpSpPr/>
          <p:nvPr/>
        </p:nvGrpSpPr>
        <p:grpSpPr>
          <a:xfrm>
            <a:off x="457200" y="2507318"/>
            <a:ext cx="8229600" cy="3350574"/>
            <a:chOff x="457200" y="2136770"/>
            <a:chExt cx="8229600" cy="3350574"/>
          </a:xfrm>
        </p:grpSpPr>
        <p:sp>
          <p:nvSpPr>
            <p:cNvPr id="6" name="Oval 10"/>
            <p:cNvSpPr>
              <a:spLocks noChangeArrowheads="1"/>
            </p:cNvSpPr>
            <p:nvPr/>
          </p:nvSpPr>
          <p:spPr bwMode="auto">
            <a:xfrm>
              <a:off x="4356100" y="2136770"/>
              <a:ext cx="647700" cy="649288"/>
            </a:xfrm>
            <a:prstGeom prst="ellipse">
              <a:avLst/>
            </a:prstGeom>
            <a:solidFill>
              <a:srgbClr val="FF0000">
                <a:alpha val="25098"/>
              </a:srgbClr>
            </a:solidFill>
            <a:ln w="9525">
              <a:noFill/>
              <a:round/>
              <a:headEnd/>
              <a:tailEnd/>
            </a:ln>
          </p:spPr>
          <p:txBody>
            <a:bodyPr wrap="none" anchor="ctr"/>
            <a:lstStyle/>
            <a:p>
              <a:endParaRPr lang="fr-FR"/>
            </a:p>
          </p:txBody>
        </p:sp>
        <p:graphicFrame>
          <p:nvGraphicFramePr>
            <p:cNvPr id="1026" name="Object 6"/>
            <p:cNvGraphicFramePr>
              <a:graphicFrameLocks noGrp="1" noChangeAspect="1"/>
            </p:cNvGraphicFramePr>
            <p:nvPr>
              <p:ph idx="1"/>
            </p:nvPr>
          </p:nvGraphicFramePr>
          <p:xfrm>
            <a:off x="457200" y="2239019"/>
            <a:ext cx="8229600" cy="3248325"/>
          </p:xfrm>
          <a:graphic>
            <a:graphicData uri="http://schemas.openxmlformats.org/presentationml/2006/ole">
              <mc:AlternateContent xmlns:mc="http://schemas.openxmlformats.org/markup-compatibility/2006">
                <mc:Choice xmlns:v="urn:schemas-microsoft-com:vml" Requires="v">
                  <p:oleObj spid="_x0000_s224262" name="CS ChemDraw Drawing" r:id="rId4" imgW="8526637" imgH="3365992" progId="">
                    <p:embed/>
                  </p:oleObj>
                </mc:Choice>
                <mc:Fallback>
                  <p:oleObj name="CS ChemDraw Drawing" r:id="rId4" imgW="8526637" imgH="336599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39019"/>
                          <a:ext cx="8229600" cy="32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 name="Rectangle 6"/>
          <p:cNvSpPr/>
          <p:nvPr/>
        </p:nvSpPr>
        <p:spPr>
          <a:xfrm>
            <a:off x="5929322" y="6457914"/>
            <a:ext cx="3214678" cy="400110"/>
          </a:xfrm>
          <a:prstGeom prst="rect">
            <a:avLst/>
          </a:prstGeom>
        </p:spPr>
        <p:txBody>
          <a:bodyPr wrap="square">
            <a:spAutoFit/>
          </a:bodyPr>
          <a:lstStyle/>
          <a:p>
            <a:r>
              <a:rPr lang="fr-FR" sz="1000" dirty="0" err="1" smtClean="0">
                <a:latin typeface="Calibri" charset="0"/>
              </a:rPr>
              <a:t>Zubarev</a:t>
            </a:r>
            <a:r>
              <a:rPr lang="fr-FR" sz="1000" dirty="0" smtClean="0">
                <a:latin typeface="Calibri" charset="0"/>
              </a:rPr>
              <a:t> , Kelleher, Mc. </a:t>
            </a:r>
            <a:r>
              <a:rPr lang="fr-FR" sz="1000" dirty="0" err="1" smtClean="0">
                <a:latin typeface="Calibri" charset="0"/>
              </a:rPr>
              <a:t>Lafferty</a:t>
            </a:r>
            <a:r>
              <a:rPr lang="fr-FR" sz="1000" dirty="0" smtClean="0">
                <a:latin typeface="Calibri" charset="0"/>
              </a:rPr>
              <a:t>  </a:t>
            </a:r>
            <a:r>
              <a:rPr lang="fr-FR" sz="1000" i="1" dirty="0" smtClean="0">
                <a:latin typeface="Calibri" charset="0"/>
              </a:rPr>
              <a:t>J. Am. </a:t>
            </a:r>
            <a:r>
              <a:rPr lang="fr-FR" sz="1000" i="1" dirty="0" err="1" smtClean="0">
                <a:latin typeface="Calibri" charset="0"/>
              </a:rPr>
              <a:t>Chem</a:t>
            </a:r>
            <a:r>
              <a:rPr lang="fr-FR" sz="1000" i="1" dirty="0" smtClean="0">
                <a:latin typeface="Calibri" charset="0"/>
              </a:rPr>
              <a:t>. Soc.</a:t>
            </a:r>
            <a:r>
              <a:rPr lang="fr-FR" sz="1000" dirty="0" smtClean="0">
                <a:latin typeface="Calibri" charset="0"/>
              </a:rPr>
              <a:t> (1998)</a:t>
            </a:r>
          </a:p>
          <a:p>
            <a:r>
              <a:rPr lang="en-US" sz="1000" dirty="0" err="1" smtClean="0"/>
              <a:t>Zubarev</a:t>
            </a:r>
            <a:r>
              <a:rPr lang="en-US" sz="1000" dirty="0" smtClean="0"/>
              <a:t>, </a:t>
            </a:r>
            <a:r>
              <a:rPr lang="en-US" sz="1000" i="1" dirty="0" smtClean="0"/>
              <a:t>Eur. J. Mass </a:t>
            </a:r>
            <a:r>
              <a:rPr lang="en-US" sz="1000" i="1" dirty="0" err="1" smtClean="0"/>
              <a:t>Spectom</a:t>
            </a:r>
            <a:r>
              <a:rPr lang="en-US" sz="1000" i="1" dirty="0" smtClean="0"/>
              <a:t>. </a:t>
            </a:r>
            <a:r>
              <a:rPr lang="en-US" sz="1000" dirty="0" smtClean="0"/>
              <a:t>(2002)</a:t>
            </a:r>
            <a:r>
              <a:rPr lang="en-US" sz="1000" i="1" dirty="0" smtClean="0"/>
              <a:t> </a:t>
            </a:r>
            <a:endParaRPr lang="en-US" sz="1000" dirty="0"/>
          </a:p>
        </p:txBody>
      </p:sp>
      <p:sp>
        <p:nvSpPr>
          <p:cNvPr id="10" name="矩形 9"/>
          <p:cNvSpPr/>
          <p:nvPr/>
        </p:nvSpPr>
        <p:spPr>
          <a:xfrm>
            <a:off x="571472" y="1602000"/>
            <a:ext cx="8143932" cy="1015663"/>
          </a:xfrm>
          <a:prstGeom prst="rect">
            <a:avLst/>
          </a:prstGeom>
        </p:spPr>
        <p:txBody>
          <a:bodyPr wrap="square">
            <a:spAutoFit/>
          </a:bodyPr>
          <a:lstStyle/>
          <a:p>
            <a:r>
              <a:rPr lang="en-US" altLang="zh-CN" sz="2000" dirty="0" smtClean="0">
                <a:latin typeface="+mj-lt"/>
              </a:rPr>
              <a:t>Capture de </a:t>
            </a:r>
            <a:r>
              <a:rPr lang="en-US" altLang="zh-CN" sz="2000" dirty="0" err="1" smtClean="0">
                <a:latin typeface="+mj-lt"/>
              </a:rPr>
              <a:t>l’électron</a:t>
            </a:r>
            <a:r>
              <a:rPr lang="en-US" altLang="zh-CN" sz="2000" dirty="0" smtClean="0">
                <a:latin typeface="+mj-lt"/>
              </a:rPr>
              <a:t> au </a:t>
            </a:r>
            <a:r>
              <a:rPr lang="en-US" altLang="zh-CN" sz="2000" dirty="0" err="1" smtClean="0">
                <a:latin typeface="+mj-lt"/>
              </a:rPr>
              <a:t>niveau</a:t>
            </a:r>
            <a:r>
              <a:rPr lang="en-US" altLang="zh-CN" sz="2000" dirty="0" smtClean="0">
                <a:latin typeface="+mj-lt"/>
              </a:rPr>
              <a:t> d’un ammonium </a:t>
            </a:r>
            <a:r>
              <a:rPr lang="en-US" altLang="zh-CN" sz="2000" dirty="0" err="1" smtClean="0">
                <a:latin typeface="+mj-lt"/>
              </a:rPr>
              <a:t>suivi</a:t>
            </a:r>
            <a:r>
              <a:rPr lang="en-US" altLang="zh-CN" sz="2000" dirty="0" smtClean="0">
                <a:latin typeface="+mj-lt"/>
              </a:rPr>
              <a:t> d’un </a:t>
            </a:r>
            <a:r>
              <a:rPr lang="en-US" altLang="zh-CN" sz="2000" dirty="0" err="1" smtClean="0">
                <a:latin typeface="+mj-lt"/>
              </a:rPr>
              <a:t>transfert</a:t>
            </a:r>
            <a:r>
              <a:rPr lang="en-US" altLang="zh-CN" sz="2000" dirty="0" smtClean="0">
                <a:latin typeface="+mj-lt"/>
              </a:rPr>
              <a:t> </a:t>
            </a:r>
            <a:r>
              <a:rPr lang="en-US" altLang="zh-CN" sz="2000" dirty="0" err="1" smtClean="0">
                <a:latin typeface="+mj-lt"/>
              </a:rPr>
              <a:t>d’atome</a:t>
            </a:r>
            <a:r>
              <a:rPr lang="en-US" altLang="zh-CN" sz="2000" dirty="0" smtClean="0">
                <a:latin typeface="+mj-lt"/>
              </a:rPr>
              <a:t> </a:t>
            </a:r>
            <a:r>
              <a:rPr lang="en-US" altLang="zh-CN" sz="2000" dirty="0" err="1" smtClean="0">
                <a:latin typeface="+mj-lt"/>
              </a:rPr>
              <a:t>d’hydrogène</a:t>
            </a:r>
            <a:r>
              <a:rPr lang="en-US" altLang="zh-CN" sz="2000" dirty="0" smtClean="0">
                <a:latin typeface="+mj-lt"/>
              </a:rPr>
              <a:t> </a:t>
            </a:r>
            <a:r>
              <a:rPr lang="en-US" altLang="zh-CN" sz="2000" dirty="0" err="1" smtClean="0">
                <a:latin typeface="+mj-lt"/>
              </a:rPr>
              <a:t>sur</a:t>
            </a:r>
            <a:r>
              <a:rPr lang="en-US" altLang="zh-CN" sz="2000" dirty="0" smtClean="0">
                <a:latin typeface="+mj-lt"/>
              </a:rPr>
              <a:t> un </a:t>
            </a:r>
            <a:r>
              <a:rPr lang="en-US" altLang="zh-CN" sz="2000" dirty="0" err="1" smtClean="0">
                <a:latin typeface="+mj-lt"/>
              </a:rPr>
              <a:t>carbonyle</a:t>
            </a:r>
            <a:r>
              <a:rPr lang="en-US" altLang="zh-CN" sz="2000" dirty="0" smtClean="0">
                <a:latin typeface="+mj-lt"/>
              </a:rPr>
              <a:t>. </a:t>
            </a:r>
          </a:p>
          <a:p>
            <a:r>
              <a:rPr lang="en-US" altLang="zh-CN" sz="2000" dirty="0" err="1" smtClean="0">
                <a:latin typeface="+mj-lt"/>
              </a:rPr>
              <a:t>Variantes</a:t>
            </a:r>
            <a:r>
              <a:rPr lang="en-US" altLang="zh-CN" sz="2000" dirty="0" smtClean="0">
                <a:latin typeface="+mj-lt"/>
              </a:rPr>
              <a:t> </a:t>
            </a:r>
            <a:r>
              <a:rPr lang="en-US" altLang="zh-CN" sz="2000" dirty="0" err="1" smtClean="0">
                <a:latin typeface="+mj-lt"/>
              </a:rPr>
              <a:t>suivant</a:t>
            </a:r>
            <a:r>
              <a:rPr lang="en-US" altLang="zh-CN" sz="2000" dirty="0" smtClean="0">
                <a:latin typeface="+mj-lt"/>
              </a:rPr>
              <a:t> </a:t>
            </a:r>
            <a:r>
              <a:rPr lang="en-US" altLang="zh-CN" sz="2000" dirty="0" err="1" smtClean="0">
                <a:latin typeface="+mj-lt"/>
              </a:rPr>
              <a:t>si</a:t>
            </a:r>
            <a:r>
              <a:rPr lang="en-US" altLang="zh-CN" sz="2000" dirty="0" smtClean="0">
                <a:latin typeface="+mj-lt"/>
              </a:rPr>
              <a:t> la structure change </a:t>
            </a:r>
            <a:r>
              <a:rPr lang="en-US" altLang="zh-CN" sz="2000" dirty="0" err="1" smtClean="0">
                <a:latin typeface="+mj-lt"/>
              </a:rPr>
              <a:t>avant</a:t>
            </a:r>
            <a:r>
              <a:rPr lang="en-US" altLang="zh-CN" sz="2000" dirty="0" smtClean="0">
                <a:latin typeface="+mj-lt"/>
              </a:rPr>
              <a:t> </a:t>
            </a:r>
            <a:r>
              <a:rPr lang="en-US" altLang="zh-CN" sz="2000" dirty="0" err="1" smtClean="0">
                <a:latin typeface="+mj-lt"/>
              </a:rPr>
              <a:t>ou</a:t>
            </a:r>
            <a:r>
              <a:rPr lang="en-US" altLang="zh-CN" sz="2000" dirty="0" smtClean="0">
                <a:latin typeface="+mj-lt"/>
              </a:rPr>
              <a:t> après le </a:t>
            </a:r>
            <a:r>
              <a:rPr lang="en-US" altLang="zh-CN" sz="2000" dirty="0" err="1" smtClean="0">
                <a:latin typeface="+mj-lt"/>
              </a:rPr>
              <a:t>transfert</a:t>
            </a:r>
            <a:r>
              <a:rPr lang="en-US" altLang="zh-CN" sz="2000" dirty="0" smtClean="0">
                <a:latin typeface="+mj-lt"/>
              </a:rPr>
              <a:t> de H</a:t>
            </a:r>
            <a:r>
              <a:rPr lang="en-US" altLang="zh-CN" sz="2000" baseline="30000" dirty="0" smtClean="0">
                <a:latin typeface="+mj-lt"/>
              </a:rPr>
              <a:t>•</a:t>
            </a:r>
            <a:r>
              <a:rPr lang="en-US" altLang="zh-CN" sz="2000" dirty="0" smtClean="0">
                <a:latin typeface="+mj-lt"/>
              </a:rPr>
              <a:t>.</a:t>
            </a:r>
            <a:endParaRPr lang="en-US" altLang="zh-CN" sz="2000" dirty="0">
              <a:latin typeface="+mj-lt"/>
            </a:endParaRPr>
          </a:p>
        </p:txBody>
      </p:sp>
      <p:sp>
        <p:nvSpPr>
          <p:cNvPr id="13" name="ZoneTexte 12"/>
          <p:cNvSpPr txBox="1"/>
          <p:nvPr/>
        </p:nvSpPr>
        <p:spPr>
          <a:xfrm>
            <a:off x="1142976" y="5857892"/>
            <a:ext cx="631904" cy="369332"/>
          </a:xfrm>
          <a:prstGeom prst="rect">
            <a:avLst/>
          </a:prstGeom>
          <a:noFill/>
        </p:spPr>
        <p:txBody>
          <a:bodyPr wrap="none" rtlCol="0">
            <a:spAutoFit/>
          </a:bodyPr>
          <a:lstStyle/>
          <a:p>
            <a:r>
              <a:rPr lang="fr-FR" i="1" dirty="0" smtClean="0">
                <a:solidFill>
                  <a:srgbClr val="FF0000"/>
                </a:solidFill>
              </a:rPr>
              <a:t>c</a:t>
            </a:r>
            <a:r>
              <a:rPr lang="fr-FR" dirty="0" smtClean="0"/>
              <a:t> ion</a:t>
            </a:r>
            <a:endParaRPr lang="en-US" dirty="0"/>
          </a:p>
        </p:txBody>
      </p:sp>
      <p:sp>
        <p:nvSpPr>
          <p:cNvPr id="14" name="ZoneTexte 13"/>
          <p:cNvSpPr txBox="1"/>
          <p:nvPr/>
        </p:nvSpPr>
        <p:spPr>
          <a:xfrm>
            <a:off x="2571736" y="5857892"/>
            <a:ext cx="702436" cy="369332"/>
          </a:xfrm>
          <a:prstGeom prst="rect">
            <a:avLst/>
          </a:prstGeom>
          <a:noFill/>
        </p:spPr>
        <p:txBody>
          <a:bodyPr wrap="none" rtlCol="0">
            <a:spAutoFit/>
          </a:bodyPr>
          <a:lstStyle/>
          <a:p>
            <a:r>
              <a:rPr lang="fr-FR" i="1" dirty="0" smtClean="0">
                <a:solidFill>
                  <a:srgbClr val="FF0000"/>
                </a:solidFill>
              </a:rPr>
              <a:t>z</a:t>
            </a:r>
            <a:r>
              <a:rPr lang="fr-FR" baseline="30000" dirty="0" smtClean="0"/>
              <a:t>•</a:t>
            </a:r>
            <a:r>
              <a:rPr lang="fr-FR" dirty="0" smtClean="0"/>
              <a:t> ion</a:t>
            </a:r>
            <a:endParaRPr lang="en-US" dirty="0"/>
          </a:p>
        </p:txBody>
      </p:sp>
      <p:sp>
        <p:nvSpPr>
          <p:cNvPr id="15" name="Espace réservé du numéro de diapositive 14"/>
          <p:cNvSpPr>
            <a:spLocks noGrp="1"/>
          </p:cNvSpPr>
          <p:nvPr>
            <p:ph type="sldNum" sz="quarter" idx="12"/>
          </p:nvPr>
        </p:nvSpPr>
        <p:spPr/>
        <p:txBody>
          <a:bodyPr/>
          <a:lstStyle/>
          <a:p>
            <a:fld id="{84998570-4EFB-4147-BEE3-168D522FF626}" type="slidenum">
              <a:rPr lang="fr-FR" smtClean="0"/>
              <a:pPr/>
              <a:t>25</a:t>
            </a:fld>
            <a:endParaRPr lang="fr-FR"/>
          </a:p>
        </p:txBody>
      </p:sp>
    </p:spTree>
    <p:extLst>
      <p:ext uri="{BB962C8B-B14F-4D97-AF65-F5344CB8AC3E}">
        <p14:creationId xmlns:p14="http://schemas.microsoft.com/office/powerpoint/2010/main" val="375577724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3"/>
          <p:cNvGraphicFramePr>
            <a:graphicFrameLocks noGrp="1" noChangeAspect="1"/>
          </p:cNvGraphicFramePr>
          <p:nvPr>
            <p:ph idx="1"/>
          </p:nvPr>
        </p:nvGraphicFramePr>
        <p:xfrm>
          <a:off x="457200" y="2715291"/>
          <a:ext cx="8229600" cy="3142601"/>
        </p:xfrm>
        <a:graphic>
          <a:graphicData uri="http://schemas.openxmlformats.org/presentationml/2006/ole">
            <mc:AlternateContent xmlns:mc="http://schemas.openxmlformats.org/markup-compatibility/2006">
              <mc:Choice xmlns:v="urn:schemas-microsoft-com:vml" Requires="v">
                <p:oleObj spid="_x0000_s225286" name="CS ChemDraw Drawing" r:id="rId4" imgW="8526208" imgH="3256264" progId="">
                  <p:embed/>
                </p:oleObj>
              </mc:Choice>
              <mc:Fallback>
                <p:oleObj name="CS ChemDraw Drawing" r:id="rId4" imgW="8526208" imgH="325626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715291"/>
                        <a:ext cx="8229600" cy="314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re 1"/>
          <p:cNvSpPr>
            <a:spLocks noGrp="1"/>
          </p:cNvSpPr>
          <p:nvPr>
            <p:ph type="title"/>
          </p:nvPr>
        </p:nvSpPr>
        <p:spPr/>
        <p:txBody>
          <a:bodyPr>
            <a:normAutofit fontScale="90000"/>
          </a:bodyPr>
          <a:lstStyle/>
          <a:p>
            <a:r>
              <a:rPr lang="fr-FR" dirty="0" smtClean="0"/>
              <a:t>Fragmentation dirigée par un carbonyle </a:t>
            </a:r>
            <a:br>
              <a:rPr lang="fr-FR" dirty="0" smtClean="0"/>
            </a:br>
            <a:r>
              <a:rPr lang="fr-FR" dirty="0" smtClean="0"/>
              <a:t>1. Washington</a:t>
            </a:r>
            <a:endParaRPr lang="en-US" dirty="0"/>
          </a:p>
        </p:txBody>
      </p:sp>
      <p:sp>
        <p:nvSpPr>
          <p:cNvPr id="4" name="Espace réservé du pied de page 3"/>
          <p:cNvSpPr>
            <a:spLocks noGrp="1"/>
          </p:cNvSpPr>
          <p:nvPr>
            <p:ph type="ftr" sz="quarter" idx="11"/>
          </p:nvPr>
        </p:nvSpPr>
        <p:spPr/>
        <p:txBody>
          <a:bodyPr/>
          <a:lstStyle/>
          <a:p>
            <a:r>
              <a:rPr lang="fr-FR" smtClean="0"/>
              <a:t>Ecole FTMS - 2 avril 2014</a:t>
            </a:r>
            <a:endParaRPr lang="en-US"/>
          </a:p>
        </p:txBody>
      </p:sp>
      <p:sp>
        <p:nvSpPr>
          <p:cNvPr id="7" name="Rectangle 6"/>
          <p:cNvSpPr/>
          <p:nvPr/>
        </p:nvSpPr>
        <p:spPr>
          <a:xfrm>
            <a:off x="6786578" y="6611803"/>
            <a:ext cx="2357454" cy="246221"/>
          </a:xfrm>
          <a:prstGeom prst="rect">
            <a:avLst/>
          </a:prstGeom>
        </p:spPr>
        <p:txBody>
          <a:bodyPr wrap="square">
            <a:spAutoFit/>
          </a:bodyPr>
          <a:lstStyle/>
          <a:p>
            <a:r>
              <a:rPr lang="en-US" sz="1000" dirty="0" err="1" smtClean="0"/>
              <a:t>Tureček</a:t>
            </a:r>
            <a:r>
              <a:rPr lang="en-US" sz="1000" dirty="0" smtClean="0"/>
              <a:t>, </a:t>
            </a:r>
            <a:r>
              <a:rPr lang="en-US" sz="1000" dirty="0" err="1" smtClean="0"/>
              <a:t>Syrstad</a:t>
            </a:r>
            <a:r>
              <a:rPr lang="en-US" sz="1000" dirty="0" smtClean="0"/>
              <a:t>, </a:t>
            </a:r>
            <a:r>
              <a:rPr lang="en-US" sz="1000" i="1" dirty="0" smtClean="0"/>
              <a:t>J. Am. Chem. Soc. </a:t>
            </a:r>
            <a:r>
              <a:rPr lang="en-US" sz="1000" dirty="0" smtClean="0"/>
              <a:t>(2003)</a:t>
            </a:r>
            <a:endParaRPr lang="en-US" sz="1000" b="1" i="1" dirty="0" smtClean="0"/>
          </a:p>
        </p:txBody>
      </p:sp>
      <p:sp>
        <p:nvSpPr>
          <p:cNvPr id="8" name="矩形 7"/>
          <p:cNvSpPr/>
          <p:nvPr/>
        </p:nvSpPr>
        <p:spPr>
          <a:xfrm>
            <a:off x="571472" y="1602000"/>
            <a:ext cx="8072494" cy="707886"/>
          </a:xfrm>
          <a:prstGeom prst="rect">
            <a:avLst/>
          </a:prstGeom>
        </p:spPr>
        <p:txBody>
          <a:bodyPr wrap="square">
            <a:spAutoFit/>
          </a:bodyPr>
          <a:lstStyle/>
          <a:p>
            <a:pPr eaLnBrk="0" hangingPunct="0">
              <a:spcBef>
                <a:spcPct val="20000"/>
              </a:spcBef>
              <a:buClr>
                <a:srgbClr val="285AD8"/>
              </a:buClr>
              <a:buSzPct val="120000"/>
            </a:pPr>
            <a:r>
              <a:rPr lang="fr-FR" sz="2000" dirty="0" smtClean="0">
                <a:solidFill>
                  <a:srgbClr val="000000"/>
                </a:solidFill>
                <a:cs typeface="Arial" charset="0"/>
              </a:rPr>
              <a:t>Capture de l’électron dans une orbitale </a:t>
            </a:r>
            <a:r>
              <a:rPr lang="fr-FR" sz="2000" dirty="0" smtClean="0">
                <a:solidFill>
                  <a:srgbClr val="000000"/>
                </a:solidFill>
                <a:latin typeface="Symbol" charset="2"/>
                <a:ea typeface="Arial" charset="0"/>
              </a:rPr>
              <a:t>p</a:t>
            </a:r>
            <a:r>
              <a:rPr lang="fr-FR" sz="2000" dirty="0" smtClean="0">
                <a:solidFill>
                  <a:srgbClr val="000000"/>
                </a:solidFill>
                <a:cs typeface="Arial" charset="0"/>
              </a:rPr>
              <a:t>* d’un carbonyle suivie 1. d’un transfert de proton, 2. d’une coupure N-C</a:t>
            </a:r>
            <a:r>
              <a:rPr lang="fr-FR" sz="2000" baseline="-25000" dirty="0" smtClean="0">
                <a:solidFill>
                  <a:srgbClr val="000000"/>
                </a:solidFill>
                <a:latin typeface="Symbol" charset="2"/>
                <a:cs typeface="Arial" charset="0"/>
              </a:rPr>
              <a:t>a</a:t>
            </a:r>
            <a:endParaRPr lang="fr-FR" sz="2000" dirty="0">
              <a:solidFill>
                <a:srgbClr val="000000"/>
              </a:solidFill>
              <a:cs typeface="Arial" charset="0"/>
            </a:endParaRPr>
          </a:p>
        </p:txBody>
      </p:sp>
      <p:sp>
        <p:nvSpPr>
          <p:cNvPr id="11" name="Rectangle 10"/>
          <p:cNvSpPr/>
          <p:nvPr/>
        </p:nvSpPr>
        <p:spPr>
          <a:xfrm>
            <a:off x="4143372" y="2714620"/>
            <a:ext cx="357190" cy="42862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Oval 10"/>
          <p:cNvSpPr>
            <a:spLocks noChangeArrowheads="1"/>
          </p:cNvSpPr>
          <p:nvPr/>
        </p:nvSpPr>
        <p:spPr bwMode="auto">
          <a:xfrm>
            <a:off x="4211637" y="3083566"/>
            <a:ext cx="288925" cy="649287"/>
          </a:xfrm>
          <a:prstGeom prst="ellipse">
            <a:avLst/>
          </a:prstGeom>
          <a:solidFill>
            <a:srgbClr val="FF0000">
              <a:alpha val="25098"/>
            </a:srgbClr>
          </a:solidFill>
          <a:ln w="9525">
            <a:noFill/>
            <a:round/>
            <a:headEnd/>
            <a:tailEnd/>
          </a:ln>
        </p:spPr>
        <p:txBody>
          <a:bodyPr wrap="none" anchor="ctr"/>
          <a:lstStyle/>
          <a:p>
            <a:endParaRPr lang="fr-FR"/>
          </a:p>
        </p:txBody>
      </p:sp>
      <p:sp>
        <p:nvSpPr>
          <p:cNvPr id="12" name="Arc 11"/>
          <p:cNvSpPr/>
          <p:nvPr/>
        </p:nvSpPr>
        <p:spPr>
          <a:xfrm rot="15483602">
            <a:off x="4286769" y="2936257"/>
            <a:ext cx="576000" cy="468000"/>
          </a:xfrm>
          <a:prstGeom prst="arc">
            <a:avLst/>
          </a:prstGeom>
          <a:ln>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ZoneTexte 14"/>
          <p:cNvSpPr txBox="1"/>
          <p:nvPr/>
        </p:nvSpPr>
        <p:spPr>
          <a:xfrm>
            <a:off x="1142976" y="5857892"/>
            <a:ext cx="631904" cy="369332"/>
          </a:xfrm>
          <a:prstGeom prst="rect">
            <a:avLst/>
          </a:prstGeom>
          <a:noFill/>
        </p:spPr>
        <p:txBody>
          <a:bodyPr wrap="none" rtlCol="0">
            <a:spAutoFit/>
          </a:bodyPr>
          <a:lstStyle/>
          <a:p>
            <a:r>
              <a:rPr lang="fr-FR" i="1" dirty="0" smtClean="0">
                <a:solidFill>
                  <a:srgbClr val="FF0000"/>
                </a:solidFill>
              </a:rPr>
              <a:t>c</a:t>
            </a:r>
            <a:r>
              <a:rPr lang="fr-FR" dirty="0" smtClean="0"/>
              <a:t> ion</a:t>
            </a:r>
            <a:endParaRPr lang="en-US" dirty="0"/>
          </a:p>
        </p:txBody>
      </p:sp>
      <p:sp>
        <p:nvSpPr>
          <p:cNvPr id="16" name="ZoneTexte 15"/>
          <p:cNvSpPr txBox="1"/>
          <p:nvPr/>
        </p:nvSpPr>
        <p:spPr>
          <a:xfrm>
            <a:off x="2571736" y="5857892"/>
            <a:ext cx="702436" cy="369332"/>
          </a:xfrm>
          <a:prstGeom prst="rect">
            <a:avLst/>
          </a:prstGeom>
          <a:noFill/>
        </p:spPr>
        <p:txBody>
          <a:bodyPr wrap="none" rtlCol="0">
            <a:spAutoFit/>
          </a:bodyPr>
          <a:lstStyle/>
          <a:p>
            <a:r>
              <a:rPr lang="fr-FR" i="1" dirty="0" smtClean="0">
                <a:solidFill>
                  <a:srgbClr val="FF0000"/>
                </a:solidFill>
              </a:rPr>
              <a:t>z</a:t>
            </a:r>
            <a:r>
              <a:rPr lang="fr-FR" baseline="30000" dirty="0" smtClean="0"/>
              <a:t>•</a:t>
            </a:r>
            <a:r>
              <a:rPr lang="fr-FR" dirty="0" smtClean="0"/>
              <a:t> ion</a:t>
            </a:r>
            <a:endParaRPr lang="en-US" dirty="0"/>
          </a:p>
        </p:txBody>
      </p:sp>
      <p:sp>
        <p:nvSpPr>
          <p:cNvPr id="17" name="Espace réservé du numéro de diapositive 16"/>
          <p:cNvSpPr>
            <a:spLocks noGrp="1"/>
          </p:cNvSpPr>
          <p:nvPr>
            <p:ph type="sldNum" sz="quarter" idx="12"/>
          </p:nvPr>
        </p:nvSpPr>
        <p:spPr/>
        <p:txBody>
          <a:bodyPr/>
          <a:lstStyle/>
          <a:p>
            <a:fld id="{84998570-4EFB-4147-BEE3-168D522FF626}" type="slidenum">
              <a:rPr lang="fr-FR" smtClean="0"/>
              <a:pPr/>
              <a:t>26</a:t>
            </a:fld>
            <a:endParaRPr lang="fr-FR"/>
          </a:p>
        </p:txBody>
      </p:sp>
    </p:spTree>
    <p:extLst>
      <p:ext uri="{BB962C8B-B14F-4D97-AF65-F5344CB8AC3E}">
        <p14:creationId xmlns:p14="http://schemas.microsoft.com/office/powerpoint/2010/main" val="10960525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Fragmentation dirigée par un carbonyle </a:t>
            </a:r>
            <a:br>
              <a:rPr lang="fr-FR" dirty="0" smtClean="0"/>
            </a:br>
            <a:r>
              <a:rPr lang="fr-FR" dirty="0" smtClean="0"/>
              <a:t>2. Utah</a:t>
            </a:r>
            <a:endParaRPr lang="en-US" dirty="0"/>
          </a:p>
        </p:txBody>
      </p:sp>
      <p:sp>
        <p:nvSpPr>
          <p:cNvPr id="4" name="Espace réservé du pied de page 3"/>
          <p:cNvSpPr>
            <a:spLocks noGrp="1"/>
          </p:cNvSpPr>
          <p:nvPr>
            <p:ph type="ftr" sz="quarter" idx="11"/>
          </p:nvPr>
        </p:nvSpPr>
        <p:spPr/>
        <p:txBody>
          <a:bodyPr/>
          <a:lstStyle/>
          <a:p>
            <a:r>
              <a:rPr lang="fr-FR" smtClean="0"/>
              <a:t>Ecole FTMS - 2 avril 2014</a:t>
            </a:r>
            <a:endParaRPr lang="en-US"/>
          </a:p>
        </p:txBody>
      </p:sp>
      <p:grpSp>
        <p:nvGrpSpPr>
          <p:cNvPr id="3" name="Groupe 8"/>
          <p:cNvGrpSpPr/>
          <p:nvPr/>
        </p:nvGrpSpPr>
        <p:grpSpPr>
          <a:xfrm>
            <a:off x="457200" y="2689225"/>
            <a:ext cx="8289925" cy="3168650"/>
            <a:chOff x="457200" y="2303446"/>
            <a:chExt cx="8289925" cy="3168650"/>
          </a:xfrm>
        </p:grpSpPr>
        <p:graphicFrame>
          <p:nvGraphicFramePr>
            <p:cNvPr id="3074" name="Object 14"/>
            <p:cNvGraphicFramePr>
              <a:graphicFrameLocks noGrp="1" noChangeAspect="1"/>
            </p:cNvGraphicFramePr>
            <p:nvPr>
              <p:ph idx="1"/>
            </p:nvPr>
          </p:nvGraphicFramePr>
          <p:xfrm>
            <a:off x="457200" y="2303446"/>
            <a:ext cx="8289925" cy="3168650"/>
          </p:xfrm>
          <a:graphic>
            <a:graphicData uri="http://schemas.openxmlformats.org/presentationml/2006/ole">
              <mc:AlternateContent xmlns:mc="http://schemas.openxmlformats.org/markup-compatibility/2006">
                <mc:Choice xmlns:v="urn:schemas-microsoft-com:vml" Requires="v">
                  <p:oleObj spid="_x0000_s226310" name="CS ChemDraw Drawing" r:id="rId4" imgW="8587502" imgH="3280696" progId="">
                    <p:embed/>
                  </p:oleObj>
                </mc:Choice>
                <mc:Fallback>
                  <p:oleObj name="CS ChemDraw Drawing" r:id="rId4" imgW="8587502" imgH="328069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303446"/>
                          <a:ext cx="8289925"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Oval 10"/>
            <p:cNvSpPr>
              <a:spLocks noChangeArrowheads="1"/>
            </p:cNvSpPr>
            <p:nvPr/>
          </p:nvSpPr>
          <p:spPr bwMode="auto">
            <a:xfrm>
              <a:off x="4143372" y="2643182"/>
              <a:ext cx="288925" cy="649287"/>
            </a:xfrm>
            <a:prstGeom prst="ellipse">
              <a:avLst/>
            </a:prstGeom>
            <a:solidFill>
              <a:srgbClr val="FF0000">
                <a:alpha val="25098"/>
              </a:srgbClr>
            </a:solidFill>
            <a:ln w="9525">
              <a:noFill/>
              <a:round/>
              <a:headEnd/>
              <a:tailEnd/>
            </a:ln>
          </p:spPr>
          <p:txBody>
            <a:bodyPr wrap="none" anchor="ctr"/>
            <a:lstStyle/>
            <a:p>
              <a:endParaRPr lang="fr-FR"/>
            </a:p>
          </p:txBody>
        </p:sp>
      </p:grpSp>
      <p:sp>
        <p:nvSpPr>
          <p:cNvPr id="6" name="Rectangle 5"/>
          <p:cNvSpPr/>
          <p:nvPr/>
        </p:nvSpPr>
        <p:spPr>
          <a:xfrm>
            <a:off x="6786578" y="6611803"/>
            <a:ext cx="2357454" cy="246221"/>
          </a:xfrm>
          <a:prstGeom prst="rect">
            <a:avLst/>
          </a:prstGeom>
        </p:spPr>
        <p:txBody>
          <a:bodyPr wrap="square">
            <a:spAutoFit/>
          </a:bodyPr>
          <a:lstStyle/>
          <a:p>
            <a:r>
              <a:rPr lang="en-US" sz="1000" dirty="0" err="1" smtClean="0"/>
              <a:t>Sobczyk</a:t>
            </a:r>
            <a:r>
              <a:rPr lang="en-US" sz="1000" dirty="0" smtClean="0"/>
              <a:t>, M., et al., </a:t>
            </a:r>
            <a:r>
              <a:rPr lang="en-US" sz="1000" i="1" dirty="0" err="1" smtClean="0"/>
              <a:t>J.Phys</a:t>
            </a:r>
            <a:r>
              <a:rPr lang="en-US" sz="1000" i="1" dirty="0" smtClean="0"/>
              <a:t> </a:t>
            </a:r>
            <a:r>
              <a:rPr lang="en-US" sz="1000" i="1" dirty="0" err="1" smtClean="0"/>
              <a:t>Chem</a:t>
            </a:r>
            <a:r>
              <a:rPr lang="en-US" sz="1000" i="1" dirty="0" smtClean="0"/>
              <a:t> A </a:t>
            </a:r>
            <a:r>
              <a:rPr lang="en-US" sz="1000" dirty="0" smtClean="0"/>
              <a:t>(2004)</a:t>
            </a:r>
            <a:endParaRPr lang="en-US" sz="1000" dirty="0"/>
          </a:p>
        </p:txBody>
      </p:sp>
      <p:sp>
        <p:nvSpPr>
          <p:cNvPr id="7" name="矩形 6"/>
          <p:cNvSpPr/>
          <p:nvPr/>
        </p:nvSpPr>
        <p:spPr>
          <a:xfrm>
            <a:off x="571472" y="1602000"/>
            <a:ext cx="8358246" cy="707886"/>
          </a:xfrm>
          <a:prstGeom prst="rect">
            <a:avLst/>
          </a:prstGeom>
        </p:spPr>
        <p:txBody>
          <a:bodyPr wrap="square">
            <a:spAutoFit/>
          </a:bodyPr>
          <a:lstStyle/>
          <a:p>
            <a:pPr eaLnBrk="0" hangingPunct="0">
              <a:spcBef>
                <a:spcPct val="20000"/>
              </a:spcBef>
              <a:buClr>
                <a:srgbClr val="285AD8"/>
              </a:buClr>
              <a:buSzPct val="120000"/>
            </a:pPr>
            <a:r>
              <a:rPr lang="fr-FR" sz="2000" dirty="0" smtClean="0">
                <a:solidFill>
                  <a:srgbClr val="000000"/>
                </a:solidFill>
                <a:cs typeface="Arial" charset="0"/>
              </a:rPr>
              <a:t>Capture de l’électron dans une orbitale </a:t>
            </a:r>
            <a:r>
              <a:rPr lang="fr-FR" sz="2000" dirty="0" smtClean="0">
                <a:solidFill>
                  <a:srgbClr val="000000"/>
                </a:solidFill>
                <a:latin typeface="Symbol" charset="2"/>
                <a:ea typeface="Arial" charset="0"/>
              </a:rPr>
              <a:t>p</a:t>
            </a:r>
            <a:r>
              <a:rPr lang="fr-FR" sz="2000" dirty="0" smtClean="0">
                <a:solidFill>
                  <a:srgbClr val="000000"/>
                </a:solidFill>
                <a:cs typeface="Arial" charset="0"/>
              </a:rPr>
              <a:t>* d’un carbonyle suivie 1. d’une coupure N-C</a:t>
            </a:r>
            <a:r>
              <a:rPr lang="fr-FR" sz="2000" baseline="-25000" dirty="0" smtClean="0">
                <a:solidFill>
                  <a:srgbClr val="000000"/>
                </a:solidFill>
                <a:latin typeface="Symbol" charset="2"/>
                <a:cs typeface="Arial" charset="0"/>
              </a:rPr>
              <a:t>a</a:t>
            </a:r>
            <a:r>
              <a:rPr lang="fr-FR" sz="2000" dirty="0" smtClean="0">
                <a:solidFill>
                  <a:srgbClr val="000000"/>
                </a:solidFill>
                <a:cs typeface="Arial" charset="0"/>
              </a:rPr>
              <a:t>, 2. d’un transfert de proton</a:t>
            </a:r>
            <a:endParaRPr lang="fr-FR" sz="2000" dirty="0">
              <a:solidFill>
                <a:srgbClr val="000000"/>
              </a:solidFill>
              <a:cs typeface="Arial" charset="0"/>
            </a:endParaRPr>
          </a:p>
        </p:txBody>
      </p:sp>
      <p:sp>
        <p:nvSpPr>
          <p:cNvPr id="11" name="Rectangle 10"/>
          <p:cNvSpPr/>
          <p:nvPr/>
        </p:nvSpPr>
        <p:spPr>
          <a:xfrm>
            <a:off x="7143768" y="2714620"/>
            <a:ext cx="428628" cy="42862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Arc 9"/>
          <p:cNvSpPr/>
          <p:nvPr/>
        </p:nvSpPr>
        <p:spPr>
          <a:xfrm rot="9553897" flipV="1">
            <a:off x="7385885" y="2877213"/>
            <a:ext cx="886143" cy="918572"/>
          </a:xfrm>
          <a:prstGeom prst="arc">
            <a:avLst/>
          </a:prstGeom>
          <a:ln>
            <a:solidFill>
              <a:schemeClr val="tx1"/>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e 18"/>
          <p:cNvGrpSpPr/>
          <p:nvPr/>
        </p:nvGrpSpPr>
        <p:grpSpPr>
          <a:xfrm>
            <a:off x="1224000" y="5040000"/>
            <a:ext cx="875730" cy="676146"/>
            <a:chOff x="1224000" y="5040000"/>
            <a:chExt cx="875730" cy="676146"/>
          </a:xfrm>
          <a:solidFill>
            <a:schemeClr val="bg1">
              <a:lumMod val="85000"/>
            </a:schemeClr>
          </a:solidFill>
        </p:grpSpPr>
        <p:pic>
          <p:nvPicPr>
            <p:cNvPr id="3076" name="Picture 4"/>
            <p:cNvPicPr>
              <a:picLocks noChangeAspect="1" noChangeArrowheads="1"/>
            </p:cNvPicPr>
            <p:nvPr/>
          </p:nvPicPr>
          <p:blipFill>
            <a:blip r:embed="rId6" cstate="print"/>
            <a:srcRect l="2752" t="18750" r="89679" b="63881"/>
            <a:stretch>
              <a:fillRect/>
            </a:stretch>
          </p:blipFill>
          <p:spPr bwMode="auto">
            <a:xfrm>
              <a:off x="1224000" y="5040000"/>
              <a:ext cx="628254" cy="552605"/>
            </a:xfrm>
            <a:prstGeom prst="rect">
              <a:avLst/>
            </a:prstGeom>
            <a:solidFill>
              <a:schemeClr val="bg1"/>
            </a:solidFill>
            <a:ln w="9525">
              <a:noFill/>
              <a:miter lim="800000"/>
              <a:headEnd/>
              <a:tailEnd/>
            </a:ln>
            <a:effectLst/>
          </p:spPr>
        </p:pic>
        <p:sp>
          <p:nvSpPr>
            <p:cNvPr id="18" name="ZoneTexte 17"/>
            <p:cNvSpPr txBox="1"/>
            <p:nvPr/>
          </p:nvSpPr>
          <p:spPr>
            <a:xfrm>
              <a:off x="1857356" y="5500702"/>
              <a:ext cx="242374" cy="215444"/>
            </a:xfrm>
            <a:prstGeom prst="rect">
              <a:avLst/>
            </a:prstGeom>
            <a:noFill/>
            <a:ln>
              <a:noFill/>
            </a:ln>
          </p:spPr>
          <p:txBody>
            <a:bodyPr wrap="none" rtlCol="0">
              <a:spAutoFit/>
            </a:bodyPr>
            <a:lstStyle/>
            <a:p>
              <a:r>
                <a:rPr lang="fr-FR" sz="800" dirty="0" smtClean="0">
                  <a:latin typeface="Arial" pitchFamily="34" charset="0"/>
                  <a:cs typeface="Arial" pitchFamily="34" charset="0"/>
                </a:rPr>
                <a:t>2</a:t>
              </a:r>
              <a:endParaRPr lang="en-US" sz="800" dirty="0">
                <a:latin typeface="Arial" pitchFamily="34" charset="0"/>
                <a:cs typeface="Arial" pitchFamily="34" charset="0"/>
              </a:endParaRPr>
            </a:p>
          </p:txBody>
        </p:sp>
      </p:grpSp>
      <p:grpSp>
        <p:nvGrpSpPr>
          <p:cNvPr id="9" name="Groupe 19"/>
          <p:cNvGrpSpPr/>
          <p:nvPr/>
        </p:nvGrpSpPr>
        <p:grpSpPr>
          <a:xfrm>
            <a:off x="5097600" y="4929198"/>
            <a:ext cx="875730" cy="676146"/>
            <a:chOff x="1224000" y="5040000"/>
            <a:chExt cx="875730" cy="676146"/>
          </a:xfrm>
          <a:solidFill>
            <a:schemeClr val="bg1">
              <a:lumMod val="85000"/>
            </a:schemeClr>
          </a:solidFill>
        </p:grpSpPr>
        <p:pic>
          <p:nvPicPr>
            <p:cNvPr id="21" name="Picture 4"/>
            <p:cNvPicPr>
              <a:picLocks noChangeAspect="1" noChangeArrowheads="1"/>
            </p:cNvPicPr>
            <p:nvPr/>
          </p:nvPicPr>
          <p:blipFill>
            <a:blip r:embed="rId6" cstate="print"/>
            <a:srcRect l="2752" t="18750" r="89679" b="63881"/>
            <a:stretch>
              <a:fillRect/>
            </a:stretch>
          </p:blipFill>
          <p:spPr bwMode="auto">
            <a:xfrm>
              <a:off x="1224000" y="5040000"/>
              <a:ext cx="628254" cy="552605"/>
            </a:xfrm>
            <a:prstGeom prst="rect">
              <a:avLst/>
            </a:prstGeom>
            <a:solidFill>
              <a:schemeClr val="bg1"/>
            </a:solidFill>
            <a:ln w="9525">
              <a:noFill/>
              <a:miter lim="800000"/>
              <a:headEnd/>
              <a:tailEnd/>
            </a:ln>
            <a:effectLst/>
          </p:spPr>
        </p:pic>
        <p:sp>
          <p:nvSpPr>
            <p:cNvPr id="22" name="ZoneTexte 21"/>
            <p:cNvSpPr txBox="1"/>
            <p:nvPr/>
          </p:nvSpPr>
          <p:spPr>
            <a:xfrm>
              <a:off x="1857356" y="5500702"/>
              <a:ext cx="242374" cy="215444"/>
            </a:xfrm>
            <a:prstGeom prst="rect">
              <a:avLst/>
            </a:prstGeom>
            <a:noFill/>
            <a:ln>
              <a:noFill/>
            </a:ln>
          </p:spPr>
          <p:txBody>
            <a:bodyPr wrap="none" rtlCol="0">
              <a:spAutoFit/>
            </a:bodyPr>
            <a:lstStyle/>
            <a:p>
              <a:r>
                <a:rPr lang="fr-FR" sz="800" dirty="0" smtClean="0">
                  <a:latin typeface="Arial" pitchFamily="34" charset="0"/>
                  <a:cs typeface="Arial" pitchFamily="34" charset="0"/>
                </a:rPr>
                <a:t>2</a:t>
              </a:r>
              <a:endParaRPr lang="en-US" sz="800" dirty="0">
                <a:latin typeface="Arial" pitchFamily="34" charset="0"/>
                <a:cs typeface="Arial" pitchFamily="34" charset="0"/>
              </a:endParaRPr>
            </a:p>
          </p:txBody>
        </p:sp>
      </p:grpSp>
      <p:sp>
        <p:nvSpPr>
          <p:cNvPr id="17" name="ZoneTexte 16"/>
          <p:cNvSpPr txBox="1"/>
          <p:nvPr/>
        </p:nvSpPr>
        <p:spPr>
          <a:xfrm>
            <a:off x="1142976" y="5857892"/>
            <a:ext cx="631904" cy="369332"/>
          </a:xfrm>
          <a:prstGeom prst="rect">
            <a:avLst/>
          </a:prstGeom>
          <a:noFill/>
        </p:spPr>
        <p:txBody>
          <a:bodyPr wrap="none" rtlCol="0">
            <a:spAutoFit/>
          </a:bodyPr>
          <a:lstStyle/>
          <a:p>
            <a:r>
              <a:rPr lang="fr-FR" i="1" dirty="0" smtClean="0">
                <a:solidFill>
                  <a:srgbClr val="FF0000"/>
                </a:solidFill>
              </a:rPr>
              <a:t>c</a:t>
            </a:r>
            <a:r>
              <a:rPr lang="fr-FR" dirty="0" smtClean="0"/>
              <a:t> ion</a:t>
            </a:r>
            <a:endParaRPr lang="en-US" dirty="0"/>
          </a:p>
        </p:txBody>
      </p:sp>
      <p:sp>
        <p:nvSpPr>
          <p:cNvPr id="23" name="ZoneTexte 22"/>
          <p:cNvSpPr txBox="1"/>
          <p:nvPr/>
        </p:nvSpPr>
        <p:spPr>
          <a:xfrm>
            <a:off x="2571736" y="5857892"/>
            <a:ext cx="702436" cy="369332"/>
          </a:xfrm>
          <a:prstGeom prst="rect">
            <a:avLst/>
          </a:prstGeom>
          <a:noFill/>
        </p:spPr>
        <p:txBody>
          <a:bodyPr wrap="none" rtlCol="0">
            <a:spAutoFit/>
          </a:bodyPr>
          <a:lstStyle/>
          <a:p>
            <a:r>
              <a:rPr lang="fr-FR" i="1" dirty="0" smtClean="0">
                <a:solidFill>
                  <a:srgbClr val="FF0000"/>
                </a:solidFill>
              </a:rPr>
              <a:t>z</a:t>
            </a:r>
            <a:r>
              <a:rPr lang="fr-FR" baseline="30000" dirty="0" smtClean="0"/>
              <a:t>•</a:t>
            </a:r>
            <a:r>
              <a:rPr lang="fr-FR" dirty="0" smtClean="0"/>
              <a:t> ion</a:t>
            </a:r>
            <a:endParaRPr lang="en-US" dirty="0"/>
          </a:p>
        </p:txBody>
      </p:sp>
      <p:sp>
        <p:nvSpPr>
          <p:cNvPr id="19" name="Espace réservé du numéro de diapositive 18"/>
          <p:cNvSpPr>
            <a:spLocks noGrp="1"/>
          </p:cNvSpPr>
          <p:nvPr>
            <p:ph type="sldNum" sz="quarter" idx="12"/>
          </p:nvPr>
        </p:nvSpPr>
        <p:spPr/>
        <p:txBody>
          <a:bodyPr/>
          <a:lstStyle/>
          <a:p>
            <a:fld id="{84998570-4EFB-4147-BEE3-168D522FF626}" type="slidenum">
              <a:rPr lang="fr-FR" smtClean="0"/>
              <a:pPr/>
              <a:t>27</a:t>
            </a:fld>
            <a:endParaRPr lang="fr-FR"/>
          </a:p>
        </p:txBody>
      </p:sp>
    </p:spTree>
    <p:extLst>
      <p:ext uri="{BB962C8B-B14F-4D97-AF65-F5344CB8AC3E}">
        <p14:creationId xmlns:p14="http://schemas.microsoft.com/office/powerpoint/2010/main" val="218764699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Après la coupure du squelette covalent</a:t>
            </a:r>
            <a:endParaRPr lang="fr-FR" dirty="0"/>
          </a:p>
        </p:txBody>
      </p:sp>
      <p:sp>
        <p:nvSpPr>
          <p:cNvPr id="3" name="Espace réservé du contenu 2"/>
          <p:cNvSpPr>
            <a:spLocks noGrp="1"/>
          </p:cNvSpPr>
          <p:nvPr>
            <p:ph idx="1"/>
          </p:nvPr>
        </p:nvSpPr>
        <p:spPr/>
        <p:txBody>
          <a:bodyPr/>
          <a:lstStyle/>
          <a:p>
            <a:r>
              <a:rPr lang="fr-FR" dirty="0" smtClean="0"/>
              <a:t>Transferts de H</a:t>
            </a:r>
            <a:r>
              <a:rPr lang="fr-FR" baseline="30000" dirty="0" smtClean="0"/>
              <a:t>•</a:t>
            </a:r>
          </a:p>
          <a:p>
            <a:pPr lvl="1"/>
            <a:r>
              <a:rPr lang="fr-FR" dirty="0" smtClean="0"/>
              <a:t>dans le fragment </a:t>
            </a:r>
            <a:r>
              <a:rPr lang="fr-FR" i="1" dirty="0" smtClean="0"/>
              <a:t>z</a:t>
            </a:r>
            <a:r>
              <a:rPr lang="fr-FR" i="1" baseline="30000" dirty="0" smtClean="0"/>
              <a:t>•</a:t>
            </a:r>
            <a:endParaRPr lang="fr-FR" dirty="0" smtClean="0"/>
          </a:p>
          <a:p>
            <a:pPr lvl="2"/>
            <a:r>
              <a:rPr lang="fr-FR" dirty="0" smtClean="0"/>
              <a:t>Fragmentation secondaire (perte de chaînes latérales, de groupements amines, …)</a:t>
            </a:r>
          </a:p>
          <a:p>
            <a:pPr lvl="1"/>
            <a:r>
              <a:rPr lang="fr-FR" dirty="0" smtClean="0"/>
              <a:t>entre fragments </a:t>
            </a:r>
            <a:r>
              <a:rPr lang="fr-FR" i="1" dirty="0" smtClean="0"/>
              <a:t>c</a:t>
            </a:r>
            <a:r>
              <a:rPr lang="fr-FR" dirty="0" smtClean="0"/>
              <a:t> et </a:t>
            </a:r>
            <a:r>
              <a:rPr lang="fr-FR" i="1" dirty="0" smtClean="0"/>
              <a:t>z</a:t>
            </a:r>
            <a:r>
              <a:rPr lang="fr-FR" i="1" baseline="30000" dirty="0" smtClean="0"/>
              <a:t>•</a:t>
            </a:r>
            <a:r>
              <a:rPr lang="fr-FR" i="1" dirty="0" smtClean="0"/>
              <a:t> </a:t>
            </a:r>
          </a:p>
          <a:p>
            <a:pPr lvl="2"/>
            <a:r>
              <a:rPr lang="fr-FR" dirty="0" smtClean="0"/>
              <a:t>Formation d’ions [</a:t>
            </a:r>
            <a:r>
              <a:rPr lang="fr-FR" i="1" dirty="0" smtClean="0"/>
              <a:t>c</a:t>
            </a:r>
            <a:r>
              <a:rPr lang="fr-FR" dirty="0" smtClean="0"/>
              <a:t>+H]</a:t>
            </a:r>
            <a:r>
              <a:rPr lang="fr-FR" i="1" baseline="30000" dirty="0" smtClean="0"/>
              <a:t>•</a:t>
            </a:r>
            <a:r>
              <a:rPr lang="fr-FR" dirty="0" smtClean="0"/>
              <a:t> ou [</a:t>
            </a:r>
            <a:r>
              <a:rPr lang="fr-FR" i="1" dirty="0" smtClean="0"/>
              <a:t>z</a:t>
            </a:r>
            <a:r>
              <a:rPr lang="fr-FR" dirty="0" smtClean="0"/>
              <a:t>-H] dépendante de la durée de vie du complexe [</a:t>
            </a:r>
            <a:r>
              <a:rPr lang="fr-FR" i="1" dirty="0" smtClean="0"/>
              <a:t>c, z</a:t>
            </a:r>
            <a:r>
              <a:rPr lang="fr-FR" i="1" baseline="30000" dirty="0" smtClean="0"/>
              <a:t>•</a:t>
            </a:r>
            <a:r>
              <a:rPr lang="fr-FR" dirty="0" smtClean="0"/>
              <a:t>] intermédiaire.</a:t>
            </a:r>
          </a:p>
          <a:p>
            <a:r>
              <a:rPr lang="fr-FR" dirty="0" smtClean="0"/>
              <a:t>Séparation des entités </a:t>
            </a:r>
            <a:r>
              <a:rPr lang="fr-FR" i="1" dirty="0" smtClean="0"/>
              <a:t>c</a:t>
            </a:r>
            <a:r>
              <a:rPr lang="fr-FR" dirty="0" smtClean="0"/>
              <a:t> et </a:t>
            </a:r>
            <a:r>
              <a:rPr lang="fr-FR" i="1" dirty="0" smtClean="0"/>
              <a:t>z </a:t>
            </a:r>
            <a:endParaRPr lang="fr-FR" dirty="0" smtClean="0"/>
          </a:p>
          <a:p>
            <a:pPr lvl="1"/>
            <a:r>
              <a:rPr lang="fr-FR" dirty="0" smtClean="0"/>
              <a:t>parfois formation d’une espèce stable [M, </a:t>
            </a:r>
            <a:r>
              <a:rPr lang="fr-FR" i="1" dirty="0" smtClean="0"/>
              <a:t>n</a:t>
            </a:r>
            <a:r>
              <a:rPr lang="fr-FR" dirty="0" smtClean="0"/>
              <a:t>H]</a:t>
            </a:r>
            <a:r>
              <a:rPr lang="fr-FR" baseline="30000" dirty="0" smtClean="0"/>
              <a:t>(</a:t>
            </a:r>
            <a:r>
              <a:rPr lang="fr-FR" i="1" baseline="30000" dirty="0" smtClean="0"/>
              <a:t>n</a:t>
            </a:r>
            <a:r>
              <a:rPr lang="fr-FR" baseline="30000" dirty="0" smtClean="0"/>
              <a:t>-1)•+ </a:t>
            </a:r>
            <a:endParaRPr lang="fr-FR" dirty="0" smtClean="0"/>
          </a:p>
        </p:txBody>
      </p:sp>
      <p:sp>
        <p:nvSpPr>
          <p:cNvPr id="4" name="Espace réservé du pied de page 3"/>
          <p:cNvSpPr>
            <a:spLocks noGrp="1"/>
          </p:cNvSpPr>
          <p:nvPr>
            <p:ph type="ftr" sz="quarter" idx="11"/>
          </p:nvPr>
        </p:nvSpPr>
        <p:spPr/>
        <p:txBody>
          <a:bodyPr/>
          <a:lstStyle/>
          <a:p>
            <a:r>
              <a:rPr lang="fr-FR" smtClean="0"/>
              <a:t>Séminaire ISMO - Juin 2012</a:t>
            </a:r>
            <a:endParaRPr lang="fr-F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28</a:t>
            </a:fld>
            <a:endParaRPr lang="fr-FR"/>
          </a:p>
        </p:txBody>
      </p:sp>
    </p:spTree>
    <p:extLst>
      <p:ext uri="{BB962C8B-B14F-4D97-AF65-F5344CB8AC3E}">
        <p14:creationId xmlns:p14="http://schemas.microsoft.com/office/powerpoint/2010/main" val="3274886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idx="4294967295"/>
          </p:nvPr>
        </p:nvSpPr>
        <p:spPr>
          <a:xfrm>
            <a:off x="456481" y="125294"/>
            <a:ext cx="8002080" cy="1143480"/>
          </a:xfrm>
          <a:ln/>
        </p:spPr>
        <p:txBody>
          <a:bodyPr lIns="81639" tIns="95942" rIns="81639" bIns="42452"/>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a:solidFill>
                  <a:srgbClr val="425899"/>
                </a:solidFill>
              </a:rPr>
              <a:t>Peptide phosphorylé : CAD</a:t>
            </a:r>
          </a:p>
        </p:txBody>
      </p:sp>
      <p:sp>
        <p:nvSpPr>
          <p:cNvPr id="45058" name="Freeform 2"/>
          <p:cNvSpPr>
            <a:spLocks noChangeArrowheads="1"/>
          </p:cNvSpPr>
          <p:nvPr/>
        </p:nvSpPr>
        <p:spPr bwMode="auto">
          <a:xfrm>
            <a:off x="1025280" y="2564911"/>
            <a:ext cx="7057440" cy="1080113"/>
          </a:xfrm>
          <a:custGeom>
            <a:avLst/>
            <a:gdLst>
              <a:gd name="T0" fmla="*/ 66 w 4446"/>
              <a:gd name="T1" fmla="*/ 1140 h 1158"/>
              <a:gd name="T2" fmla="*/ 138 w 4446"/>
              <a:gd name="T3" fmla="*/ 1158 h 1158"/>
              <a:gd name="T4" fmla="*/ 210 w 4446"/>
              <a:gd name="T5" fmla="*/ 1152 h 1158"/>
              <a:gd name="T6" fmla="*/ 276 w 4446"/>
              <a:gd name="T7" fmla="*/ 1158 h 1158"/>
              <a:gd name="T8" fmla="*/ 348 w 4446"/>
              <a:gd name="T9" fmla="*/ 1140 h 1158"/>
              <a:gd name="T10" fmla="*/ 420 w 4446"/>
              <a:gd name="T11" fmla="*/ 1158 h 1158"/>
              <a:gd name="T12" fmla="*/ 492 w 4446"/>
              <a:gd name="T13" fmla="*/ 1152 h 1158"/>
              <a:gd name="T14" fmla="*/ 558 w 4446"/>
              <a:gd name="T15" fmla="*/ 1152 h 1158"/>
              <a:gd name="T16" fmla="*/ 630 w 4446"/>
              <a:gd name="T17" fmla="*/ 1140 h 1158"/>
              <a:gd name="T18" fmla="*/ 702 w 4446"/>
              <a:gd name="T19" fmla="*/ 1158 h 1158"/>
              <a:gd name="T20" fmla="*/ 774 w 4446"/>
              <a:gd name="T21" fmla="*/ 1152 h 1158"/>
              <a:gd name="T22" fmla="*/ 840 w 4446"/>
              <a:gd name="T23" fmla="*/ 1152 h 1158"/>
              <a:gd name="T24" fmla="*/ 912 w 4446"/>
              <a:gd name="T25" fmla="*/ 1146 h 1158"/>
              <a:gd name="T26" fmla="*/ 984 w 4446"/>
              <a:gd name="T27" fmla="*/ 1158 h 1158"/>
              <a:gd name="T28" fmla="*/ 1056 w 4446"/>
              <a:gd name="T29" fmla="*/ 1152 h 1158"/>
              <a:gd name="T30" fmla="*/ 1122 w 4446"/>
              <a:gd name="T31" fmla="*/ 1152 h 1158"/>
              <a:gd name="T32" fmla="*/ 1194 w 4446"/>
              <a:gd name="T33" fmla="*/ 1140 h 1158"/>
              <a:gd name="T34" fmla="*/ 1266 w 4446"/>
              <a:gd name="T35" fmla="*/ 1158 h 1158"/>
              <a:gd name="T36" fmla="*/ 1338 w 4446"/>
              <a:gd name="T37" fmla="*/ 1152 h 1158"/>
              <a:gd name="T38" fmla="*/ 1404 w 4446"/>
              <a:gd name="T39" fmla="*/ 1158 h 1158"/>
              <a:gd name="T40" fmla="*/ 1476 w 4446"/>
              <a:gd name="T41" fmla="*/ 1140 h 1158"/>
              <a:gd name="T42" fmla="*/ 1548 w 4446"/>
              <a:gd name="T43" fmla="*/ 1158 h 1158"/>
              <a:gd name="T44" fmla="*/ 1620 w 4446"/>
              <a:gd name="T45" fmla="*/ 1152 h 1158"/>
              <a:gd name="T46" fmla="*/ 1686 w 4446"/>
              <a:gd name="T47" fmla="*/ 1152 h 1158"/>
              <a:gd name="T48" fmla="*/ 1758 w 4446"/>
              <a:gd name="T49" fmla="*/ 1140 h 1158"/>
              <a:gd name="T50" fmla="*/ 1830 w 4446"/>
              <a:gd name="T51" fmla="*/ 1158 h 1158"/>
              <a:gd name="T52" fmla="*/ 1902 w 4446"/>
              <a:gd name="T53" fmla="*/ 1152 h 1158"/>
              <a:gd name="T54" fmla="*/ 1968 w 4446"/>
              <a:gd name="T55" fmla="*/ 1158 h 1158"/>
              <a:gd name="T56" fmla="*/ 2040 w 4446"/>
              <a:gd name="T57" fmla="*/ 1146 h 1158"/>
              <a:gd name="T58" fmla="*/ 2112 w 4446"/>
              <a:gd name="T59" fmla="*/ 1158 h 1158"/>
              <a:gd name="T60" fmla="*/ 2184 w 4446"/>
              <a:gd name="T61" fmla="*/ 1152 h 1158"/>
              <a:gd name="T62" fmla="*/ 2250 w 4446"/>
              <a:gd name="T63" fmla="*/ 1152 h 1158"/>
              <a:gd name="T64" fmla="*/ 2322 w 4446"/>
              <a:gd name="T65" fmla="*/ 1140 h 1158"/>
              <a:gd name="T66" fmla="*/ 2394 w 4446"/>
              <a:gd name="T67" fmla="*/ 1158 h 1158"/>
              <a:gd name="T68" fmla="*/ 2466 w 4446"/>
              <a:gd name="T69" fmla="*/ 1152 h 1158"/>
              <a:gd name="T70" fmla="*/ 2532 w 4446"/>
              <a:gd name="T71" fmla="*/ 1152 h 1158"/>
              <a:gd name="T72" fmla="*/ 2604 w 4446"/>
              <a:gd name="T73" fmla="*/ 1146 h 1158"/>
              <a:gd name="T74" fmla="*/ 2676 w 4446"/>
              <a:gd name="T75" fmla="*/ 1158 h 1158"/>
              <a:gd name="T76" fmla="*/ 2748 w 4446"/>
              <a:gd name="T77" fmla="*/ 1146 h 1158"/>
              <a:gd name="T78" fmla="*/ 2814 w 4446"/>
              <a:gd name="T79" fmla="*/ 1158 h 1158"/>
              <a:gd name="T80" fmla="*/ 2886 w 4446"/>
              <a:gd name="T81" fmla="*/ 1140 h 1158"/>
              <a:gd name="T82" fmla="*/ 2958 w 4446"/>
              <a:gd name="T83" fmla="*/ 1158 h 1158"/>
              <a:gd name="T84" fmla="*/ 3030 w 4446"/>
              <a:gd name="T85" fmla="*/ 1152 h 1158"/>
              <a:gd name="T86" fmla="*/ 3096 w 4446"/>
              <a:gd name="T87" fmla="*/ 1158 h 1158"/>
              <a:gd name="T88" fmla="*/ 3168 w 4446"/>
              <a:gd name="T89" fmla="*/ 1146 h 1158"/>
              <a:gd name="T90" fmla="*/ 3240 w 4446"/>
              <a:gd name="T91" fmla="*/ 1158 h 1158"/>
              <a:gd name="T92" fmla="*/ 3312 w 4446"/>
              <a:gd name="T93" fmla="*/ 1152 h 1158"/>
              <a:gd name="T94" fmla="*/ 3378 w 4446"/>
              <a:gd name="T95" fmla="*/ 1158 h 1158"/>
              <a:gd name="T96" fmla="*/ 3450 w 4446"/>
              <a:gd name="T97" fmla="*/ 1140 h 1158"/>
              <a:gd name="T98" fmla="*/ 3522 w 4446"/>
              <a:gd name="T99" fmla="*/ 1158 h 1158"/>
              <a:gd name="T100" fmla="*/ 3594 w 4446"/>
              <a:gd name="T101" fmla="*/ 1152 h 1158"/>
              <a:gd name="T102" fmla="*/ 3660 w 4446"/>
              <a:gd name="T103" fmla="*/ 1158 h 1158"/>
              <a:gd name="T104" fmla="*/ 3732 w 4446"/>
              <a:gd name="T105" fmla="*/ 1146 h 1158"/>
              <a:gd name="T106" fmla="*/ 3804 w 4446"/>
              <a:gd name="T107" fmla="*/ 1158 h 1158"/>
              <a:gd name="T108" fmla="*/ 3876 w 4446"/>
              <a:gd name="T109" fmla="*/ 1152 h 1158"/>
              <a:gd name="T110" fmla="*/ 3942 w 4446"/>
              <a:gd name="T111" fmla="*/ 1152 h 1158"/>
              <a:gd name="T112" fmla="*/ 4014 w 4446"/>
              <a:gd name="T113" fmla="*/ 1146 h 1158"/>
              <a:gd name="T114" fmla="*/ 4086 w 4446"/>
              <a:gd name="T115" fmla="*/ 1158 h 1158"/>
              <a:gd name="T116" fmla="*/ 4158 w 4446"/>
              <a:gd name="T117" fmla="*/ 1146 h 1158"/>
              <a:gd name="T118" fmla="*/ 4224 w 4446"/>
              <a:gd name="T119" fmla="*/ 1152 h 1158"/>
              <a:gd name="T120" fmla="*/ 4296 w 4446"/>
              <a:gd name="T121" fmla="*/ 1140 h 1158"/>
              <a:gd name="T122" fmla="*/ 4368 w 4446"/>
              <a:gd name="T123" fmla="*/ 1158 h 1158"/>
              <a:gd name="T124" fmla="*/ 4440 w 4446"/>
              <a:gd name="T125" fmla="*/ 1146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46" h="1158">
                <a:moveTo>
                  <a:pt x="0" y="1152"/>
                </a:moveTo>
                <a:lnTo>
                  <a:pt x="0" y="1158"/>
                </a:lnTo>
                <a:lnTo>
                  <a:pt x="0" y="1140"/>
                </a:lnTo>
                <a:lnTo>
                  <a:pt x="0" y="1152"/>
                </a:lnTo>
                <a:lnTo>
                  <a:pt x="6" y="1152"/>
                </a:lnTo>
                <a:lnTo>
                  <a:pt x="6" y="1158"/>
                </a:lnTo>
                <a:lnTo>
                  <a:pt x="6" y="1140"/>
                </a:lnTo>
                <a:lnTo>
                  <a:pt x="6" y="1152"/>
                </a:lnTo>
                <a:lnTo>
                  <a:pt x="12" y="1158"/>
                </a:lnTo>
                <a:lnTo>
                  <a:pt x="12" y="1140"/>
                </a:lnTo>
                <a:lnTo>
                  <a:pt x="12" y="1152"/>
                </a:lnTo>
                <a:lnTo>
                  <a:pt x="18" y="1152"/>
                </a:lnTo>
                <a:lnTo>
                  <a:pt x="18" y="1158"/>
                </a:lnTo>
                <a:lnTo>
                  <a:pt x="18" y="1140"/>
                </a:lnTo>
                <a:lnTo>
                  <a:pt x="18" y="1146"/>
                </a:lnTo>
                <a:lnTo>
                  <a:pt x="24" y="1146"/>
                </a:lnTo>
                <a:lnTo>
                  <a:pt x="24" y="1158"/>
                </a:lnTo>
                <a:lnTo>
                  <a:pt x="24" y="1146"/>
                </a:lnTo>
                <a:lnTo>
                  <a:pt x="30" y="1140"/>
                </a:lnTo>
                <a:lnTo>
                  <a:pt x="30" y="1158"/>
                </a:lnTo>
                <a:lnTo>
                  <a:pt x="30" y="1140"/>
                </a:lnTo>
                <a:lnTo>
                  <a:pt x="30" y="1146"/>
                </a:lnTo>
                <a:lnTo>
                  <a:pt x="36" y="1146"/>
                </a:lnTo>
                <a:lnTo>
                  <a:pt x="36" y="1158"/>
                </a:lnTo>
                <a:lnTo>
                  <a:pt x="36" y="1140"/>
                </a:lnTo>
                <a:lnTo>
                  <a:pt x="36" y="1152"/>
                </a:lnTo>
                <a:lnTo>
                  <a:pt x="42" y="1158"/>
                </a:lnTo>
                <a:lnTo>
                  <a:pt x="42" y="1140"/>
                </a:lnTo>
                <a:lnTo>
                  <a:pt x="42" y="1152"/>
                </a:lnTo>
                <a:lnTo>
                  <a:pt x="48" y="1146"/>
                </a:lnTo>
                <a:lnTo>
                  <a:pt x="48" y="1158"/>
                </a:lnTo>
                <a:lnTo>
                  <a:pt x="48" y="1140"/>
                </a:lnTo>
                <a:lnTo>
                  <a:pt x="48" y="1152"/>
                </a:lnTo>
                <a:lnTo>
                  <a:pt x="54" y="1152"/>
                </a:lnTo>
                <a:lnTo>
                  <a:pt x="54" y="1158"/>
                </a:lnTo>
                <a:lnTo>
                  <a:pt x="54" y="1140"/>
                </a:lnTo>
                <a:lnTo>
                  <a:pt x="54" y="1152"/>
                </a:lnTo>
                <a:lnTo>
                  <a:pt x="60" y="1152"/>
                </a:lnTo>
                <a:lnTo>
                  <a:pt x="60" y="1158"/>
                </a:lnTo>
                <a:lnTo>
                  <a:pt x="60" y="1146"/>
                </a:lnTo>
                <a:lnTo>
                  <a:pt x="60" y="1152"/>
                </a:lnTo>
                <a:lnTo>
                  <a:pt x="66" y="1152"/>
                </a:lnTo>
                <a:lnTo>
                  <a:pt x="66" y="1158"/>
                </a:lnTo>
                <a:lnTo>
                  <a:pt x="66" y="1140"/>
                </a:lnTo>
                <a:lnTo>
                  <a:pt x="66" y="1152"/>
                </a:lnTo>
                <a:lnTo>
                  <a:pt x="72" y="1152"/>
                </a:lnTo>
                <a:lnTo>
                  <a:pt x="72" y="1158"/>
                </a:lnTo>
                <a:lnTo>
                  <a:pt x="72" y="1146"/>
                </a:lnTo>
                <a:lnTo>
                  <a:pt x="72" y="1152"/>
                </a:lnTo>
                <a:lnTo>
                  <a:pt x="78" y="1152"/>
                </a:lnTo>
                <a:lnTo>
                  <a:pt x="78" y="1158"/>
                </a:lnTo>
                <a:lnTo>
                  <a:pt x="78" y="1140"/>
                </a:lnTo>
                <a:lnTo>
                  <a:pt x="78" y="1152"/>
                </a:lnTo>
                <a:lnTo>
                  <a:pt x="84" y="1152"/>
                </a:lnTo>
                <a:lnTo>
                  <a:pt x="84" y="1158"/>
                </a:lnTo>
                <a:lnTo>
                  <a:pt x="84" y="1140"/>
                </a:lnTo>
                <a:lnTo>
                  <a:pt x="84" y="1152"/>
                </a:lnTo>
                <a:lnTo>
                  <a:pt x="90" y="1158"/>
                </a:lnTo>
                <a:lnTo>
                  <a:pt x="90" y="1146"/>
                </a:lnTo>
                <a:lnTo>
                  <a:pt x="90" y="1158"/>
                </a:lnTo>
                <a:lnTo>
                  <a:pt x="96" y="1152"/>
                </a:lnTo>
                <a:lnTo>
                  <a:pt x="96" y="1158"/>
                </a:lnTo>
                <a:lnTo>
                  <a:pt x="96" y="1140"/>
                </a:lnTo>
                <a:lnTo>
                  <a:pt x="96" y="1146"/>
                </a:lnTo>
                <a:lnTo>
                  <a:pt x="102" y="1152"/>
                </a:lnTo>
                <a:lnTo>
                  <a:pt x="102" y="1158"/>
                </a:lnTo>
                <a:lnTo>
                  <a:pt x="102" y="1140"/>
                </a:lnTo>
                <a:lnTo>
                  <a:pt x="102" y="1146"/>
                </a:lnTo>
                <a:lnTo>
                  <a:pt x="108" y="1146"/>
                </a:lnTo>
                <a:lnTo>
                  <a:pt x="108" y="1158"/>
                </a:lnTo>
                <a:lnTo>
                  <a:pt x="108" y="1140"/>
                </a:lnTo>
                <a:lnTo>
                  <a:pt x="108" y="1158"/>
                </a:lnTo>
                <a:lnTo>
                  <a:pt x="114" y="1152"/>
                </a:lnTo>
                <a:lnTo>
                  <a:pt x="114" y="1158"/>
                </a:lnTo>
                <a:lnTo>
                  <a:pt x="114" y="1140"/>
                </a:lnTo>
                <a:lnTo>
                  <a:pt x="114" y="1152"/>
                </a:lnTo>
                <a:lnTo>
                  <a:pt x="120" y="1152"/>
                </a:lnTo>
                <a:lnTo>
                  <a:pt x="120" y="1158"/>
                </a:lnTo>
                <a:lnTo>
                  <a:pt x="120" y="1140"/>
                </a:lnTo>
                <a:lnTo>
                  <a:pt x="120" y="1158"/>
                </a:lnTo>
                <a:lnTo>
                  <a:pt x="126" y="1152"/>
                </a:lnTo>
                <a:lnTo>
                  <a:pt x="126" y="1158"/>
                </a:lnTo>
                <a:lnTo>
                  <a:pt x="126" y="1140"/>
                </a:lnTo>
                <a:lnTo>
                  <a:pt x="126" y="1152"/>
                </a:lnTo>
                <a:lnTo>
                  <a:pt x="132" y="1152"/>
                </a:lnTo>
                <a:lnTo>
                  <a:pt x="132" y="1158"/>
                </a:lnTo>
                <a:lnTo>
                  <a:pt x="132" y="1146"/>
                </a:lnTo>
                <a:lnTo>
                  <a:pt x="132" y="1152"/>
                </a:lnTo>
                <a:lnTo>
                  <a:pt x="138" y="1152"/>
                </a:lnTo>
                <a:lnTo>
                  <a:pt x="138" y="1158"/>
                </a:lnTo>
                <a:lnTo>
                  <a:pt x="138" y="1140"/>
                </a:lnTo>
                <a:lnTo>
                  <a:pt x="138" y="1152"/>
                </a:lnTo>
                <a:lnTo>
                  <a:pt x="144" y="1152"/>
                </a:lnTo>
                <a:lnTo>
                  <a:pt x="144" y="1158"/>
                </a:lnTo>
                <a:lnTo>
                  <a:pt x="144" y="1140"/>
                </a:lnTo>
                <a:lnTo>
                  <a:pt x="144" y="1158"/>
                </a:lnTo>
                <a:lnTo>
                  <a:pt x="150" y="1158"/>
                </a:lnTo>
                <a:lnTo>
                  <a:pt x="150" y="1140"/>
                </a:lnTo>
                <a:lnTo>
                  <a:pt x="150" y="1152"/>
                </a:lnTo>
                <a:lnTo>
                  <a:pt x="156" y="1152"/>
                </a:lnTo>
                <a:lnTo>
                  <a:pt x="156" y="1158"/>
                </a:lnTo>
                <a:lnTo>
                  <a:pt x="156" y="1140"/>
                </a:lnTo>
                <a:lnTo>
                  <a:pt x="156" y="1158"/>
                </a:lnTo>
                <a:lnTo>
                  <a:pt x="162" y="1152"/>
                </a:lnTo>
                <a:lnTo>
                  <a:pt x="162" y="1158"/>
                </a:lnTo>
                <a:lnTo>
                  <a:pt x="162" y="1140"/>
                </a:lnTo>
                <a:lnTo>
                  <a:pt x="162" y="1158"/>
                </a:lnTo>
                <a:lnTo>
                  <a:pt x="168" y="1158"/>
                </a:lnTo>
                <a:lnTo>
                  <a:pt x="168" y="1140"/>
                </a:lnTo>
                <a:lnTo>
                  <a:pt x="168" y="1158"/>
                </a:lnTo>
                <a:lnTo>
                  <a:pt x="174" y="1158"/>
                </a:lnTo>
                <a:lnTo>
                  <a:pt x="174" y="1140"/>
                </a:lnTo>
                <a:lnTo>
                  <a:pt x="174" y="1146"/>
                </a:lnTo>
                <a:lnTo>
                  <a:pt x="180" y="1146"/>
                </a:lnTo>
                <a:lnTo>
                  <a:pt x="180" y="1158"/>
                </a:lnTo>
                <a:lnTo>
                  <a:pt x="180" y="1140"/>
                </a:lnTo>
                <a:lnTo>
                  <a:pt x="180" y="1152"/>
                </a:lnTo>
                <a:lnTo>
                  <a:pt x="186" y="1152"/>
                </a:lnTo>
                <a:lnTo>
                  <a:pt x="186" y="1158"/>
                </a:lnTo>
                <a:lnTo>
                  <a:pt x="186" y="1140"/>
                </a:lnTo>
                <a:lnTo>
                  <a:pt x="186" y="1158"/>
                </a:lnTo>
                <a:lnTo>
                  <a:pt x="192" y="1158"/>
                </a:lnTo>
                <a:lnTo>
                  <a:pt x="192" y="1140"/>
                </a:lnTo>
                <a:lnTo>
                  <a:pt x="192" y="1146"/>
                </a:lnTo>
                <a:lnTo>
                  <a:pt x="198" y="1146"/>
                </a:lnTo>
                <a:lnTo>
                  <a:pt x="198" y="1158"/>
                </a:lnTo>
                <a:lnTo>
                  <a:pt x="198" y="1140"/>
                </a:lnTo>
                <a:lnTo>
                  <a:pt x="198" y="1152"/>
                </a:lnTo>
                <a:lnTo>
                  <a:pt x="204" y="1152"/>
                </a:lnTo>
                <a:lnTo>
                  <a:pt x="204" y="1158"/>
                </a:lnTo>
                <a:lnTo>
                  <a:pt x="204" y="1140"/>
                </a:lnTo>
                <a:lnTo>
                  <a:pt x="204" y="1152"/>
                </a:lnTo>
                <a:lnTo>
                  <a:pt x="210" y="1152"/>
                </a:lnTo>
                <a:lnTo>
                  <a:pt x="210" y="1158"/>
                </a:lnTo>
                <a:lnTo>
                  <a:pt x="210" y="1140"/>
                </a:lnTo>
                <a:lnTo>
                  <a:pt x="210" y="1152"/>
                </a:lnTo>
                <a:lnTo>
                  <a:pt x="216" y="1158"/>
                </a:lnTo>
                <a:lnTo>
                  <a:pt x="216" y="1140"/>
                </a:lnTo>
                <a:lnTo>
                  <a:pt x="216" y="1152"/>
                </a:lnTo>
                <a:lnTo>
                  <a:pt x="222" y="1152"/>
                </a:lnTo>
                <a:lnTo>
                  <a:pt x="222" y="1158"/>
                </a:lnTo>
                <a:lnTo>
                  <a:pt x="222" y="1140"/>
                </a:lnTo>
                <a:lnTo>
                  <a:pt x="222" y="1152"/>
                </a:lnTo>
                <a:lnTo>
                  <a:pt x="228" y="1158"/>
                </a:lnTo>
                <a:lnTo>
                  <a:pt x="228" y="1140"/>
                </a:lnTo>
                <a:lnTo>
                  <a:pt x="228" y="1146"/>
                </a:lnTo>
                <a:lnTo>
                  <a:pt x="234" y="1146"/>
                </a:lnTo>
                <a:lnTo>
                  <a:pt x="234" y="1158"/>
                </a:lnTo>
                <a:lnTo>
                  <a:pt x="234" y="1140"/>
                </a:lnTo>
                <a:lnTo>
                  <a:pt x="234" y="1152"/>
                </a:lnTo>
                <a:lnTo>
                  <a:pt x="240" y="1152"/>
                </a:lnTo>
                <a:lnTo>
                  <a:pt x="240" y="1158"/>
                </a:lnTo>
                <a:lnTo>
                  <a:pt x="240" y="1140"/>
                </a:lnTo>
                <a:lnTo>
                  <a:pt x="240" y="1152"/>
                </a:lnTo>
                <a:lnTo>
                  <a:pt x="246" y="1152"/>
                </a:lnTo>
                <a:lnTo>
                  <a:pt x="246" y="1158"/>
                </a:lnTo>
                <a:lnTo>
                  <a:pt x="246" y="1146"/>
                </a:lnTo>
                <a:lnTo>
                  <a:pt x="246" y="1152"/>
                </a:lnTo>
                <a:lnTo>
                  <a:pt x="252" y="1152"/>
                </a:lnTo>
                <a:lnTo>
                  <a:pt x="252" y="1158"/>
                </a:lnTo>
                <a:lnTo>
                  <a:pt x="252" y="1140"/>
                </a:lnTo>
                <a:lnTo>
                  <a:pt x="252" y="1152"/>
                </a:lnTo>
                <a:lnTo>
                  <a:pt x="258" y="1152"/>
                </a:lnTo>
                <a:lnTo>
                  <a:pt x="258" y="1158"/>
                </a:lnTo>
                <a:lnTo>
                  <a:pt x="258" y="1140"/>
                </a:lnTo>
                <a:lnTo>
                  <a:pt x="258" y="1152"/>
                </a:lnTo>
                <a:lnTo>
                  <a:pt x="264" y="1152"/>
                </a:lnTo>
                <a:lnTo>
                  <a:pt x="264" y="1158"/>
                </a:lnTo>
                <a:lnTo>
                  <a:pt x="264" y="1140"/>
                </a:lnTo>
                <a:lnTo>
                  <a:pt x="264" y="1152"/>
                </a:lnTo>
                <a:lnTo>
                  <a:pt x="270" y="1152"/>
                </a:lnTo>
                <a:lnTo>
                  <a:pt x="270" y="1158"/>
                </a:lnTo>
                <a:lnTo>
                  <a:pt x="270" y="1140"/>
                </a:lnTo>
                <a:lnTo>
                  <a:pt x="270" y="1146"/>
                </a:lnTo>
                <a:lnTo>
                  <a:pt x="276" y="1146"/>
                </a:lnTo>
                <a:lnTo>
                  <a:pt x="276" y="1158"/>
                </a:lnTo>
                <a:lnTo>
                  <a:pt x="276" y="1140"/>
                </a:lnTo>
                <a:lnTo>
                  <a:pt x="276" y="1158"/>
                </a:lnTo>
                <a:lnTo>
                  <a:pt x="282" y="1152"/>
                </a:lnTo>
                <a:lnTo>
                  <a:pt x="282" y="1158"/>
                </a:lnTo>
                <a:lnTo>
                  <a:pt x="282" y="1140"/>
                </a:lnTo>
                <a:lnTo>
                  <a:pt x="282" y="1152"/>
                </a:lnTo>
                <a:lnTo>
                  <a:pt x="288" y="1152"/>
                </a:lnTo>
                <a:lnTo>
                  <a:pt x="288" y="1158"/>
                </a:lnTo>
                <a:lnTo>
                  <a:pt x="288" y="1140"/>
                </a:lnTo>
                <a:lnTo>
                  <a:pt x="288" y="1152"/>
                </a:lnTo>
                <a:lnTo>
                  <a:pt x="294" y="1152"/>
                </a:lnTo>
                <a:lnTo>
                  <a:pt x="294" y="1158"/>
                </a:lnTo>
                <a:lnTo>
                  <a:pt x="294" y="1140"/>
                </a:lnTo>
                <a:lnTo>
                  <a:pt x="294" y="1152"/>
                </a:lnTo>
                <a:lnTo>
                  <a:pt x="300" y="1152"/>
                </a:lnTo>
                <a:lnTo>
                  <a:pt x="300" y="1158"/>
                </a:lnTo>
                <a:lnTo>
                  <a:pt x="300" y="1140"/>
                </a:lnTo>
                <a:lnTo>
                  <a:pt x="300" y="1152"/>
                </a:lnTo>
                <a:lnTo>
                  <a:pt x="306" y="1158"/>
                </a:lnTo>
                <a:lnTo>
                  <a:pt x="306" y="1146"/>
                </a:lnTo>
                <a:lnTo>
                  <a:pt x="306" y="1152"/>
                </a:lnTo>
                <a:lnTo>
                  <a:pt x="312" y="1152"/>
                </a:lnTo>
                <a:lnTo>
                  <a:pt x="312" y="1158"/>
                </a:lnTo>
                <a:lnTo>
                  <a:pt x="312" y="1140"/>
                </a:lnTo>
                <a:lnTo>
                  <a:pt x="312" y="1152"/>
                </a:lnTo>
                <a:lnTo>
                  <a:pt x="318" y="1152"/>
                </a:lnTo>
                <a:lnTo>
                  <a:pt x="318" y="1158"/>
                </a:lnTo>
                <a:lnTo>
                  <a:pt x="318" y="1128"/>
                </a:lnTo>
                <a:lnTo>
                  <a:pt x="318" y="1152"/>
                </a:lnTo>
                <a:lnTo>
                  <a:pt x="324" y="1152"/>
                </a:lnTo>
                <a:lnTo>
                  <a:pt x="324" y="1158"/>
                </a:lnTo>
                <a:lnTo>
                  <a:pt x="324" y="1140"/>
                </a:lnTo>
                <a:lnTo>
                  <a:pt x="324" y="1152"/>
                </a:lnTo>
                <a:lnTo>
                  <a:pt x="330" y="1158"/>
                </a:lnTo>
                <a:lnTo>
                  <a:pt x="330" y="1140"/>
                </a:lnTo>
                <a:lnTo>
                  <a:pt x="330" y="1152"/>
                </a:lnTo>
                <a:lnTo>
                  <a:pt x="336" y="1152"/>
                </a:lnTo>
                <a:lnTo>
                  <a:pt x="336" y="1158"/>
                </a:lnTo>
                <a:lnTo>
                  <a:pt x="336" y="1146"/>
                </a:lnTo>
                <a:lnTo>
                  <a:pt x="336" y="1152"/>
                </a:lnTo>
                <a:lnTo>
                  <a:pt x="342" y="1152"/>
                </a:lnTo>
                <a:lnTo>
                  <a:pt x="342" y="1158"/>
                </a:lnTo>
                <a:lnTo>
                  <a:pt x="342" y="1146"/>
                </a:lnTo>
                <a:lnTo>
                  <a:pt x="342" y="1152"/>
                </a:lnTo>
                <a:lnTo>
                  <a:pt x="348" y="1152"/>
                </a:lnTo>
                <a:lnTo>
                  <a:pt x="348" y="1158"/>
                </a:lnTo>
                <a:lnTo>
                  <a:pt x="348" y="1140"/>
                </a:lnTo>
                <a:lnTo>
                  <a:pt x="348" y="1152"/>
                </a:lnTo>
                <a:lnTo>
                  <a:pt x="354" y="1152"/>
                </a:lnTo>
                <a:lnTo>
                  <a:pt x="354" y="1158"/>
                </a:lnTo>
                <a:lnTo>
                  <a:pt x="354" y="1140"/>
                </a:lnTo>
                <a:lnTo>
                  <a:pt x="354" y="1152"/>
                </a:lnTo>
                <a:lnTo>
                  <a:pt x="360" y="1152"/>
                </a:lnTo>
                <a:lnTo>
                  <a:pt x="360" y="1158"/>
                </a:lnTo>
                <a:lnTo>
                  <a:pt x="360" y="1146"/>
                </a:lnTo>
                <a:lnTo>
                  <a:pt x="360" y="1152"/>
                </a:lnTo>
                <a:lnTo>
                  <a:pt x="366" y="1152"/>
                </a:lnTo>
                <a:lnTo>
                  <a:pt x="366" y="1158"/>
                </a:lnTo>
                <a:lnTo>
                  <a:pt x="366" y="1146"/>
                </a:lnTo>
                <a:lnTo>
                  <a:pt x="366" y="1152"/>
                </a:lnTo>
                <a:lnTo>
                  <a:pt x="372" y="1146"/>
                </a:lnTo>
                <a:lnTo>
                  <a:pt x="372" y="1158"/>
                </a:lnTo>
                <a:lnTo>
                  <a:pt x="372" y="1146"/>
                </a:lnTo>
                <a:lnTo>
                  <a:pt x="372" y="1152"/>
                </a:lnTo>
                <a:lnTo>
                  <a:pt x="378" y="1158"/>
                </a:lnTo>
                <a:lnTo>
                  <a:pt x="378" y="1140"/>
                </a:lnTo>
                <a:lnTo>
                  <a:pt x="378" y="1146"/>
                </a:lnTo>
                <a:lnTo>
                  <a:pt x="384" y="1152"/>
                </a:lnTo>
                <a:lnTo>
                  <a:pt x="384" y="1158"/>
                </a:lnTo>
                <a:lnTo>
                  <a:pt x="384" y="1140"/>
                </a:lnTo>
                <a:lnTo>
                  <a:pt x="384" y="1152"/>
                </a:lnTo>
                <a:lnTo>
                  <a:pt x="390" y="1152"/>
                </a:lnTo>
                <a:lnTo>
                  <a:pt x="390" y="1158"/>
                </a:lnTo>
                <a:lnTo>
                  <a:pt x="390" y="1140"/>
                </a:lnTo>
                <a:lnTo>
                  <a:pt x="390" y="1158"/>
                </a:lnTo>
                <a:lnTo>
                  <a:pt x="396" y="1152"/>
                </a:lnTo>
                <a:lnTo>
                  <a:pt x="396" y="1158"/>
                </a:lnTo>
                <a:lnTo>
                  <a:pt x="396" y="1140"/>
                </a:lnTo>
                <a:lnTo>
                  <a:pt x="396" y="1152"/>
                </a:lnTo>
                <a:lnTo>
                  <a:pt x="402" y="1152"/>
                </a:lnTo>
                <a:lnTo>
                  <a:pt x="402" y="1158"/>
                </a:lnTo>
                <a:lnTo>
                  <a:pt x="402" y="1140"/>
                </a:lnTo>
                <a:lnTo>
                  <a:pt x="402" y="1158"/>
                </a:lnTo>
                <a:lnTo>
                  <a:pt x="408" y="1152"/>
                </a:lnTo>
                <a:lnTo>
                  <a:pt x="408" y="1158"/>
                </a:lnTo>
                <a:lnTo>
                  <a:pt x="408" y="1140"/>
                </a:lnTo>
                <a:lnTo>
                  <a:pt x="408" y="1146"/>
                </a:lnTo>
                <a:lnTo>
                  <a:pt x="414" y="1152"/>
                </a:lnTo>
                <a:lnTo>
                  <a:pt x="414" y="1158"/>
                </a:lnTo>
                <a:lnTo>
                  <a:pt x="414" y="1140"/>
                </a:lnTo>
                <a:lnTo>
                  <a:pt x="414" y="1152"/>
                </a:lnTo>
                <a:lnTo>
                  <a:pt x="420" y="1152"/>
                </a:lnTo>
                <a:lnTo>
                  <a:pt x="420" y="1158"/>
                </a:lnTo>
                <a:lnTo>
                  <a:pt x="420" y="1140"/>
                </a:lnTo>
                <a:lnTo>
                  <a:pt x="420" y="1158"/>
                </a:lnTo>
                <a:lnTo>
                  <a:pt x="426" y="1152"/>
                </a:lnTo>
                <a:lnTo>
                  <a:pt x="426" y="1158"/>
                </a:lnTo>
                <a:lnTo>
                  <a:pt x="426" y="1140"/>
                </a:lnTo>
                <a:lnTo>
                  <a:pt x="426" y="1152"/>
                </a:lnTo>
                <a:lnTo>
                  <a:pt x="432" y="1152"/>
                </a:lnTo>
                <a:lnTo>
                  <a:pt x="432" y="1158"/>
                </a:lnTo>
                <a:lnTo>
                  <a:pt x="432" y="1140"/>
                </a:lnTo>
                <a:lnTo>
                  <a:pt x="432" y="1158"/>
                </a:lnTo>
                <a:lnTo>
                  <a:pt x="438" y="1158"/>
                </a:lnTo>
                <a:lnTo>
                  <a:pt x="438" y="1146"/>
                </a:lnTo>
                <a:lnTo>
                  <a:pt x="438" y="1158"/>
                </a:lnTo>
                <a:lnTo>
                  <a:pt x="444" y="1158"/>
                </a:lnTo>
                <a:lnTo>
                  <a:pt x="444" y="1140"/>
                </a:lnTo>
                <a:lnTo>
                  <a:pt x="444" y="1152"/>
                </a:lnTo>
                <a:lnTo>
                  <a:pt x="450" y="1152"/>
                </a:lnTo>
                <a:lnTo>
                  <a:pt x="450" y="1158"/>
                </a:lnTo>
                <a:lnTo>
                  <a:pt x="450" y="1146"/>
                </a:lnTo>
                <a:lnTo>
                  <a:pt x="450" y="1158"/>
                </a:lnTo>
                <a:lnTo>
                  <a:pt x="456" y="1158"/>
                </a:lnTo>
                <a:lnTo>
                  <a:pt x="456" y="1140"/>
                </a:lnTo>
                <a:lnTo>
                  <a:pt x="456" y="1152"/>
                </a:lnTo>
                <a:lnTo>
                  <a:pt x="462" y="1152"/>
                </a:lnTo>
                <a:lnTo>
                  <a:pt x="462" y="1158"/>
                </a:lnTo>
                <a:lnTo>
                  <a:pt x="462" y="1140"/>
                </a:lnTo>
                <a:lnTo>
                  <a:pt x="462" y="1158"/>
                </a:lnTo>
                <a:lnTo>
                  <a:pt x="468" y="1152"/>
                </a:lnTo>
                <a:lnTo>
                  <a:pt x="468" y="1158"/>
                </a:lnTo>
                <a:lnTo>
                  <a:pt x="468" y="1140"/>
                </a:lnTo>
                <a:lnTo>
                  <a:pt x="468" y="1152"/>
                </a:lnTo>
                <a:lnTo>
                  <a:pt x="474" y="1152"/>
                </a:lnTo>
                <a:lnTo>
                  <a:pt x="474" y="1158"/>
                </a:lnTo>
                <a:lnTo>
                  <a:pt x="474" y="1146"/>
                </a:lnTo>
                <a:lnTo>
                  <a:pt x="474" y="1152"/>
                </a:lnTo>
                <a:lnTo>
                  <a:pt x="480" y="1152"/>
                </a:lnTo>
                <a:lnTo>
                  <a:pt x="480" y="1158"/>
                </a:lnTo>
                <a:lnTo>
                  <a:pt x="480" y="1140"/>
                </a:lnTo>
                <a:lnTo>
                  <a:pt x="480" y="1152"/>
                </a:lnTo>
                <a:lnTo>
                  <a:pt x="486" y="1152"/>
                </a:lnTo>
                <a:lnTo>
                  <a:pt x="486" y="1158"/>
                </a:lnTo>
                <a:lnTo>
                  <a:pt x="486" y="1146"/>
                </a:lnTo>
                <a:lnTo>
                  <a:pt x="486" y="1152"/>
                </a:lnTo>
                <a:lnTo>
                  <a:pt x="492" y="1152"/>
                </a:lnTo>
                <a:lnTo>
                  <a:pt x="492" y="1158"/>
                </a:lnTo>
                <a:lnTo>
                  <a:pt x="492" y="1140"/>
                </a:lnTo>
                <a:lnTo>
                  <a:pt x="492" y="1152"/>
                </a:lnTo>
                <a:lnTo>
                  <a:pt x="498" y="1152"/>
                </a:lnTo>
                <a:lnTo>
                  <a:pt x="498" y="1158"/>
                </a:lnTo>
                <a:lnTo>
                  <a:pt x="498" y="1140"/>
                </a:lnTo>
                <a:lnTo>
                  <a:pt x="498" y="1152"/>
                </a:lnTo>
                <a:lnTo>
                  <a:pt x="504" y="1152"/>
                </a:lnTo>
                <a:lnTo>
                  <a:pt x="504" y="1158"/>
                </a:lnTo>
                <a:lnTo>
                  <a:pt x="504" y="1140"/>
                </a:lnTo>
                <a:lnTo>
                  <a:pt x="504" y="1152"/>
                </a:lnTo>
                <a:lnTo>
                  <a:pt x="510" y="1152"/>
                </a:lnTo>
                <a:lnTo>
                  <a:pt x="510" y="1158"/>
                </a:lnTo>
                <a:lnTo>
                  <a:pt x="510" y="1140"/>
                </a:lnTo>
                <a:lnTo>
                  <a:pt x="510" y="1158"/>
                </a:lnTo>
                <a:lnTo>
                  <a:pt x="516" y="1158"/>
                </a:lnTo>
                <a:lnTo>
                  <a:pt x="516" y="1140"/>
                </a:lnTo>
                <a:lnTo>
                  <a:pt x="516" y="1152"/>
                </a:lnTo>
                <a:lnTo>
                  <a:pt x="522" y="1152"/>
                </a:lnTo>
                <a:lnTo>
                  <a:pt x="522" y="1158"/>
                </a:lnTo>
                <a:lnTo>
                  <a:pt x="522" y="1140"/>
                </a:lnTo>
                <a:lnTo>
                  <a:pt x="522" y="1158"/>
                </a:lnTo>
                <a:lnTo>
                  <a:pt x="528" y="1152"/>
                </a:lnTo>
                <a:lnTo>
                  <a:pt x="528" y="1158"/>
                </a:lnTo>
                <a:lnTo>
                  <a:pt x="528" y="1146"/>
                </a:lnTo>
                <a:lnTo>
                  <a:pt x="528" y="1152"/>
                </a:lnTo>
                <a:lnTo>
                  <a:pt x="534" y="1152"/>
                </a:lnTo>
                <a:lnTo>
                  <a:pt x="534" y="1158"/>
                </a:lnTo>
                <a:lnTo>
                  <a:pt x="534" y="1146"/>
                </a:lnTo>
                <a:lnTo>
                  <a:pt x="534" y="1152"/>
                </a:lnTo>
                <a:lnTo>
                  <a:pt x="540" y="1158"/>
                </a:lnTo>
                <a:lnTo>
                  <a:pt x="540" y="1146"/>
                </a:lnTo>
                <a:lnTo>
                  <a:pt x="546" y="1146"/>
                </a:lnTo>
                <a:lnTo>
                  <a:pt x="546" y="1158"/>
                </a:lnTo>
                <a:lnTo>
                  <a:pt x="546" y="1140"/>
                </a:lnTo>
                <a:lnTo>
                  <a:pt x="546" y="1152"/>
                </a:lnTo>
                <a:lnTo>
                  <a:pt x="552" y="1152"/>
                </a:lnTo>
                <a:lnTo>
                  <a:pt x="552" y="1158"/>
                </a:lnTo>
                <a:lnTo>
                  <a:pt x="552" y="1140"/>
                </a:lnTo>
                <a:lnTo>
                  <a:pt x="552" y="1152"/>
                </a:lnTo>
                <a:lnTo>
                  <a:pt x="558" y="1158"/>
                </a:lnTo>
                <a:lnTo>
                  <a:pt x="558" y="1140"/>
                </a:lnTo>
                <a:lnTo>
                  <a:pt x="558" y="1152"/>
                </a:lnTo>
                <a:lnTo>
                  <a:pt x="564" y="1152"/>
                </a:lnTo>
                <a:lnTo>
                  <a:pt x="564" y="1158"/>
                </a:lnTo>
                <a:lnTo>
                  <a:pt x="564" y="1140"/>
                </a:lnTo>
                <a:lnTo>
                  <a:pt x="564" y="1146"/>
                </a:lnTo>
                <a:lnTo>
                  <a:pt x="570" y="1146"/>
                </a:lnTo>
                <a:lnTo>
                  <a:pt x="570" y="1158"/>
                </a:lnTo>
                <a:lnTo>
                  <a:pt x="570" y="1146"/>
                </a:lnTo>
                <a:lnTo>
                  <a:pt x="570" y="1158"/>
                </a:lnTo>
                <a:lnTo>
                  <a:pt x="576" y="1152"/>
                </a:lnTo>
                <a:lnTo>
                  <a:pt x="576" y="1158"/>
                </a:lnTo>
                <a:lnTo>
                  <a:pt x="576" y="1140"/>
                </a:lnTo>
                <a:lnTo>
                  <a:pt x="576" y="1152"/>
                </a:lnTo>
                <a:lnTo>
                  <a:pt x="582" y="1152"/>
                </a:lnTo>
                <a:lnTo>
                  <a:pt x="582" y="1158"/>
                </a:lnTo>
                <a:lnTo>
                  <a:pt x="582" y="1140"/>
                </a:lnTo>
                <a:lnTo>
                  <a:pt x="582" y="1146"/>
                </a:lnTo>
                <a:lnTo>
                  <a:pt x="588" y="1146"/>
                </a:lnTo>
                <a:lnTo>
                  <a:pt x="588" y="1158"/>
                </a:lnTo>
                <a:lnTo>
                  <a:pt x="588" y="1140"/>
                </a:lnTo>
                <a:lnTo>
                  <a:pt x="588" y="1152"/>
                </a:lnTo>
                <a:lnTo>
                  <a:pt x="594" y="1152"/>
                </a:lnTo>
                <a:lnTo>
                  <a:pt x="594" y="1158"/>
                </a:lnTo>
                <a:lnTo>
                  <a:pt x="594" y="1140"/>
                </a:lnTo>
                <a:lnTo>
                  <a:pt x="594" y="1152"/>
                </a:lnTo>
                <a:lnTo>
                  <a:pt x="600" y="1158"/>
                </a:lnTo>
                <a:lnTo>
                  <a:pt x="600" y="1140"/>
                </a:lnTo>
                <a:lnTo>
                  <a:pt x="600" y="1158"/>
                </a:lnTo>
                <a:lnTo>
                  <a:pt x="606" y="1158"/>
                </a:lnTo>
                <a:lnTo>
                  <a:pt x="606" y="1140"/>
                </a:lnTo>
                <a:lnTo>
                  <a:pt x="606" y="1146"/>
                </a:lnTo>
                <a:lnTo>
                  <a:pt x="612" y="1146"/>
                </a:lnTo>
                <a:lnTo>
                  <a:pt x="612" y="1158"/>
                </a:lnTo>
                <a:lnTo>
                  <a:pt x="612" y="1140"/>
                </a:lnTo>
                <a:lnTo>
                  <a:pt x="612" y="1146"/>
                </a:lnTo>
                <a:lnTo>
                  <a:pt x="618" y="1146"/>
                </a:lnTo>
                <a:lnTo>
                  <a:pt x="618" y="1158"/>
                </a:lnTo>
                <a:lnTo>
                  <a:pt x="618" y="1140"/>
                </a:lnTo>
                <a:lnTo>
                  <a:pt x="618" y="1146"/>
                </a:lnTo>
                <a:lnTo>
                  <a:pt x="624" y="1152"/>
                </a:lnTo>
                <a:lnTo>
                  <a:pt x="624" y="1158"/>
                </a:lnTo>
                <a:lnTo>
                  <a:pt x="624" y="1140"/>
                </a:lnTo>
                <a:lnTo>
                  <a:pt x="624" y="1152"/>
                </a:lnTo>
                <a:lnTo>
                  <a:pt x="630" y="1152"/>
                </a:lnTo>
                <a:lnTo>
                  <a:pt x="630" y="1158"/>
                </a:lnTo>
                <a:lnTo>
                  <a:pt x="630" y="1140"/>
                </a:lnTo>
                <a:lnTo>
                  <a:pt x="630" y="1152"/>
                </a:lnTo>
                <a:lnTo>
                  <a:pt x="636" y="1152"/>
                </a:lnTo>
                <a:lnTo>
                  <a:pt x="636" y="1158"/>
                </a:lnTo>
                <a:lnTo>
                  <a:pt x="636" y="1146"/>
                </a:lnTo>
                <a:lnTo>
                  <a:pt x="636" y="1152"/>
                </a:lnTo>
                <a:lnTo>
                  <a:pt x="642" y="1152"/>
                </a:lnTo>
                <a:lnTo>
                  <a:pt x="642" y="1158"/>
                </a:lnTo>
                <a:lnTo>
                  <a:pt x="642" y="1140"/>
                </a:lnTo>
                <a:lnTo>
                  <a:pt x="642" y="1158"/>
                </a:lnTo>
                <a:lnTo>
                  <a:pt x="648" y="1152"/>
                </a:lnTo>
                <a:lnTo>
                  <a:pt x="648" y="1158"/>
                </a:lnTo>
                <a:lnTo>
                  <a:pt x="648" y="1140"/>
                </a:lnTo>
                <a:lnTo>
                  <a:pt x="648" y="1146"/>
                </a:lnTo>
                <a:lnTo>
                  <a:pt x="654" y="1152"/>
                </a:lnTo>
                <a:lnTo>
                  <a:pt x="654" y="1158"/>
                </a:lnTo>
                <a:lnTo>
                  <a:pt x="654" y="1146"/>
                </a:lnTo>
                <a:lnTo>
                  <a:pt x="654" y="1152"/>
                </a:lnTo>
                <a:lnTo>
                  <a:pt x="660" y="1152"/>
                </a:lnTo>
                <a:lnTo>
                  <a:pt x="660" y="1158"/>
                </a:lnTo>
                <a:lnTo>
                  <a:pt x="660" y="1146"/>
                </a:lnTo>
                <a:lnTo>
                  <a:pt x="660" y="1152"/>
                </a:lnTo>
                <a:lnTo>
                  <a:pt x="666" y="1152"/>
                </a:lnTo>
                <a:lnTo>
                  <a:pt x="666" y="1158"/>
                </a:lnTo>
                <a:lnTo>
                  <a:pt x="666" y="1140"/>
                </a:lnTo>
                <a:lnTo>
                  <a:pt x="666" y="1152"/>
                </a:lnTo>
                <a:lnTo>
                  <a:pt x="672" y="1152"/>
                </a:lnTo>
                <a:lnTo>
                  <a:pt x="672" y="1158"/>
                </a:lnTo>
                <a:lnTo>
                  <a:pt x="672" y="1140"/>
                </a:lnTo>
                <a:lnTo>
                  <a:pt x="672" y="1146"/>
                </a:lnTo>
                <a:lnTo>
                  <a:pt x="678" y="1146"/>
                </a:lnTo>
                <a:lnTo>
                  <a:pt x="678" y="1158"/>
                </a:lnTo>
                <a:lnTo>
                  <a:pt x="678" y="1140"/>
                </a:lnTo>
                <a:lnTo>
                  <a:pt x="678" y="1158"/>
                </a:lnTo>
                <a:lnTo>
                  <a:pt x="684" y="1158"/>
                </a:lnTo>
                <a:lnTo>
                  <a:pt x="684" y="1140"/>
                </a:lnTo>
                <a:lnTo>
                  <a:pt x="684" y="1146"/>
                </a:lnTo>
                <a:lnTo>
                  <a:pt x="690" y="1146"/>
                </a:lnTo>
                <a:lnTo>
                  <a:pt x="690" y="1158"/>
                </a:lnTo>
                <a:lnTo>
                  <a:pt x="690" y="1146"/>
                </a:lnTo>
                <a:lnTo>
                  <a:pt x="690" y="1152"/>
                </a:lnTo>
                <a:lnTo>
                  <a:pt x="696" y="1152"/>
                </a:lnTo>
                <a:lnTo>
                  <a:pt x="696" y="1158"/>
                </a:lnTo>
                <a:lnTo>
                  <a:pt x="696" y="1140"/>
                </a:lnTo>
                <a:lnTo>
                  <a:pt x="696" y="1146"/>
                </a:lnTo>
                <a:lnTo>
                  <a:pt x="702" y="1146"/>
                </a:lnTo>
                <a:lnTo>
                  <a:pt x="702" y="1158"/>
                </a:lnTo>
                <a:lnTo>
                  <a:pt x="702" y="1140"/>
                </a:lnTo>
                <a:lnTo>
                  <a:pt x="702" y="1152"/>
                </a:lnTo>
                <a:lnTo>
                  <a:pt x="708" y="1158"/>
                </a:lnTo>
                <a:lnTo>
                  <a:pt x="708" y="1146"/>
                </a:lnTo>
                <a:lnTo>
                  <a:pt x="708" y="1158"/>
                </a:lnTo>
                <a:lnTo>
                  <a:pt x="714" y="1158"/>
                </a:lnTo>
                <a:lnTo>
                  <a:pt x="714" y="1140"/>
                </a:lnTo>
                <a:lnTo>
                  <a:pt x="714" y="1152"/>
                </a:lnTo>
                <a:lnTo>
                  <a:pt x="720" y="1152"/>
                </a:lnTo>
                <a:lnTo>
                  <a:pt x="720" y="1158"/>
                </a:lnTo>
                <a:lnTo>
                  <a:pt x="720" y="1146"/>
                </a:lnTo>
                <a:lnTo>
                  <a:pt x="720" y="1152"/>
                </a:lnTo>
                <a:lnTo>
                  <a:pt x="726" y="1152"/>
                </a:lnTo>
                <a:lnTo>
                  <a:pt x="726" y="1158"/>
                </a:lnTo>
                <a:lnTo>
                  <a:pt x="726" y="1140"/>
                </a:lnTo>
                <a:lnTo>
                  <a:pt x="726" y="1152"/>
                </a:lnTo>
                <a:lnTo>
                  <a:pt x="732" y="1158"/>
                </a:lnTo>
                <a:lnTo>
                  <a:pt x="732" y="1146"/>
                </a:lnTo>
                <a:lnTo>
                  <a:pt x="738" y="1146"/>
                </a:lnTo>
                <a:lnTo>
                  <a:pt x="738" y="1158"/>
                </a:lnTo>
                <a:lnTo>
                  <a:pt x="738" y="1146"/>
                </a:lnTo>
                <a:lnTo>
                  <a:pt x="738" y="1158"/>
                </a:lnTo>
                <a:lnTo>
                  <a:pt x="744" y="1158"/>
                </a:lnTo>
                <a:lnTo>
                  <a:pt x="744" y="1140"/>
                </a:lnTo>
                <a:lnTo>
                  <a:pt x="744" y="1152"/>
                </a:lnTo>
                <a:lnTo>
                  <a:pt x="750" y="1152"/>
                </a:lnTo>
                <a:lnTo>
                  <a:pt x="750" y="1158"/>
                </a:lnTo>
                <a:lnTo>
                  <a:pt x="750" y="1146"/>
                </a:lnTo>
                <a:lnTo>
                  <a:pt x="750" y="1152"/>
                </a:lnTo>
                <a:lnTo>
                  <a:pt x="756" y="1158"/>
                </a:lnTo>
                <a:lnTo>
                  <a:pt x="756" y="1140"/>
                </a:lnTo>
                <a:lnTo>
                  <a:pt x="756" y="1158"/>
                </a:lnTo>
                <a:lnTo>
                  <a:pt x="762" y="1158"/>
                </a:lnTo>
                <a:lnTo>
                  <a:pt x="762" y="1140"/>
                </a:lnTo>
                <a:lnTo>
                  <a:pt x="762" y="1152"/>
                </a:lnTo>
                <a:lnTo>
                  <a:pt x="768" y="1152"/>
                </a:lnTo>
                <a:lnTo>
                  <a:pt x="768" y="1158"/>
                </a:lnTo>
                <a:lnTo>
                  <a:pt x="768" y="1146"/>
                </a:lnTo>
                <a:lnTo>
                  <a:pt x="768" y="1152"/>
                </a:lnTo>
                <a:lnTo>
                  <a:pt x="774" y="1152"/>
                </a:lnTo>
                <a:lnTo>
                  <a:pt x="774" y="1158"/>
                </a:lnTo>
                <a:lnTo>
                  <a:pt x="774" y="1140"/>
                </a:lnTo>
                <a:lnTo>
                  <a:pt x="774" y="1152"/>
                </a:lnTo>
                <a:lnTo>
                  <a:pt x="780" y="1152"/>
                </a:lnTo>
                <a:lnTo>
                  <a:pt x="780" y="1158"/>
                </a:lnTo>
                <a:lnTo>
                  <a:pt x="780" y="1140"/>
                </a:lnTo>
                <a:lnTo>
                  <a:pt x="780" y="1152"/>
                </a:lnTo>
                <a:lnTo>
                  <a:pt x="786" y="1152"/>
                </a:lnTo>
                <a:lnTo>
                  <a:pt x="786" y="1158"/>
                </a:lnTo>
                <a:lnTo>
                  <a:pt x="786" y="1146"/>
                </a:lnTo>
                <a:lnTo>
                  <a:pt x="792" y="1146"/>
                </a:lnTo>
                <a:lnTo>
                  <a:pt x="792" y="1158"/>
                </a:lnTo>
                <a:lnTo>
                  <a:pt x="792" y="1140"/>
                </a:lnTo>
                <a:lnTo>
                  <a:pt x="792" y="1152"/>
                </a:lnTo>
                <a:lnTo>
                  <a:pt x="798" y="1152"/>
                </a:lnTo>
                <a:lnTo>
                  <a:pt x="798" y="1158"/>
                </a:lnTo>
                <a:lnTo>
                  <a:pt x="798" y="1146"/>
                </a:lnTo>
                <a:lnTo>
                  <a:pt x="798" y="1152"/>
                </a:lnTo>
                <a:lnTo>
                  <a:pt x="804" y="1158"/>
                </a:lnTo>
                <a:lnTo>
                  <a:pt x="804" y="1140"/>
                </a:lnTo>
                <a:lnTo>
                  <a:pt x="804" y="1152"/>
                </a:lnTo>
                <a:lnTo>
                  <a:pt x="810" y="1152"/>
                </a:lnTo>
                <a:lnTo>
                  <a:pt x="810" y="1158"/>
                </a:lnTo>
                <a:lnTo>
                  <a:pt x="810" y="1140"/>
                </a:lnTo>
                <a:lnTo>
                  <a:pt x="810" y="1152"/>
                </a:lnTo>
                <a:lnTo>
                  <a:pt x="816" y="1152"/>
                </a:lnTo>
                <a:lnTo>
                  <a:pt x="816" y="1158"/>
                </a:lnTo>
                <a:lnTo>
                  <a:pt x="816" y="1140"/>
                </a:lnTo>
                <a:lnTo>
                  <a:pt x="816" y="1152"/>
                </a:lnTo>
                <a:lnTo>
                  <a:pt x="822" y="1158"/>
                </a:lnTo>
                <a:lnTo>
                  <a:pt x="822" y="1140"/>
                </a:lnTo>
                <a:lnTo>
                  <a:pt x="822" y="1158"/>
                </a:lnTo>
                <a:lnTo>
                  <a:pt x="828" y="1158"/>
                </a:lnTo>
                <a:lnTo>
                  <a:pt x="828" y="1140"/>
                </a:lnTo>
                <a:lnTo>
                  <a:pt x="828" y="1152"/>
                </a:lnTo>
                <a:lnTo>
                  <a:pt x="834" y="1146"/>
                </a:lnTo>
                <a:lnTo>
                  <a:pt x="834" y="1158"/>
                </a:lnTo>
                <a:lnTo>
                  <a:pt x="834" y="1140"/>
                </a:lnTo>
                <a:lnTo>
                  <a:pt x="834" y="1152"/>
                </a:lnTo>
                <a:lnTo>
                  <a:pt x="840" y="1152"/>
                </a:lnTo>
                <a:lnTo>
                  <a:pt x="840" y="1158"/>
                </a:lnTo>
                <a:lnTo>
                  <a:pt x="840" y="1146"/>
                </a:lnTo>
                <a:lnTo>
                  <a:pt x="840" y="1152"/>
                </a:lnTo>
                <a:lnTo>
                  <a:pt x="846" y="1152"/>
                </a:lnTo>
                <a:lnTo>
                  <a:pt x="846" y="1158"/>
                </a:lnTo>
                <a:lnTo>
                  <a:pt x="846" y="1140"/>
                </a:lnTo>
                <a:lnTo>
                  <a:pt x="846" y="1152"/>
                </a:lnTo>
                <a:lnTo>
                  <a:pt x="852" y="1152"/>
                </a:lnTo>
                <a:lnTo>
                  <a:pt x="852" y="1158"/>
                </a:lnTo>
                <a:lnTo>
                  <a:pt x="852" y="1140"/>
                </a:lnTo>
                <a:lnTo>
                  <a:pt x="852" y="1152"/>
                </a:lnTo>
                <a:lnTo>
                  <a:pt x="858" y="1152"/>
                </a:lnTo>
                <a:lnTo>
                  <a:pt x="858" y="1158"/>
                </a:lnTo>
                <a:lnTo>
                  <a:pt x="858" y="1146"/>
                </a:lnTo>
                <a:lnTo>
                  <a:pt x="858" y="1152"/>
                </a:lnTo>
                <a:lnTo>
                  <a:pt x="864" y="1152"/>
                </a:lnTo>
                <a:lnTo>
                  <a:pt x="864" y="1158"/>
                </a:lnTo>
                <a:lnTo>
                  <a:pt x="864" y="1140"/>
                </a:lnTo>
                <a:lnTo>
                  <a:pt x="864" y="1146"/>
                </a:lnTo>
                <a:lnTo>
                  <a:pt x="870" y="1146"/>
                </a:lnTo>
                <a:lnTo>
                  <a:pt x="870" y="1158"/>
                </a:lnTo>
                <a:lnTo>
                  <a:pt x="870" y="1140"/>
                </a:lnTo>
                <a:lnTo>
                  <a:pt x="870" y="1152"/>
                </a:lnTo>
                <a:lnTo>
                  <a:pt x="876" y="1146"/>
                </a:lnTo>
                <a:lnTo>
                  <a:pt x="876" y="1158"/>
                </a:lnTo>
                <a:lnTo>
                  <a:pt x="876" y="1146"/>
                </a:lnTo>
                <a:lnTo>
                  <a:pt x="876" y="1152"/>
                </a:lnTo>
                <a:lnTo>
                  <a:pt x="882" y="1152"/>
                </a:lnTo>
                <a:lnTo>
                  <a:pt x="882" y="1158"/>
                </a:lnTo>
                <a:lnTo>
                  <a:pt x="882" y="1146"/>
                </a:lnTo>
                <a:lnTo>
                  <a:pt x="882" y="1152"/>
                </a:lnTo>
                <a:lnTo>
                  <a:pt x="888" y="1158"/>
                </a:lnTo>
                <a:lnTo>
                  <a:pt x="888" y="1140"/>
                </a:lnTo>
                <a:lnTo>
                  <a:pt x="888" y="1158"/>
                </a:lnTo>
                <a:lnTo>
                  <a:pt x="894" y="1158"/>
                </a:lnTo>
                <a:lnTo>
                  <a:pt x="894" y="1140"/>
                </a:lnTo>
                <a:lnTo>
                  <a:pt x="894" y="1152"/>
                </a:lnTo>
                <a:lnTo>
                  <a:pt x="900" y="1152"/>
                </a:lnTo>
                <a:lnTo>
                  <a:pt x="900" y="1158"/>
                </a:lnTo>
                <a:lnTo>
                  <a:pt x="900" y="1140"/>
                </a:lnTo>
                <a:lnTo>
                  <a:pt x="900" y="1152"/>
                </a:lnTo>
                <a:lnTo>
                  <a:pt x="906" y="1152"/>
                </a:lnTo>
                <a:lnTo>
                  <a:pt x="906" y="1158"/>
                </a:lnTo>
                <a:lnTo>
                  <a:pt x="906" y="1146"/>
                </a:lnTo>
                <a:lnTo>
                  <a:pt x="906" y="1152"/>
                </a:lnTo>
                <a:lnTo>
                  <a:pt x="912" y="1152"/>
                </a:lnTo>
                <a:lnTo>
                  <a:pt x="912" y="1158"/>
                </a:lnTo>
                <a:lnTo>
                  <a:pt x="912" y="1146"/>
                </a:lnTo>
                <a:lnTo>
                  <a:pt x="912" y="1152"/>
                </a:lnTo>
                <a:lnTo>
                  <a:pt x="918" y="1152"/>
                </a:lnTo>
                <a:lnTo>
                  <a:pt x="918" y="1158"/>
                </a:lnTo>
                <a:lnTo>
                  <a:pt x="918" y="1140"/>
                </a:lnTo>
                <a:lnTo>
                  <a:pt x="918" y="1152"/>
                </a:lnTo>
                <a:lnTo>
                  <a:pt x="924" y="1152"/>
                </a:lnTo>
                <a:lnTo>
                  <a:pt x="924" y="1158"/>
                </a:lnTo>
                <a:lnTo>
                  <a:pt x="924" y="1146"/>
                </a:lnTo>
                <a:lnTo>
                  <a:pt x="924" y="1152"/>
                </a:lnTo>
                <a:lnTo>
                  <a:pt x="930" y="1152"/>
                </a:lnTo>
                <a:lnTo>
                  <a:pt x="930" y="1158"/>
                </a:lnTo>
                <a:lnTo>
                  <a:pt x="930" y="1140"/>
                </a:lnTo>
                <a:lnTo>
                  <a:pt x="930" y="1146"/>
                </a:lnTo>
                <a:lnTo>
                  <a:pt x="936" y="1146"/>
                </a:lnTo>
                <a:lnTo>
                  <a:pt x="936" y="1158"/>
                </a:lnTo>
                <a:lnTo>
                  <a:pt x="936" y="1140"/>
                </a:lnTo>
                <a:lnTo>
                  <a:pt x="936" y="1158"/>
                </a:lnTo>
                <a:lnTo>
                  <a:pt x="942" y="1152"/>
                </a:lnTo>
                <a:lnTo>
                  <a:pt x="942" y="1158"/>
                </a:lnTo>
                <a:lnTo>
                  <a:pt x="942" y="1140"/>
                </a:lnTo>
                <a:lnTo>
                  <a:pt x="942" y="1158"/>
                </a:lnTo>
                <a:lnTo>
                  <a:pt x="948" y="1152"/>
                </a:lnTo>
                <a:lnTo>
                  <a:pt x="948" y="1158"/>
                </a:lnTo>
                <a:lnTo>
                  <a:pt x="948" y="1140"/>
                </a:lnTo>
                <a:lnTo>
                  <a:pt x="948" y="1152"/>
                </a:lnTo>
                <a:lnTo>
                  <a:pt x="954" y="1152"/>
                </a:lnTo>
                <a:lnTo>
                  <a:pt x="954" y="1158"/>
                </a:lnTo>
                <a:lnTo>
                  <a:pt x="954" y="1146"/>
                </a:lnTo>
                <a:lnTo>
                  <a:pt x="960" y="1152"/>
                </a:lnTo>
                <a:lnTo>
                  <a:pt x="960" y="1158"/>
                </a:lnTo>
                <a:lnTo>
                  <a:pt x="960" y="1146"/>
                </a:lnTo>
                <a:lnTo>
                  <a:pt x="960" y="1152"/>
                </a:lnTo>
                <a:lnTo>
                  <a:pt x="966" y="1146"/>
                </a:lnTo>
                <a:lnTo>
                  <a:pt x="966" y="1158"/>
                </a:lnTo>
                <a:lnTo>
                  <a:pt x="966" y="1140"/>
                </a:lnTo>
                <a:lnTo>
                  <a:pt x="966" y="1152"/>
                </a:lnTo>
                <a:lnTo>
                  <a:pt x="972" y="1152"/>
                </a:lnTo>
                <a:lnTo>
                  <a:pt x="972" y="1158"/>
                </a:lnTo>
                <a:lnTo>
                  <a:pt x="972" y="1140"/>
                </a:lnTo>
                <a:lnTo>
                  <a:pt x="972" y="1152"/>
                </a:lnTo>
                <a:lnTo>
                  <a:pt x="978" y="1152"/>
                </a:lnTo>
                <a:lnTo>
                  <a:pt x="978" y="1158"/>
                </a:lnTo>
                <a:lnTo>
                  <a:pt x="978" y="1140"/>
                </a:lnTo>
                <a:lnTo>
                  <a:pt x="978" y="1152"/>
                </a:lnTo>
                <a:lnTo>
                  <a:pt x="984" y="1152"/>
                </a:lnTo>
                <a:lnTo>
                  <a:pt x="984" y="1158"/>
                </a:lnTo>
                <a:lnTo>
                  <a:pt x="984" y="1146"/>
                </a:lnTo>
                <a:lnTo>
                  <a:pt x="984" y="1158"/>
                </a:lnTo>
                <a:lnTo>
                  <a:pt x="990" y="1152"/>
                </a:lnTo>
                <a:lnTo>
                  <a:pt x="990" y="1158"/>
                </a:lnTo>
                <a:lnTo>
                  <a:pt x="990" y="1140"/>
                </a:lnTo>
                <a:lnTo>
                  <a:pt x="990" y="1152"/>
                </a:lnTo>
                <a:lnTo>
                  <a:pt x="996" y="1152"/>
                </a:lnTo>
                <a:lnTo>
                  <a:pt x="996" y="1158"/>
                </a:lnTo>
                <a:lnTo>
                  <a:pt x="996" y="1140"/>
                </a:lnTo>
                <a:lnTo>
                  <a:pt x="996" y="1152"/>
                </a:lnTo>
                <a:lnTo>
                  <a:pt x="1002" y="1146"/>
                </a:lnTo>
                <a:lnTo>
                  <a:pt x="1002" y="1158"/>
                </a:lnTo>
                <a:lnTo>
                  <a:pt x="1002" y="1140"/>
                </a:lnTo>
                <a:lnTo>
                  <a:pt x="1002" y="1146"/>
                </a:lnTo>
                <a:lnTo>
                  <a:pt x="1008" y="1146"/>
                </a:lnTo>
                <a:lnTo>
                  <a:pt x="1008" y="1158"/>
                </a:lnTo>
                <a:lnTo>
                  <a:pt x="1008" y="1140"/>
                </a:lnTo>
                <a:lnTo>
                  <a:pt x="1008" y="1152"/>
                </a:lnTo>
                <a:lnTo>
                  <a:pt x="1014" y="1152"/>
                </a:lnTo>
                <a:lnTo>
                  <a:pt x="1014" y="1158"/>
                </a:lnTo>
                <a:lnTo>
                  <a:pt x="1014" y="1140"/>
                </a:lnTo>
                <a:lnTo>
                  <a:pt x="1014" y="1152"/>
                </a:lnTo>
                <a:lnTo>
                  <a:pt x="1020" y="1152"/>
                </a:lnTo>
                <a:lnTo>
                  <a:pt x="1020" y="1158"/>
                </a:lnTo>
                <a:lnTo>
                  <a:pt x="1020" y="1140"/>
                </a:lnTo>
                <a:lnTo>
                  <a:pt x="1020" y="1146"/>
                </a:lnTo>
                <a:lnTo>
                  <a:pt x="1026" y="1146"/>
                </a:lnTo>
                <a:lnTo>
                  <a:pt x="1026" y="1158"/>
                </a:lnTo>
                <a:lnTo>
                  <a:pt x="1026" y="1140"/>
                </a:lnTo>
                <a:lnTo>
                  <a:pt x="1026" y="1152"/>
                </a:lnTo>
                <a:lnTo>
                  <a:pt x="1032" y="1152"/>
                </a:lnTo>
                <a:lnTo>
                  <a:pt x="1032" y="1158"/>
                </a:lnTo>
                <a:lnTo>
                  <a:pt x="1032" y="1140"/>
                </a:lnTo>
                <a:lnTo>
                  <a:pt x="1032" y="1152"/>
                </a:lnTo>
                <a:lnTo>
                  <a:pt x="1038" y="1152"/>
                </a:lnTo>
                <a:lnTo>
                  <a:pt x="1038" y="1158"/>
                </a:lnTo>
                <a:lnTo>
                  <a:pt x="1038" y="1140"/>
                </a:lnTo>
                <a:lnTo>
                  <a:pt x="1038" y="1152"/>
                </a:lnTo>
                <a:lnTo>
                  <a:pt x="1044" y="1152"/>
                </a:lnTo>
                <a:lnTo>
                  <a:pt x="1044" y="1158"/>
                </a:lnTo>
                <a:lnTo>
                  <a:pt x="1044" y="1140"/>
                </a:lnTo>
                <a:lnTo>
                  <a:pt x="1044" y="1152"/>
                </a:lnTo>
                <a:lnTo>
                  <a:pt x="1050" y="1152"/>
                </a:lnTo>
                <a:lnTo>
                  <a:pt x="1050" y="1158"/>
                </a:lnTo>
                <a:lnTo>
                  <a:pt x="1050" y="1146"/>
                </a:lnTo>
                <a:lnTo>
                  <a:pt x="1050" y="1152"/>
                </a:lnTo>
                <a:lnTo>
                  <a:pt x="1056" y="1152"/>
                </a:lnTo>
                <a:lnTo>
                  <a:pt x="1056" y="1158"/>
                </a:lnTo>
                <a:lnTo>
                  <a:pt x="1056" y="1140"/>
                </a:lnTo>
                <a:lnTo>
                  <a:pt x="1056" y="1158"/>
                </a:lnTo>
                <a:lnTo>
                  <a:pt x="1062" y="1158"/>
                </a:lnTo>
                <a:lnTo>
                  <a:pt x="1062" y="1140"/>
                </a:lnTo>
                <a:lnTo>
                  <a:pt x="1062" y="1152"/>
                </a:lnTo>
                <a:lnTo>
                  <a:pt x="1068" y="1152"/>
                </a:lnTo>
                <a:lnTo>
                  <a:pt x="1068" y="1158"/>
                </a:lnTo>
                <a:lnTo>
                  <a:pt x="1068" y="1146"/>
                </a:lnTo>
                <a:lnTo>
                  <a:pt x="1068" y="1152"/>
                </a:lnTo>
                <a:lnTo>
                  <a:pt x="1074" y="1158"/>
                </a:lnTo>
                <a:lnTo>
                  <a:pt x="1074" y="1146"/>
                </a:lnTo>
                <a:lnTo>
                  <a:pt x="1074" y="1152"/>
                </a:lnTo>
                <a:lnTo>
                  <a:pt x="1080" y="1152"/>
                </a:lnTo>
                <a:lnTo>
                  <a:pt x="1080" y="1158"/>
                </a:lnTo>
                <a:lnTo>
                  <a:pt x="1080" y="1146"/>
                </a:lnTo>
                <a:lnTo>
                  <a:pt x="1080" y="1152"/>
                </a:lnTo>
                <a:lnTo>
                  <a:pt x="1086" y="1152"/>
                </a:lnTo>
                <a:lnTo>
                  <a:pt x="1086" y="1158"/>
                </a:lnTo>
                <a:lnTo>
                  <a:pt x="1086" y="1140"/>
                </a:lnTo>
                <a:lnTo>
                  <a:pt x="1086" y="1152"/>
                </a:lnTo>
                <a:lnTo>
                  <a:pt x="1092" y="1158"/>
                </a:lnTo>
                <a:lnTo>
                  <a:pt x="1092" y="1140"/>
                </a:lnTo>
                <a:lnTo>
                  <a:pt x="1092" y="1152"/>
                </a:lnTo>
                <a:lnTo>
                  <a:pt x="1098" y="1152"/>
                </a:lnTo>
                <a:lnTo>
                  <a:pt x="1098" y="1158"/>
                </a:lnTo>
                <a:lnTo>
                  <a:pt x="1098" y="1140"/>
                </a:lnTo>
                <a:lnTo>
                  <a:pt x="1098" y="1152"/>
                </a:lnTo>
                <a:lnTo>
                  <a:pt x="1104" y="1158"/>
                </a:lnTo>
                <a:lnTo>
                  <a:pt x="1104" y="1140"/>
                </a:lnTo>
                <a:lnTo>
                  <a:pt x="1104" y="1152"/>
                </a:lnTo>
                <a:lnTo>
                  <a:pt x="1110" y="1152"/>
                </a:lnTo>
                <a:lnTo>
                  <a:pt x="1110" y="1158"/>
                </a:lnTo>
                <a:lnTo>
                  <a:pt x="1110" y="1140"/>
                </a:lnTo>
                <a:lnTo>
                  <a:pt x="1110" y="1158"/>
                </a:lnTo>
                <a:lnTo>
                  <a:pt x="1116" y="1152"/>
                </a:lnTo>
                <a:lnTo>
                  <a:pt x="1116" y="1158"/>
                </a:lnTo>
                <a:lnTo>
                  <a:pt x="1116" y="1140"/>
                </a:lnTo>
                <a:lnTo>
                  <a:pt x="1116" y="1152"/>
                </a:lnTo>
                <a:lnTo>
                  <a:pt x="1122" y="1152"/>
                </a:lnTo>
                <a:lnTo>
                  <a:pt x="1122" y="1158"/>
                </a:lnTo>
                <a:lnTo>
                  <a:pt x="1122" y="1140"/>
                </a:lnTo>
                <a:lnTo>
                  <a:pt x="1122" y="1152"/>
                </a:lnTo>
                <a:lnTo>
                  <a:pt x="1128" y="1152"/>
                </a:lnTo>
                <a:lnTo>
                  <a:pt x="1128" y="1158"/>
                </a:lnTo>
                <a:lnTo>
                  <a:pt x="1128" y="1140"/>
                </a:lnTo>
                <a:lnTo>
                  <a:pt x="1128" y="1158"/>
                </a:lnTo>
                <a:lnTo>
                  <a:pt x="1134" y="1158"/>
                </a:lnTo>
                <a:lnTo>
                  <a:pt x="1134" y="1146"/>
                </a:lnTo>
                <a:lnTo>
                  <a:pt x="1134" y="1152"/>
                </a:lnTo>
                <a:lnTo>
                  <a:pt x="1140" y="1152"/>
                </a:lnTo>
                <a:lnTo>
                  <a:pt x="1140" y="1158"/>
                </a:lnTo>
                <a:lnTo>
                  <a:pt x="1140" y="1140"/>
                </a:lnTo>
                <a:lnTo>
                  <a:pt x="1140" y="1152"/>
                </a:lnTo>
                <a:lnTo>
                  <a:pt x="1146" y="1152"/>
                </a:lnTo>
                <a:lnTo>
                  <a:pt x="1146" y="1158"/>
                </a:lnTo>
                <a:lnTo>
                  <a:pt x="1146" y="1146"/>
                </a:lnTo>
                <a:lnTo>
                  <a:pt x="1146" y="1152"/>
                </a:lnTo>
                <a:lnTo>
                  <a:pt x="1152" y="1158"/>
                </a:lnTo>
                <a:lnTo>
                  <a:pt x="1152" y="1134"/>
                </a:lnTo>
                <a:lnTo>
                  <a:pt x="1152" y="1152"/>
                </a:lnTo>
                <a:lnTo>
                  <a:pt x="1158" y="1152"/>
                </a:lnTo>
                <a:lnTo>
                  <a:pt x="1158" y="1158"/>
                </a:lnTo>
                <a:lnTo>
                  <a:pt x="1158" y="1146"/>
                </a:lnTo>
                <a:lnTo>
                  <a:pt x="1158" y="1152"/>
                </a:lnTo>
                <a:lnTo>
                  <a:pt x="1164" y="1152"/>
                </a:lnTo>
                <a:lnTo>
                  <a:pt x="1164" y="1158"/>
                </a:lnTo>
                <a:lnTo>
                  <a:pt x="1164" y="1140"/>
                </a:lnTo>
                <a:lnTo>
                  <a:pt x="1164" y="1152"/>
                </a:lnTo>
                <a:lnTo>
                  <a:pt x="1170" y="1152"/>
                </a:lnTo>
                <a:lnTo>
                  <a:pt x="1170" y="1158"/>
                </a:lnTo>
                <a:lnTo>
                  <a:pt x="1170" y="1140"/>
                </a:lnTo>
                <a:lnTo>
                  <a:pt x="1170" y="1146"/>
                </a:lnTo>
                <a:lnTo>
                  <a:pt x="1176" y="1146"/>
                </a:lnTo>
                <a:lnTo>
                  <a:pt x="1176" y="1158"/>
                </a:lnTo>
                <a:lnTo>
                  <a:pt x="1176" y="1140"/>
                </a:lnTo>
                <a:lnTo>
                  <a:pt x="1176" y="1146"/>
                </a:lnTo>
                <a:lnTo>
                  <a:pt x="1182" y="1146"/>
                </a:lnTo>
                <a:lnTo>
                  <a:pt x="1182" y="1158"/>
                </a:lnTo>
                <a:lnTo>
                  <a:pt x="1182" y="1140"/>
                </a:lnTo>
                <a:lnTo>
                  <a:pt x="1182" y="1152"/>
                </a:lnTo>
                <a:lnTo>
                  <a:pt x="1188" y="1152"/>
                </a:lnTo>
                <a:lnTo>
                  <a:pt x="1188" y="1158"/>
                </a:lnTo>
                <a:lnTo>
                  <a:pt x="1188" y="1140"/>
                </a:lnTo>
                <a:lnTo>
                  <a:pt x="1188" y="1152"/>
                </a:lnTo>
                <a:lnTo>
                  <a:pt x="1194" y="1152"/>
                </a:lnTo>
                <a:lnTo>
                  <a:pt x="1194" y="1158"/>
                </a:lnTo>
                <a:lnTo>
                  <a:pt x="1194" y="1140"/>
                </a:lnTo>
                <a:lnTo>
                  <a:pt x="1194" y="1158"/>
                </a:lnTo>
                <a:lnTo>
                  <a:pt x="1200" y="1158"/>
                </a:lnTo>
                <a:lnTo>
                  <a:pt x="1200" y="1140"/>
                </a:lnTo>
                <a:lnTo>
                  <a:pt x="1200" y="1152"/>
                </a:lnTo>
                <a:lnTo>
                  <a:pt x="1206" y="1152"/>
                </a:lnTo>
                <a:lnTo>
                  <a:pt x="1206" y="1158"/>
                </a:lnTo>
                <a:lnTo>
                  <a:pt x="1206" y="1140"/>
                </a:lnTo>
                <a:lnTo>
                  <a:pt x="1206" y="1158"/>
                </a:lnTo>
                <a:lnTo>
                  <a:pt x="1212" y="1158"/>
                </a:lnTo>
                <a:lnTo>
                  <a:pt x="1212" y="1140"/>
                </a:lnTo>
                <a:lnTo>
                  <a:pt x="1212" y="1152"/>
                </a:lnTo>
                <a:lnTo>
                  <a:pt x="1218" y="1152"/>
                </a:lnTo>
                <a:lnTo>
                  <a:pt x="1218" y="1158"/>
                </a:lnTo>
                <a:lnTo>
                  <a:pt x="1218" y="1140"/>
                </a:lnTo>
                <a:lnTo>
                  <a:pt x="1218" y="1152"/>
                </a:lnTo>
                <a:lnTo>
                  <a:pt x="1224" y="1152"/>
                </a:lnTo>
                <a:lnTo>
                  <a:pt x="1224" y="1158"/>
                </a:lnTo>
                <a:lnTo>
                  <a:pt x="1224" y="1140"/>
                </a:lnTo>
                <a:lnTo>
                  <a:pt x="1224" y="1152"/>
                </a:lnTo>
                <a:lnTo>
                  <a:pt x="1230" y="1152"/>
                </a:lnTo>
                <a:lnTo>
                  <a:pt x="1230" y="1158"/>
                </a:lnTo>
                <a:lnTo>
                  <a:pt x="1230" y="1146"/>
                </a:lnTo>
                <a:lnTo>
                  <a:pt x="1230" y="1152"/>
                </a:lnTo>
                <a:lnTo>
                  <a:pt x="1236" y="1146"/>
                </a:lnTo>
                <a:lnTo>
                  <a:pt x="1236" y="1158"/>
                </a:lnTo>
                <a:lnTo>
                  <a:pt x="1236" y="1140"/>
                </a:lnTo>
                <a:lnTo>
                  <a:pt x="1236" y="1152"/>
                </a:lnTo>
                <a:lnTo>
                  <a:pt x="1242" y="1152"/>
                </a:lnTo>
                <a:lnTo>
                  <a:pt x="1242" y="1158"/>
                </a:lnTo>
                <a:lnTo>
                  <a:pt x="1242" y="1140"/>
                </a:lnTo>
                <a:lnTo>
                  <a:pt x="1242" y="1152"/>
                </a:lnTo>
                <a:lnTo>
                  <a:pt x="1248" y="1152"/>
                </a:lnTo>
                <a:lnTo>
                  <a:pt x="1248" y="1158"/>
                </a:lnTo>
                <a:lnTo>
                  <a:pt x="1248" y="1140"/>
                </a:lnTo>
                <a:lnTo>
                  <a:pt x="1248" y="1152"/>
                </a:lnTo>
                <a:lnTo>
                  <a:pt x="1254" y="1152"/>
                </a:lnTo>
                <a:lnTo>
                  <a:pt x="1254" y="1158"/>
                </a:lnTo>
                <a:lnTo>
                  <a:pt x="1254" y="1140"/>
                </a:lnTo>
                <a:lnTo>
                  <a:pt x="1254" y="1152"/>
                </a:lnTo>
                <a:lnTo>
                  <a:pt x="1260" y="1152"/>
                </a:lnTo>
                <a:lnTo>
                  <a:pt x="1260" y="1158"/>
                </a:lnTo>
                <a:lnTo>
                  <a:pt x="1260" y="1146"/>
                </a:lnTo>
                <a:lnTo>
                  <a:pt x="1266" y="1146"/>
                </a:lnTo>
                <a:lnTo>
                  <a:pt x="1266" y="1158"/>
                </a:lnTo>
                <a:lnTo>
                  <a:pt x="1266" y="1140"/>
                </a:lnTo>
                <a:lnTo>
                  <a:pt x="1266" y="1152"/>
                </a:lnTo>
                <a:lnTo>
                  <a:pt x="1272" y="1152"/>
                </a:lnTo>
                <a:lnTo>
                  <a:pt x="1272" y="1158"/>
                </a:lnTo>
                <a:lnTo>
                  <a:pt x="1272" y="1146"/>
                </a:lnTo>
                <a:lnTo>
                  <a:pt x="1272" y="1152"/>
                </a:lnTo>
                <a:lnTo>
                  <a:pt x="1278" y="1158"/>
                </a:lnTo>
                <a:lnTo>
                  <a:pt x="1278" y="1140"/>
                </a:lnTo>
                <a:lnTo>
                  <a:pt x="1278" y="1158"/>
                </a:lnTo>
                <a:lnTo>
                  <a:pt x="1284" y="1158"/>
                </a:lnTo>
                <a:lnTo>
                  <a:pt x="1284" y="1146"/>
                </a:lnTo>
                <a:lnTo>
                  <a:pt x="1284" y="1152"/>
                </a:lnTo>
                <a:lnTo>
                  <a:pt x="1290" y="1152"/>
                </a:lnTo>
                <a:lnTo>
                  <a:pt x="1290" y="1158"/>
                </a:lnTo>
                <a:lnTo>
                  <a:pt x="1290" y="1140"/>
                </a:lnTo>
                <a:lnTo>
                  <a:pt x="1290" y="1152"/>
                </a:lnTo>
                <a:lnTo>
                  <a:pt x="1296" y="1158"/>
                </a:lnTo>
                <a:lnTo>
                  <a:pt x="1296" y="1140"/>
                </a:lnTo>
                <a:lnTo>
                  <a:pt x="1296" y="1152"/>
                </a:lnTo>
                <a:lnTo>
                  <a:pt x="1302" y="1152"/>
                </a:lnTo>
                <a:lnTo>
                  <a:pt x="1302" y="1158"/>
                </a:lnTo>
                <a:lnTo>
                  <a:pt x="1302" y="1140"/>
                </a:lnTo>
                <a:lnTo>
                  <a:pt x="1302" y="1152"/>
                </a:lnTo>
                <a:lnTo>
                  <a:pt x="1308" y="1152"/>
                </a:lnTo>
                <a:lnTo>
                  <a:pt x="1308" y="1158"/>
                </a:lnTo>
                <a:lnTo>
                  <a:pt x="1308" y="1146"/>
                </a:lnTo>
                <a:lnTo>
                  <a:pt x="1308" y="1152"/>
                </a:lnTo>
                <a:lnTo>
                  <a:pt x="1314" y="1152"/>
                </a:lnTo>
                <a:lnTo>
                  <a:pt x="1314" y="1158"/>
                </a:lnTo>
                <a:lnTo>
                  <a:pt x="1314" y="1140"/>
                </a:lnTo>
                <a:lnTo>
                  <a:pt x="1314" y="1152"/>
                </a:lnTo>
                <a:lnTo>
                  <a:pt x="1320" y="1152"/>
                </a:lnTo>
                <a:lnTo>
                  <a:pt x="1320" y="1158"/>
                </a:lnTo>
                <a:lnTo>
                  <a:pt x="1320" y="1140"/>
                </a:lnTo>
                <a:lnTo>
                  <a:pt x="1320" y="1146"/>
                </a:lnTo>
                <a:lnTo>
                  <a:pt x="1326" y="1146"/>
                </a:lnTo>
                <a:lnTo>
                  <a:pt x="1326" y="1158"/>
                </a:lnTo>
                <a:lnTo>
                  <a:pt x="1326" y="1140"/>
                </a:lnTo>
                <a:lnTo>
                  <a:pt x="1326" y="1152"/>
                </a:lnTo>
                <a:lnTo>
                  <a:pt x="1332" y="1152"/>
                </a:lnTo>
                <a:lnTo>
                  <a:pt x="1332" y="1158"/>
                </a:lnTo>
                <a:lnTo>
                  <a:pt x="1332" y="1140"/>
                </a:lnTo>
                <a:lnTo>
                  <a:pt x="1332" y="1152"/>
                </a:lnTo>
                <a:lnTo>
                  <a:pt x="1338" y="1152"/>
                </a:lnTo>
                <a:lnTo>
                  <a:pt x="1338" y="1158"/>
                </a:lnTo>
                <a:lnTo>
                  <a:pt x="1338" y="1146"/>
                </a:lnTo>
                <a:lnTo>
                  <a:pt x="1338" y="1152"/>
                </a:lnTo>
                <a:lnTo>
                  <a:pt x="1344" y="1158"/>
                </a:lnTo>
                <a:lnTo>
                  <a:pt x="1344" y="1140"/>
                </a:lnTo>
                <a:lnTo>
                  <a:pt x="1344" y="1146"/>
                </a:lnTo>
                <a:lnTo>
                  <a:pt x="1350" y="1146"/>
                </a:lnTo>
                <a:lnTo>
                  <a:pt x="1350" y="1158"/>
                </a:lnTo>
                <a:lnTo>
                  <a:pt x="1350" y="1140"/>
                </a:lnTo>
                <a:lnTo>
                  <a:pt x="1350" y="1152"/>
                </a:lnTo>
                <a:lnTo>
                  <a:pt x="1356" y="1152"/>
                </a:lnTo>
                <a:lnTo>
                  <a:pt x="1356" y="1158"/>
                </a:lnTo>
                <a:lnTo>
                  <a:pt x="1356" y="1140"/>
                </a:lnTo>
                <a:lnTo>
                  <a:pt x="1356" y="1152"/>
                </a:lnTo>
                <a:lnTo>
                  <a:pt x="1362" y="1152"/>
                </a:lnTo>
                <a:lnTo>
                  <a:pt x="1362" y="1158"/>
                </a:lnTo>
                <a:lnTo>
                  <a:pt x="1362" y="1140"/>
                </a:lnTo>
                <a:lnTo>
                  <a:pt x="1362" y="1152"/>
                </a:lnTo>
                <a:lnTo>
                  <a:pt x="1368" y="1152"/>
                </a:lnTo>
                <a:lnTo>
                  <a:pt x="1368" y="1158"/>
                </a:lnTo>
                <a:lnTo>
                  <a:pt x="1368" y="1140"/>
                </a:lnTo>
                <a:lnTo>
                  <a:pt x="1368" y="1152"/>
                </a:lnTo>
                <a:lnTo>
                  <a:pt x="1374" y="1152"/>
                </a:lnTo>
                <a:lnTo>
                  <a:pt x="1374" y="1158"/>
                </a:lnTo>
                <a:lnTo>
                  <a:pt x="1374" y="1140"/>
                </a:lnTo>
                <a:lnTo>
                  <a:pt x="1374" y="1146"/>
                </a:lnTo>
                <a:lnTo>
                  <a:pt x="1380" y="1146"/>
                </a:lnTo>
                <a:lnTo>
                  <a:pt x="1380" y="1158"/>
                </a:lnTo>
                <a:lnTo>
                  <a:pt x="1380" y="1146"/>
                </a:lnTo>
                <a:lnTo>
                  <a:pt x="1380" y="1152"/>
                </a:lnTo>
                <a:lnTo>
                  <a:pt x="1386" y="1152"/>
                </a:lnTo>
                <a:lnTo>
                  <a:pt x="1386" y="1158"/>
                </a:lnTo>
                <a:lnTo>
                  <a:pt x="1386" y="1146"/>
                </a:lnTo>
                <a:lnTo>
                  <a:pt x="1386" y="1152"/>
                </a:lnTo>
                <a:lnTo>
                  <a:pt x="1392" y="1152"/>
                </a:lnTo>
                <a:lnTo>
                  <a:pt x="1392" y="1158"/>
                </a:lnTo>
                <a:lnTo>
                  <a:pt x="1392" y="1146"/>
                </a:lnTo>
                <a:lnTo>
                  <a:pt x="1392" y="1152"/>
                </a:lnTo>
                <a:lnTo>
                  <a:pt x="1398" y="1158"/>
                </a:lnTo>
                <a:lnTo>
                  <a:pt x="1398" y="1140"/>
                </a:lnTo>
                <a:lnTo>
                  <a:pt x="1398" y="1146"/>
                </a:lnTo>
                <a:lnTo>
                  <a:pt x="1404" y="1146"/>
                </a:lnTo>
                <a:lnTo>
                  <a:pt x="1404" y="1158"/>
                </a:lnTo>
                <a:lnTo>
                  <a:pt x="1404" y="1140"/>
                </a:lnTo>
                <a:lnTo>
                  <a:pt x="1404" y="1158"/>
                </a:lnTo>
                <a:lnTo>
                  <a:pt x="1410" y="1152"/>
                </a:lnTo>
                <a:lnTo>
                  <a:pt x="1410" y="1158"/>
                </a:lnTo>
                <a:lnTo>
                  <a:pt x="1410" y="1140"/>
                </a:lnTo>
                <a:lnTo>
                  <a:pt x="1410" y="1152"/>
                </a:lnTo>
                <a:lnTo>
                  <a:pt x="1416" y="1152"/>
                </a:lnTo>
                <a:lnTo>
                  <a:pt x="1416" y="1158"/>
                </a:lnTo>
                <a:lnTo>
                  <a:pt x="1416" y="1146"/>
                </a:lnTo>
                <a:lnTo>
                  <a:pt x="1416" y="1152"/>
                </a:lnTo>
                <a:lnTo>
                  <a:pt x="1422" y="1158"/>
                </a:lnTo>
                <a:lnTo>
                  <a:pt x="1422" y="1146"/>
                </a:lnTo>
                <a:lnTo>
                  <a:pt x="1428" y="1146"/>
                </a:lnTo>
                <a:lnTo>
                  <a:pt x="1428" y="1158"/>
                </a:lnTo>
                <a:lnTo>
                  <a:pt x="1428" y="1140"/>
                </a:lnTo>
                <a:lnTo>
                  <a:pt x="1428" y="1158"/>
                </a:lnTo>
                <a:lnTo>
                  <a:pt x="1434" y="1158"/>
                </a:lnTo>
                <a:lnTo>
                  <a:pt x="1434" y="1146"/>
                </a:lnTo>
                <a:lnTo>
                  <a:pt x="1434" y="1152"/>
                </a:lnTo>
                <a:lnTo>
                  <a:pt x="1440" y="1158"/>
                </a:lnTo>
                <a:lnTo>
                  <a:pt x="1440" y="1140"/>
                </a:lnTo>
                <a:lnTo>
                  <a:pt x="1440" y="1152"/>
                </a:lnTo>
                <a:lnTo>
                  <a:pt x="1446" y="1152"/>
                </a:lnTo>
                <a:lnTo>
                  <a:pt x="1446" y="1158"/>
                </a:lnTo>
                <a:lnTo>
                  <a:pt x="1446" y="1146"/>
                </a:lnTo>
                <a:lnTo>
                  <a:pt x="1446" y="1158"/>
                </a:lnTo>
                <a:lnTo>
                  <a:pt x="1452" y="1158"/>
                </a:lnTo>
                <a:lnTo>
                  <a:pt x="1452" y="1140"/>
                </a:lnTo>
                <a:lnTo>
                  <a:pt x="1452" y="1158"/>
                </a:lnTo>
                <a:lnTo>
                  <a:pt x="1458" y="1158"/>
                </a:lnTo>
                <a:lnTo>
                  <a:pt x="1458" y="1140"/>
                </a:lnTo>
                <a:lnTo>
                  <a:pt x="1458" y="1158"/>
                </a:lnTo>
                <a:lnTo>
                  <a:pt x="1464" y="1152"/>
                </a:lnTo>
                <a:lnTo>
                  <a:pt x="1464" y="1158"/>
                </a:lnTo>
                <a:lnTo>
                  <a:pt x="1464" y="1140"/>
                </a:lnTo>
                <a:lnTo>
                  <a:pt x="1464" y="1152"/>
                </a:lnTo>
                <a:lnTo>
                  <a:pt x="1470" y="1158"/>
                </a:lnTo>
                <a:lnTo>
                  <a:pt x="1470" y="1134"/>
                </a:lnTo>
                <a:lnTo>
                  <a:pt x="1470" y="1152"/>
                </a:lnTo>
                <a:lnTo>
                  <a:pt x="1476" y="1152"/>
                </a:lnTo>
                <a:lnTo>
                  <a:pt x="1476" y="1158"/>
                </a:lnTo>
                <a:lnTo>
                  <a:pt x="1476" y="1140"/>
                </a:lnTo>
                <a:lnTo>
                  <a:pt x="1476" y="1152"/>
                </a:lnTo>
                <a:lnTo>
                  <a:pt x="1482" y="1152"/>
                </a:lnTo>
                <a:lnTo>
                  <a:pt x="1482" y="1158"/>
                </a:lnTo>
                <a:lnTo>
                  <a:pt x="1482" y="1140"/>
                </a:lnTo>
                <a:lnTo>
                  <a:pt x="1482" y="1152"/>
                </a:lnTo>
                <a:lnTo>
                  <a:pt x="1488" y="1158"/>
                </a:lnTo>
                <a:lnTo>
                  <a:pt x="1488" y="1146"/>
                </a:lnTo>
                <a:lnTo>
                  <a:pt x="1488" y="1152"/>
                </a:lnTo>
                <a:lnTo>
                  <a:pt x="1494" y="1152"/>
                </a:lnTo>
                <a:lnTo>
                  <a:pt x="1494" y="1158"/>
                </a:lnTo>
                <a:lnTo>
                  <a:pt x="1494" y="1140"/>
                </a:lnTo>
                <a:lnTo>
                  <a:pt x="1494" y="1158"/>
                </a:lnTo>
                <a:lnTo>
                  <a:pt x="1500" y="1152"/>
                </a:lnTo>
                <a:lnTo>
                  <a:pt x="1500" y="1158"/>
                </a:lnTo>
                <a:lnTo>
                  <a:pt x="1500" y="1146"/>
                </a:lnTo>
                <a:lnTo>
                  <a:pt x="1500" y="1152"/>
                </a:lnTo>
                <a:lnTo>
                  <a:pt x="1506" y="1152"/>
                </a:lnTo>
                <a:lnTo>
                  <a:pt x="1506" y="1158"/>
                </a:lnTo>
                <a:lnTo>
                  <a:pt x="1506" y="1146"/>
                </a:lnTo>
                <a:lnTo>
                  <a:pt x="1506" y="1158"/>
                </a:lnTo>
                <a:lnTo>
                  <a:pt x="1512" y="1152"/>
                </a:lnTo>
                <a:lnTo>
                  <a:pt x="1512" y="1158"/>
                </a:lnTo>
                <a:lnTo>
                  <a:pt x="1512" y="1140"/>
                </a:lnTo>
                <a:lnTo>
                  <a:pt x="1512" y="1152"/>
                </a:lnTo>
                <a:lnTo>
                  <a:pt x="1518" y="1152"/>
                </a:lnTo>
                <a:lnTo>
                  <a:pt x="1518" y="1158"/>
                </a:lnTo>
                <a:lnTo>
                  <a:pt x="1518" y="1140"/>
                </a:lnTo>
                <a:lnTo>
                  <a:pt x="1518" y="1152"/>
                </a:lnTo>
                <a:lnTo>
                  <a:pt x="1524" y="1152"/>
                </a:lnTo>
                <a:lnTo>
                  <a:pt x="1524" y="1158"/>
                </a:lnTo>
                <a:lnTo>
                  <a:pt x="1524" y="1140"/>
                </a:lnTo>
                <a:lnTo>
                  <a:pt x="1524" y="1146"/>
                </a:lnTo>
                <a:lnTo>
                  <a:pt x="1530" y="1152"/>
                </a:lnTo>
                <a:lnTo>
                  <a:pt x="1530" y="1158"/>
                </a:lnTo>
                <a:lnTo>
                  <a:pt x="1530" y="1140"/>
                </a:lnTo>
                <a:lnTo>
                  <a:pt x="1530" y="1158"/>
                </a:lnTo>
                <a:lnTo>
                  <a:pt x="1536" y="1152"/>
                </a:lnTo>
                <a:lnTo>
                  <a:pt x="1536" y="1158"/>
                </a:lnTo>
                <a:lnTo>
                  <a:pt x="1536" y="1140"/>
                </a:lnTo>
                <a:lnTo>
                  <a:pt x="1536" y="1152"/>
                </a:lnTo>
                <a:lnTo>
                  <a:pt x="1542" y="1158"/>
                </a:lnTo>
                <a:lnTo>
                  <a:pt x="1542" y="1140"/>
                </a:lnTo>
                <a:lnTo>
                  <a:pt x="1542" y="1146"/>
                </a:lnTo>
                <a:lnTo>
                  <a:pt x="1548" y="1146"/>
                </a:lnTo>
                <a:lnTo>
                  <a:pt x="1548" y="1158"/>
                </a:lnTo>
                <a:lnTo>
                  <a:pt x="1548" y="1140"/>
                </a:lnTo>
                <a:lnTo>
                  <a:pt x="1548" y="1152"/>
                </a:lnTo>
                <a:lnTo>
                  <a:pt x="1554" y="1152"/>
                </a:lnTo>
                <a:lnTo>
                  <a:pt x="1554" y="1158"/>
                </a:lnTo>
                <a:lnTo>
                  <a:pt x="1554" y="1146"/>
                </a:lnTo>
                <a:lnTo>
                  <a:pt x="1554" y="1152"/>
                </a:lnTo>
                <a:lnTo>
                  <a:pt x="1560" y="1152"/>
                </a:lnTo>
                <a:lnTo>
                  <a:pt x="1560" y="1158"/>
                </a:lnTo>
                <a:lnTo>
                  <a:pt x="1560" y="1140"/>
                </a:lnTo>
                <a:lnTo>
                  <a:pt x="1560" y="1158"/>
                </a:lnTo>
                <a:lnTo>
                  <a:pt x="1566" y="1152"/>
                </a:lnTo>
                <a:lnTo>
                  <a:pt x="1566" y="1158"/>
                </a:lnTo>
                <a:lnTo>
                  <a:pt x="1566" y="1140"/>
                </a:lnTo>
                <a:lnTo>
                  <a:pt x="1566" y="1158"/>
                </a:lnTo>
                <a:lnTo>
                  <a:pt x="1572" y="1152"/>
                </a:lnTo>
                <a:lnTo>
                  <a:pt x="1572" y="1158"/>
                </a:lnTo>
                <a:lnTo>
                  <a:pt x="1572" y="1140"/>
                </a:lnTo>
                <a:lnTo>
                  <a:pt x="1572" y="1146"/>
                </a:lnTo>
                <a:lnTo>
                  <a:pt x="1578" y="1152"/>
                </a:lnTo>
                <a:lnTo>
                  <a:pt x="1578" y="1158"/>
                </a:lnTo>
                <a:lnTo>
                  <a:pt x="1578" y="1146"/>
                </a:lnTo>
                <a:lnTo>
                  <a:pt x="1578" y="1152"/>
                </a:lnTo>
                <a:lnTo>
                  <a:pt x="1584" y="1158"/>
                </a:lnTo>
                <a:lnTo>
                  <a:pt x="1584" y="1146"/>
                </a:lnTo>
                <a:lnTo>
                  <a:pt x="1584" y="1152"/>
                </a:lnTo>
                <a:lnTo>
                  <a:pt x="1590" y="1152"/>
                </a:lnTo>
                <a:lnTo>
                  <a:pt x="1590" y="1158"/>
                </a:lnTo>
                <a:lnTo>
                  <a:pt x="1590" y="1140"/>
                </a:lnTo>
                <a:lnTo>
                  <a:pt x="1590" y="1146"/>
                </a:lnTo>
                <a:lnTo>
                  <a:pt x="1596" y="1152"/>
                </a:lnTo>
                <a:lnTo>
                  <a:pt x="1596" y="1158"/>
                </a:lnTo>
                <a:lnTo>
                  <a:pt x="1596" y="1146"/>
                </a:lnTo>
                <a:lnTo>
                  <a:pt x="1602" y="1146"/>
                </a:lnTo>
                <a:lnTo>
                  <a:pt x="1602" y="1158"/>
                </a:lnTo>
                <a:lnTo>
                  <a:pt x="1602" y="1146"/>
                </a:lnTo>
                <a:lnTo>
                  <a:pt x="1602" y="1152"/>
                </a:lnTo>
                <a:lnTo>
                  <a:pt x="1608" y="1152"/>
                </a:lnTo>
                <a:lnTo>
                  <a:pt x="1608" y="1158"/>
                </a:lnTo>
                <a:lnTo>
                  <a:pt x="1608" y="1140"/>
                </a:lnTo>
                <a:lnTo>
                  <a:pt x="1608" y="1152"/>
                </a:lnTo>
                <a:lnTo>
                  <a:pt x="1614" y="1152"/>
                </a:lnTo>
                <a:lnTo>
                  <a:pt x="1614" y="1158"/>
                </a:lnTo>
                <a:lnTo>
                  <a:pt x="1614" y="1146"/>
                </a:lnTo>
                <a:lnTo>
                  <a:pt x="1614" y="1152"/>
                </a:lnTo>
                <a:lnTo>
                  <a:pt x="1620" y="1152"/>
                </a:lnTo>
                <a:lnTo>
                  <a:pt x="1620" y="1158"/>
                </a:lnTo>
                <a:lnTo>
                  <a:pt x="1620" y="1140"/>
                </a:lnTo>
                <a:lnTo>
                  <a:pt x="1620" y="1152"/>
                </a:lnTo>
                <a:lnTo>
                  <a:pt x="1626" y="1152"/>
                </a:lnTo>
                <a:lnTo>
                  <a:pt x="1626" y="1158"/>
                </a:lnTo>
                <a:lnTo>
                  <a:pt x="1626" y="1140"/>
                </a:lnTo>
                <a:lnTo>
                  <a:pt x="1626" y="1146"/>
                </a:lnTo>
                <a:lnTo>
                  <a:pt x="1632" y="1146"/>
                </a:lnTo>
                <a:lnTo>
                  <a:pt x="1632" y="1158"/>
                </a:lnTo>
                <a:lnTo>
                  <a:pt x="1632" y="1140"/>
                </a:lnTo>
                <a:lnTo>
                  <a:pt x="1632" y="1152"/>
                </a:lnTo>
                <a:lnTo>
                  <a:pt x="1638" y="1152"/>
                </a:lnTo>
                <a:lnTo>
                  <a:pt x="1638" y="1158"/>
                </a:lnTo>
                <a:lnTo>
                  <a:pt x="1638" y="1134"/>
                </a:lnTo>
                <a:lnTo>
                  <a:pt x="1638" y="1158"/>
                </a:lnTo>
                <a:lnTo>
                  <a:pt x="1644" y="1152"/>
                </a:lnTo>
                <a:lnTo>
                  <a:pt x="1644" y="1158"/>
                </a:lnTo>
                <a:lnTo>
                  <a:pt x="1644" y="1140"/>
                </a:lnTo>
                <a:lnTo>
                  <a:pt x="1644" y="1146"/>
                </a:lnTo>
                <a:lnTo>
                  <a:pt x="1650" y="1146"/>
                </a:lnTo>
                <a:lnTo>
                  <a:pt x="1650" y="1158"/>
                </a:lnTo>
                <a:lnTo>
                  <a:pt x="1650" y="1140"/>
                </a:lnTo>
                <a:lnTo>
                  <a:pt x="1650" y="1152"/>
                </a:lnTo>
                <a:lnTo>
                  <a:pt x="1656" y="1158"/>
                </a:lnTo>
                <a:lnTo>
                  <a:pt x="1656" y="1140"/>
                </a:lnTo>
                <a:lnTo>
                  <a:pt x="1656" y="1158"/>
                </a:lnTo>
                <a:lnTo>
                  <a:pt x="1662" y="1158"/>
                </a:lnTo>
                <a:lnTo>
                  <a:pt x="1662" y="1140"/>
                </a:lnTo>
                <a:lnTo>
                  <a:pt x="1662" y="1152"/>
                </a:lnTo>
                <a:lnTo>
                  <a:pt x="1668" y="1152"/>
                </a:lnTo>
                <a:lnTo>
                  <a:pt x="1668" y="1158"/>
                </a:lnTo>
                <a:lnTo>
                  <a:pt x="1668" y="1140"/>
                </a:lnTo>
                <a:lnTo>
                  <a:pt x="1668" y="1152"/>
                </a:lnTo>
                <a:lnTo>
                  <a:pt x="1674" y="1152"/>
                </a:lnTo>
                <a:lnTo>
                  <a:pt x="1674" y="1158"/>
                </a:lnTo>
                <a:lnTo>
                  <a:pt x="1674" y="1140"/>
                </a:lnTo>
                <a:lnTo>
                  <a:pt x="1674" y="1152"/>
                </a:lnTo>
                <a:lnTo>
                  <a:pt x="1680" y="1152"/>
                </a:lnTo>
                <a:lnTo>
                  <a:pt x="1680" y="1158"/>
                </a:lnTo>
                <a:lnTo>
                  <a:pt x="1680" y="1146"/>
                </a:lnTo>
                <a:lnTo>
                  <a:pt x="1680" y="1152"/>
                </a:lnTo>
                <a:lnTo>
                  <a:pt x="1686" y="1152"/>
                </a:lnTo>
                <a:lnTo>
                  <a:pt x="1686" y="1158"/>
                </a:lnTo>
                <a:lnTo>
                  <a:pt x="1686" y="1140"/>
                </a:lnTo>
                <a:lnTo>
                  <a:pt x="1686" y="1152"/>
                </a:lnTo>
                <a:lnTo>
                  <a:pt x="1692" y="1152"/>
                </a:lnTo>
                <a:lnTo>
                  <a:pt x="1692" y="1158"/>
                </a:lnTo>
                <a:lnTo>
                  <a:pt x="1692" y="1140"/>
                </a:lnTo>
                <a:lnTo>
                  <a:pt x="1692" y="1152"/>
                </a:lnTo>
                <a:lnTo>
                  <a:pt x="1698" y="1152"/>
                </a:lnTo>
                <a:lnTo>
                  <a:pt x="1698" y="1158"/>
                </a:lnTo>
                <a:lnTo>
                  <a:pt x="1698" y="1140"/>
                </a:lnTo>
                <a:lnTo>
                  <a:pt x="1698" y="1152"/>
                </a:lnTo>
                <a:lnTo>
                  <a:pt x="1704" y="1158"/>
                </a:lnTo>
                <a:lnTo>
                  <a:pt x="1704" y="1140"/>
                </a:lnTo>
                <a:lnTo>
                  <a:pt x="1704" y="1152"/>
                </a:lnTo>
                <a:lnTo>
                  <a:pt x="1710" y="1152"/>
                </a:lnTo>
                <a:lnTo>
                  <a:pt x="1710" y="1158"/>
                </a:lnTo>
                <a:lnTo>
                  <a:pt x="1710" y="1146"/>
                </a:lnTo>
                <a:lnTo>
                  <a:pt x="1710" y="1152"/>
                </a:lnTo>
                <a:lnTo>
                  <a:pt x="1716" y="1152"/>
                </a:lnTo>
                <a:lnTo>
                  <a:pt x="1716" y="1158"/>
                </a:lnTo>
                <a:lnTo>
                  <a:pt x="1716" y="1140"/>
                </a:lnTo>
                <a:lnTo>
                  <a:pt x="1716" y="1158"/>
                </a:lnTo>
                <a:lnTo>
                  <a:pt x="1722" y="1158"/>
                </a:lnTo>
                <a:lnTo>
                  <a:pt x="1722" y="1146"/>
                </a:lnTo>
                <a:lnTo>
                  <a:pt x="1722" y="1152"/>
                </a:lnTo>
                <a:lnTo>
                  <a:pt x="1728" y="1146"/>
                </a:lnTo>
                <a:lnTo>
                  <a:pt x="1728" y="1158"/>
                </a:lnTo>
                <a:lnTo>
                  <a:pt x="1728" y="1140"/>
                </a:lnTo>
                <a:lnTo>
                  <a:pt x="1728" y="1152"/>
                </a:lnTo>
                <a:lnTo>
                  <a:pt x="1734" y="1152"/>
                </a:lnTo>
                <a:lnTo>
                  <a:pt x="1734" y="1158"/>
                </a:lnTo>
                <a:lnTo>
                  <a:pt x="1734" y="1140"/>
                </a:lnTo>
                <a:lnTo>
                  <a:pt x="1734" y="1158"/>
                </a:lnTo>
                <a:lnTo>
                  <a:pt x="1740" y="1158"/>
                </a:lnTo>
                <a:lnTo>
                  <a:pt x="1740" y="1134"/>
                </a:lnTo>
                <a:lnTo>
                  <a:pt x="1740" y="1158"/>
                </a:lnTo>
                <a:lnTo>
                  <a:pt x="1746" y="1158"/>
                </a:lnTo>
                <a:lnTo>
                  <a:pt x="1746" y="1146"/>
                </a:lnTo>
                <a:lnTo>
                  <a:pt x="1752" y="1146"/>
                </a:lnTo>
                <a:lnTo>
                  <a:pt x="1752" y="1158"/>
                </a:lnTo>
                <a:lnTo>
                  <a:pt x="1752" y="1140"/>
                </a:lnTo>
                <a:lnTo>
                  <a:pt x="1752" y="1152"/>
                </a:lnTo>
                <a:lnTo>
                  <a:pt x="1758" y="1152"/>
                </a:lnTo>
                <a:lnTo>
                  <a:pt x="1758" y="1158"/>
                </a:lnTo>
                <a:lnTo>
                  <a:pt x="1758" y="1140"/>
                </a:lnTo>
                <a:lnTo>
                  <a:pt x="1758" y="1152"/>
                </a:lnTo>
                <a:lnTo>
                  <a:pt x="1764" y="1152"/>
                </a:lnTo>
                <a:lnTo>
                  <a:pt x="1764" y="1158"/>
                </a:lnTo>
                <a:lnTo>
                  <a:pt x="1764" y="1140"/>
                </a:lnTo>
                <a:lnTo>
                  <a:pt x="1764" y="1158"/>
                </a:lnTo>
                <a:lnTo>
                  <a:pt x="1770" y="1158"/>
                </a:lnTo>
                <a:lnTo>
                  <a:pt x="1770" y="1140"/>
                </a:lnTo>
                <a:lnTo>
                  <a:pt x="1770" y="1152"/>
                </a:lnTo>
                <a:lnTo>
                  <a:pt x="1776" y="1158"/>
                </a:lnTo>
                <a:lnTo>
                  <a:pt x="1776" y="1146"/>
                </a:lnTo>
                <a:lnTo>
                  <a:pt x="1776" y="1158"/>
                </a:lnTo>
                <a:lnTo>
                  <a:pt x="1782" y="1158"/>
                </a:lnTo>
                <a:lnTo>
                  <a:pt x="1782" y="1146"/>
                </a:lnTo>
                <a:lnTo>
                  <a:pt x="1782" y="1152"/>
                </a:lnTo>
                <a:lnTo>
                  <a:pt x="1788" y="1152"/>
                </a:lnTo>
                <a:lnTo>
                  <a:pt x="1788" y="1158"/>
                </a:lnTo>
                <a:lnTo>
                  <a:pt x="1788" y="1140"/>
                </a:lnTo>
                <a:lnTo>
                  <a:pt x="1788" y="1152"/>
                </a:lnTo>
                <a:lnTo>
                  <a:pt x="1794" y="1152"/>
                </a:lnTo>
                <a:lnTo>
                  <a:pt x="1794" y="1158"/>
                </a:lnTo>
                <a:lnTo>
                  <a:pt x="1794" y="1140"/>
                </a:lnTo>
                <a:lnTo>
                  <a:pt x="1794" y="1152"/>
                </a:lnTo>
                <a:lnTo>
                  <a:pt x="1800" y="1152"/>
                </a:lnTo>
                <a:lnTo>
                  <a:pt x="1800" y="1158"/>
                </a:lnTo>
                <a:lnTo>
                  <a:pt x="1800" y="1140"/>
                </a:lnTo>
                <a:lnTo>
                  <a:pt x="1800" y="1152"/>
                </a:lnTo>
                <a:lnTo>
                  <a:pt x="1806" y="1158"/>
                </a:lnTo>
                <a:lnTo>
                  <a:pt x="1806" y="1146"/>
                </a:lnTo>
                <a:lnTo>
                  <a:pt x="1806" y="1152"/>
                </a:lnTo>
                <a:lnTo>
                  <a:pt x="1812" y="1152"/>
                </a:lnTo>
                <a:lnTo>
                  <a:pt x="1812" y="1158"/>
                </a:lnTo>
                <a:lnTo>
                  <a:pt x="1812" y="1146"/>
                </a:lnTo>
                <a:lnTo>
                  <a:pt x="1818" y="1146"/>
                </a:lnTo>
                <a:lnTo>
                  <a:pt x="1818" y="1158"/>
                </a:lnTo>
                <a:lnTo>
                  <a:pt x="1818" y="1140"/>
                </a:lnTo>
                <a:lnTo>
                  <a:pt x="1818" y="1152"/>
                </a:lnTo>
                <a:lnTo>
                  <a:pt x="1824" y="1152"/>
                </a:lnTo>
                <a:lnTo>
                  <a:pt x="1824" y="1158"/>
                </a:lnTo>
                <a:lnTo>
                  <a:pt x="1824" y="1146"/>
                </a:lnTo>
                <a:lnTo>
                  <a:pt x="1824" y="1152"/>
                </a:lnTo>
                <a:lnTo>
                  <a:pt x="1830" y="1152"/>
                </a:lnTo>
                <a:lnTo>
                  <a:pt x="1830" y="1158"/>
                </a:lnTo>
                <a:lnTo>
                  <a:pt x="1830" y="1140"/>
                </a:lnTo>
                <a:lnTo>
                  <a:pt x="1830" y="1152"/>
                </a:lnTo>
                <a:lnTo>
                  <a:pt x="1836" y="1152"/>
                </a:lnTo>
                <a:lnTo>
                  <a:pt x="1836" y="1158"/>
                </a:lnTo>
                <a:lnTo>
                  <a:pt x="1836" y="1140"/>
                </a:lnTo>
                <a:lnTo>
                  <a:pt x="1836" y="1152"/>
                </a:lnTo>
                <a:lnTo>
                  <a:pt x="1842" y="1158"/>
                </a:lnTo>
                <a:lnTo>
                  <a:pt x="1842" y="1140"/>
                </a:lnTo>
                <a:lnTo>
                  <a:pt x="1842" y="1152"/>
                </a:lnTo>
                <a:lnTo>
                  <a:pt x="1848" y="1152"/>
                </a:lnTo>
                <a:lnTo>
                  <a:pt x="1848" y="1158"/>
                </a:lnTo>
                <a:lnTo>
                  <a:pt x="1848" y="1140"/>
                </a:lnTo>
                <a:lnTo>
                  <a:pt x="1848" y="1152"/>
                </a:lnTo>
                <a:lnTo>
                  <a:pt x="1854" y="1152"/>
                </a:lnTo>
                <a:lnTo>
                  <a:pt x="1854" y="1158"/>
                </a:lnTo>
                <a:lnTo>
                  <a:pt x="1854" y="1140"/>
                </a:lnTo>
                <a:lnTo>
                  <a:pt x="1854" y="1152"/>
                </a:lnTo>
                <a:lnTo>
                  <a:pt x="1860" y="1152"/>
                </a:lnTo>
                <a:lnTo>
                  <a:pt x="1860" y="1158"/>
                </a:lnTo>
                <a:lnTo>
                  <a:pt x="1860" y="1146"/>
                </a:lnTo>
                <a:lnTo>
                  <a:pt x="1860" y="1152"/>
                </a:lnTo>
                <a:lnTo>
                  <a:pt x="1866" y="1152"/>
                </a:lnTo>
                <a:lnTo>
                  <a:pt x="1866" y="1158"/>
                </a:lnTo>
                <a:lnTo>
                  <a:pt x="1866" y="1140"/>
                </a:lnTo>
                <a:lnTo>
                  <a:pt x="1866" y="1152"/>
                </a:lnTo>
                <a:lnTo>
                  <a:pt x="1872" y="1152"/>
                </a:lnTo>
                <a:lnTo>
                  <a:pt x="1872" y="1158"/>
                </a:lnTo>
                <a:lnTo>
                  <a:pt x="1872" y="1140"/>
                </a:lnTo>
                <a:lnTo>
                  <a:pt x="1872" y="1152"/>
                </a:lnTo>
                <a:lnTo>
                  <a:pt x="1878" y="1152"/>
                </a:lnTo>
                <a:lnTo>
                  <a:pt x="1878" y="1158"/>
                </a:lnTo>
                <a:lnTo>
                  <a:pt x="1878" y="1140"/>
                </a:lnTo>
                <a:lnTo>
                  <a:pt x="1878" y="1146"/>
                </a:lnTo>
                <a:lnTo>
                  <a:pt x="1884" y="1146"/>
                </a:lnTo>
                <a:lnTo>
                  <a:pt x="1884" y="1158"/>
                </a:lnTo>
                <a:lnTo>
                  <a:pt x="1884" y="1140"/>
                </a:lnTo>
                <a:lnTo>
                  <a:pt x="1884" y="1158"/>
                </a:lnTo>
                <a:lnTo>
                  <a:pt x="1890" y="1152"/>
                </a:lnTo>
                <a:lnTo>
                  <a:pt x="1890" y="1158"/>
                </a:lnTo>
                <a:lnTo>
                  <a:pt x="1890" y="1140"/>
                </a:lnTo>
                <a:lnTo>
                  <a:pt x="1890" y="1158"/>
                </a:lnTo>
                <a:lnTo>
                  <a:pt x="1896" y="1158"/>
                </a:lnTo>
                <a:lnTo>
                  <a:pt x="1896" y="1146"/>
                </a:lnTo>
                <a:lnTo>
                  <a:pt x="1896" y="1152"/>
                </a:lnTo>
                <a:lnTo>
                  <a:pt x="1902" y="1152"/>
                </a:lnTo>
                <a:lnTo>
                  <a:pt x="1902" y="1158"/>
                </a:lnTo>
                <a:lnTo>
                  <a:pt x="1902" y="1140"/>
                </a:lnTo>
                <a:lnTo>
                  <a:pt x="1902" y="1152"/>
                </a:lnTo>
                <a:lnTo>
                  <a:pt x="1908" y="1152"/>
                </a:lnTo>
                <a:lnTo>
                  <a:pt x="1908" y="1158"/>
                </a:lnTo>
                <a:lnTo>
                  <a:pt x="1908" y="1146"/>
                </a:lnTo>
                <a:lnTo>
                  <a:pt x="1908" y="1152"/>
                </a:lnTo>
                <a:lnTo>
                  <a:pt x="1914" y="1152"/>
                </a:lnTo>
                <a:lnTo>
                  <a:pt x="1914" y="1158"/>
                </a:lnTo>
                <a:lnTo>
                  <a:pt x="1914" y="1134"/>
                </a:lnTo>
                <a:lnTo>
                  <a:pt x="1914" y="1152"/>
                </a:lnTo>
                <a:lnTo>
                  <a:pt x="1920" y="1152"/>
                </a:lnTo>
                <a:lnTo>
                  <a:pt x="1920" y="1158"/>
                </a:lnTo>
                <a:lnTo>
                  <a:pt x="1920" y="1140"/>
                </a:lnTo>
                <a:lnTo>
                  <a:pt x="1920" y="1152"/>
                </a:lnTo>
                <a:lnTo>
                  <a:pt x="1926" y="1152"/>
                </a:lnTo>
                <a:lnTo>
                  <a:pt x="1926" y="1158"/>
                </a:lnTo>
                <a:lnTo>
                  <a:pt x="1926" y="1140"/>
                </a:lnTo>
                <a:lnTo>
                  <a:pt x="1926" y="1152"/>
                </a:lnTo>
                <a:lnTo>
                  <a:pt x="1932" y="1158"/>
                </a:lnTo>
                <a:lnTo>
                  <a:pt x="1932" y="1140"/>
                </a:lnTo>
                <a:lnTo>
                  <a:pt x="1932" y="1152"/>
                </a:lnTo>
                <a:lnTo>
                  <a:pt x="1938" y="1152"/>
                </a:lnTo>
                <a:lnTo>
                  <a:pt x="1938" y="1158"/>
                </a:lnTo>
                <a:lnTo>
                  <a:pt x="1938" y="1140"/>
                </a:lnTo>
                <a:lnTo>
                  <a:pt x="1938" y="1152"/>
                </a:lnTo>
                <a:lnTo>
                  <a:pt x="1944" y="1152"/>
                </a:lnTo>
                <a:lnTo>
                  <a:pt x="1944" y="1158"/>
                </a:lnTo>
                <a:lnTo>
                  <a:pt x="1944" y="1140"/>
                </a:lnTo>
                <a:lnTo>
                  <a:pt x="1944" y="1158"/>
                </a:lnTo>
                <a:lnTo>
                  <a:pt x="1950" y="1158"/>
                </a:lnTo>
                <a:lnTo>
                  <a:pt x="1950" y="1146"/>
                </a:lnTo>
                <a:lnTo>
                  <a:pt x="1950" y="1152"/>
                </a:lnTo>
                <a:lnTo>
                  <a:pt x="1956" y="1152"/>
                </a:lnTo>
                <a:lnTo>
                  <a:pt x="1956" y="1158"/>
                </a:lnTo>
                <a:lnTo>
                  <a:pt x="1956" y="1140"/>
                </a:lnTo>
                <a:lnTo>
                  <a:pt x="1956" y="1152"/>
                </a:lnTo>
                <a:lnTo>
                  <a:pt x="1962" y="1152"/>
                </a:lnTo>
                <a:lnTo>
                  <a:pt x="1962" y="1158"/>
                </a:lnTo>
                <a:lnTo>
                  <a:pt x="1962" y="1140"/>
                </a:lnTo>
                <a:lnTo>
                  <a:pt x="1962" y="1146"/>
                </a:lnTo>
                <a:lnTo>
                  <a:pt x="1968" y="1152"/>
                </a:lnTo>
                <a:lnTo>
                  <a:pt x="1968" y="1158"/>
                </a:lnTo>
                <a:lnTo>
                  <a:pt x="1968" y="1140"/>
                </a:lnTo>
                <a:lnTo>
                  <a:pt x="1968" y="1158"/>
                </a:lnTo>
                <a:lnTo>
                  <a:pt x="1974" y="1152"/>
                </a:lnTo>
                <a:lnTo>
                  <a:pt x="1974" y="1158"/>
                </a:lnTo>
                <a:lnTo>
                  <a:pt x="1974" y="1146"/>
                </a:lnTo>
                <a:lnTo>
                  <a:pt x="1974" y="1152"/>
                </a:lnTo>
                <a:lnTo>
                  <a:pt x="1980" y="1152"/>
                </a:lnTo>
                <a:lnTo>
                  <a:pt x="1980" y="1158"/>
                </a:lnTo>
                <a:lnTo>
                  <a:pt x="1980" y="1140"/>
                </a:lnTo>
                <a:lnTo>
                  <a:pt x="1980" y="1146"/>
                </a:lnTo>
                <a:lnTo>
                  <a:pt x="1986" y="1146"/>
                </a:lnTo>
                <a:lnTo>
                  <a:pt x="1986" y="1158"/>
                </a:lnTo>
                <a:lnTo>
                  <a:pt x="1986" y="1140"/>
                </a:lnTo>
                <a:lnTo>
                  <a:pt x="1986" y="1152"/>
                </a:lnTo>
                <a:lnTo>
                  <a:pt x="1992" y="1146"/>
                </a:lnTo>
                <a:lnTo>
                  <a:pt x="1992" y="1158"/>
                </a:lnTo>
                <a:lnTo>
                  <a:pt x="1992" y="1140"/>
                </a:lnTo>
                <a:lnTo>
                  <a:pt x="1992" y="1152"/>
                </a:lnTo>
                <a:lnTo>
                  <a:pt x="1998" y="1152"/>
                </a:lnTo>
                <a:lnTo>
                  <a:pt x="1998" y="1158"/>
                </a:lnTo>
                <a:lnTo>
                  <a:pt x="1998" y="1140"/>
                </a:lnTo>
                <a:lnTo>
                  <a:pt x="1998" y="1152"/>
                </a:lnTo>
                <a:lnTo>
                  <a:pt x="2004" y="1152"/>
                </a:lnTo>
                <a:lnTo>
                  <a:pt x="2004" y="1158"/>
                </a:lnTo>
                <a:lnTo>
                  <a:pt x="2004" y="1146"/>
                </a:lnTo>
                <a:lnTo>
                  <a:pt x="2004" y="1158"/>
                </a:lnTo>
                <a:lnTo>
                  <a:pt x="2010" y="1152"/>
                </a:lnTo>
                <a:lnTo>
                  <a:pt x="2010" y="1158"/>
                </a:lnTo>
                <a:lnTo>
                  <a:pt x="2010" y="1146"/>
                </a:lnTo>
                <a:lnTo>
                  <a:pt x="2010" y="1152"/>
                </a:lnTo>
                <a:lnTo>
                  <a:pt x="2016" y="1158"/>
                </a:lnTo>
                <a:lnTo>
                  <a:pt x="2016" y="1140"/>
                </a:lnTo>
                <a:lnTo>
                  <a:pt x="2016" y="1146"/>
                </a:lnTo>
                <a:lnTo>
                  <a:pt x="2022" y="1146"/>
                </a:lnTo>
                <a:lnTo>
                  <a:pt x="2022" y="1158"/>
                </a:lnTo>
                <a:lnTo>
                  <a:pt x="2022" y="1140"/>
                </a:lnTo>
                <a:lnTo>
                  <a:pt x="2022" y="1152"/>
                </a:lnTo>
                <a:lnTo>
                  <a:pt x="2028" y="1152"/>
                </a:lnTo>
                <a:lnTo>
                  <a:pt x="2028" y="1158"/>
                </a:lnTo>
                <a:lnTo>
                  <a:pt x="2028" y="1140"/>
                </a:lnTo>
                <a:lnTo>
                  <a:pt x="2028" y="1152"/>
                </a:lnTo>
                <a:lnTo>
                  <a:pt x="2034" y="1152"/>
                </a:lnTo>
                <a:lnTo>
                  <a:pt x="2034" y="1158"/>
                </a:lnTo>
                <a:lnTo>
                  <a:pt x="2034" y="1146"/>
                </a:lnTo>
                <a:lnTo>
                  <a:pt x="2034" y="1152"/>
                </a:lnTo>
                <a:lnTo>
                  <a:pt x="2040" y="1152"/>
                </a:lnTo>
                <a:lnTo>
                  <a:pt x="2040" y="1158"/>
                </a:lnTo>
                <a:lnTo>
                  <a:pt x="2040" y="1146"/>
                </a:lnTo>
                <a:lnTo>
                  <a:pt x="2040" y="1152"/>
                </a:lnTo>
                <a:lnTo>
                  <a:pt x="2046" y="1152"/>
                </a:lnTo>
                <a:lnTo>
                  <a:pt x="2046" y="1158"/>
                </a:lnTo>
                <a:lnTo>
                  <a:pt x="2046" y="1134"/>
                </a:lnTo>
                <a:lnTo>
                  <a:pt x="2046" y="1158"/>
                </a:lnTo>
                <a:lnTo>
                  <a:pt x="2052" y="1158"/>
                </a:lnTo>
                <a:lnTo>
                  <a:pt x="2052" y="1140"/>
                </a:lnTo>
                <a:lnTo>
                  <a:pt x="2052" y="1152"/>
                </a:lnTo>
                <a:lnTo>
                  <a:pt x="2058" y="1152"/>
                </a:lnTo>
                <a:lnTo>
                  <a:pt x="2058" y="1158"/>
                </a:lnTo>
                <a:lnTo>
                  <a:pt x="2058" y="1146"/>
                </a:lnTo>
                <a:lnTo>
                  <a:pt x="2058" y="1152"/>
                </a:lnTo>
                <a:lnTo>
                  <a:pt x="2064" y="1158"/>
                </a:lnTo>
                <a:lnTo>
                  <a:pt x="2064" y="1146"/>
                </a:lnTo>
                <a:lnTo>
                  <a:pt x="2064" y="1152"/>
                </a:lnTo>
                <a:lnTo>
                  <a:pt x="2070" y="1152"/>
                </a:lnTo>
                <a:lnTo>
                  <a:pt x="2070" y="1158"/>
                </a:lnTo>
                <a:lnTo>
                  <a:pt x="2070" y="1140"/>
                </a:lnTo>
                <a:lnTo>
                  <a:pt x="2070" y="1158"/>
                </a:lnTo>
                <a:lnTo>
                  <a:pt x="2076" y="1158"/>
                </a:lnTo>
                <a:lnTo>
                  <a:pt x="2076" y="1140"/>
                </a:lnTo>
                <a:lnTo>
                  <a:pt x="2076" y="1152"/>
                </a:lnTo>
                <a:lnTo>
                  <a:pt x="2082" y="1146"/>
                </a:lnTo>
                <a:lnTo>
                  <a:pt x="2082" y="1158"/>
                </a:lnTo>
                <a:lnTo>
                  <a:pt x="2082" y="1146"/>
                </a:lnTo>
                <a:lnTo>
                  <a:pt x="2082" y="1158"/>
                </a:lnTo>
                <a:lnTo>
                  <a:pt x="2088" y="1152"/>
                </a:lnTo>
                <a:lnTo>
                  <a:pt x="2088" y="1158"/>
                </a:lnTo>
                <a:lnTo>
                  <a:pt x="2088" y="1140"/>
                </a:lnTo>
                <a:lnTo>
                  <a:pt x="2088" y="1152"/>
                </a:lnTo>
                <a:lnTo>
                  <a:pt x="2094" y="1158"/>
                </a:lnTo>
                <a:lnTo>
                  <a:pt x="2094" y="1134"/>
                </a:lnTo>
                <a:lnTo>
                  <a:pt x="2094" y="1152"/>
                </a:lnTo>
                <a:lnTo>
                  <a:pt x="2100" y="1152"/>
                </a:lnTo>
                <a:lnTo>
                  <a:pt x="2100" y="1158"/>
                </a:lnTo>
                <a:lnTo>
                  <a:pt x="2100" y="1140"/>
                </a:lnTo>
                <a:lnTo>
                  <a:pt x="2100" y="1152"/>
                </a:lnTo>
                <a:lnTo>
                  <a:pt x="2106" y="1152"/>
                </a:lnTo>
                <a:lnTo>
                  <a:pt x="2106" y="1158"/>
                </a:lnTo>
                <a:lnTo>
                  <a:pt x="2106" y="1140"/>
                </a:lnTo>
                <a:lnTo>
                  <a:pt x="2106" y="1152"/>
                </a:lnTo>
                <a:lnTo>
                  <a:pt x="2112" y="1152"/>
                </a:lnTo>
                <a:lnTo>
                  <a:pt x="2112" y="1158"/>
                </a:lnTo>
                <a:lnTo>
                  <a:pt x="2112" y="1146"/>
                </a:lnTo>
                <a:lnTo>
                  <a:pt x="2112" y="1152"/>
                </a:lnTo>
                <a:lnTo>
                  <a:pt x="2118" y="1152"/>
                </a:lnTo>
                <a:lnTo>
                  <a:pt x="2118" y="1158"/>
                </a:lnTo>
                <a:lnTo>
                  <a:pt x="2118" y="1140"/>
                </a:lnTo>
                <a:lnTo>
                  <a:pt x="2118" y="1152"/>
                </a:lnTo>
                <a:lnTo>
                  <a:pt x="2124" y="1152"/>
                </a:lnTo>
                <a:lnTo>
                  <a:pt x="2124" y="1158"/>
                </a:lnTo>
                <a:lnTo>
                  <a:pt x="2124" y="1146"/>
                </a:lnTo>
                <a:lnTo>
                  <a:pt x="2124" y="1152"/>
                </a:lnTo>
                <a:lnTo>
                  <a:pt x="2130" y="1152"/>
                </a:lnTo>
                <a:lnTo>
                  <a:pt x="2130" y="1158"/>
                </a:lnTo>
                <a:lnTo>
                  <a:pt x="2130" y="1140"/>
                </a:lnTo>
                <a:lnTo>
                  <a:pt x="2130" y="1152"/>
                </a:lnTo>
                <a:lnTo>
                  <a:pt x="2136" y="1152"/>
                </a:lnTo>
                <a:lnTo>
                  <a:pt x="2136" y="1158"/>
                </a:lnTo>
                <a:lnTo>
                  <a:pt x="2136" y="1140"/>
                </a:lnTo>
                <a:lnTo>
                  <a:pt x="2136" y="1152"/>
                </a:lnTo>
                <a:lnTo>
                  <a:pt x="2142" y="1152"/>
                </a:lnTo>
                <a:lnTo>
                  <a:pt x="2142" y="1158"/>
                </a:lnTo>
                <a:lnTo>
                  <a:pt x="2142" y="1140"/>
                </a:lnTo>
                <a:lnTo>
                  <a:pt x="2142" y="1146"/>
                </a:lnTo>
                <a:lnTo>
                  <a:pt x="2148" y="1152"/>
                </a:lnTo>
                <a:lnTo>
                  <a:pt x="2148" y="1158"/>
                </a:lnTo>
                <a:lnTo>
                  <a:pt x="2148" y="1146"/>
                </a:lnTo>
                <a:lnTo>
                  <a:pt x="2148" y="1152"/>
                </a:lnTo>
                <a:lnTo>
                  <a:pt x="2154" y="1152"/>
                </a:lnTo>
                <a:lnTo>
                  <a:pt x="2154" y="1158"/>
                </a:lnTo>
                <a:lnTo>
                  <a:pt x="2154" y="1140"/>
                </a:lnTo>
                <a:lnTo>
                  <a:pt x="2154" y="1152"/>
                </a:lnTo>
                <a:lnTo>
                  <a:pt x="2160" y="1152"/>
                </a:lnTo>
                <a:lnTo>
                  <a:pt x="2160" y="1158"/>
                </a:lnTo>
                <a:lnTo>
                  <a:pt x="2160" y="1140"/>
                </a:lnTo>
                <a:lnTo>
                  <a:pt x="2160" y="1152"/>
                </a:lnTo>
                <a:lnTo>
                  <a:pt x="2166" y="1158"/>
                </a:lnTo>
                <a:lnTo>
                  <a:pt x="2166" y="1140"/>
                </a:lnTo>
                <a:lnTo>
                  <a:pt x="2166" y="1152"/>
                </a:lnTo>
                <a:lnTo>
                  <a:pt x="2172" y="1152"/>
                </a:lnTo>
                <a:lnTo>
                  <a:pt x="2172" y="1158"/>
                </a:lnTo>
                <a:lnTo>
                  <a:pt x="2172" y="1140"/>
                </a:lnTo>
                <a:lnTo>
                  <a:pt x="2172" y="1146"/>
                </a:lnTo>
                <a:lnTo>
                  <a:pt x="2178" y="1146"/>
                </a:lnTo>
                <a:lnTo>
                  <a:pt x="2178" y="1158"/>
                </a:lnTo>
                <a:lnTo>
                  <a:pt x="2178" y="1140"/>
                </a:lnTo>
                <a:lnTo>
                  <a:pt x="2178" y="1152"/>
                </a:lnTo>
                <a:lnTo>
                  <a:pt x="2184" y="1152"/>
                </a:lnTo>
                <a:lnTo>
                  <a:pt x="2184" y="1158"/>
                </a:lnTo>
                <a:lnTo>
                  <a:pt x="2184" y="1140"/>
                </a:lnTo>
                <a:lnTo>
                  <a:pt x="2184" y="1152"/>
                </a:lnTo>
                <a:lnTo>
                  <a:pt x="2190" y="1146"/>
                </a:lnTo>
                <a:lnTo>
                  <a:pt x="2190" y="1158"/>
                </a:lnTo>
                <a:lnTo>
                  <a:pt x="2190" y="1146"/>
                </a:lnTo>
                <a:lnTo>
                  <a:pt x="2190" y="1152"/>
                </a:lnTo>
                <a:lnTo>
                  <a:pt x="2196" y="1152"/>
                </a:lnTo>
                <a:lnTo>
                  <a:pt x="2196" y="1158"/>
                </a:lnTo>
                <a:lnTo>
                  <a:pt x="2196" y="1140"/>
                </a:lnTo>
                <a:lnTo>
                  <a:pt x="2196" y="1152"/>
                </a:lnTo>
                <a:lnTo>
                  <a:pt x="2202" y="1158"/>
                </a:lnTo>
                <a:lnTo>
                  <a:pt x="2202" y="1140"/>
                </a:lnTo>
                <a:lnTo>
                  <a:pt x="2202" y="1152"/>
                </a:lnTo>
                <a:lnTo>
                  <a:pt x="2208" y="1158"/>
                </a:lnTo>
                <a:lnTo>
                  <a:pt x="2208" y="1140"/>
                </a:lnTo>
                <a:lnTo>
                  <a:pt x="2208" y="1152"/>
                </a:lnTo>
                <a:lnTo>
                  <a:pt x="2214" y="1152"/>
                </a:lnTo>
                <a:lnTo>
                  <a:pt x="2214" y="1158"/>
                </a:lnTo>
                <a:lnTo>
                  <a:pt x="2214" y="1140"/>
                </a:lnTo>
                <a:lnTo>
                  <a:pt x="2214" y="1146"/>
                </a:lnTo>
                <a:lnTo>
                  <a:pt x="2220" y="1152"/>
                </a:lnTo>
                <a:lnTo>
                  <a:pt x="2220" y="1158"/>
                </a:lnTo>
                <a:lnTo>
                  <a:pt x="2220" y="1146"/>
                </a:lnTo>
                <a:lnTo>
                  <a:pt x="2226" y="1146"/>
                </a:lnTo>
                <a:lnTo>
                  <a:pt x="2226" y="1158"/>
                </a:lnTo>
                <a:lnTo>
                  <a:pt x="2226" y="1140"/>
                </a:lnTo>
                <a:lnTo>
                  <a:pt x="2226" y="1146"/>
                </a:lnTo>
                <a:lnTo>
                  <a:pt x="2232" y="1146"/>
                </a:lnTo>
                <a:lnTo>
                  <a:pt x="2232" y="1158"/>
                </a:lnTo>
                <a:lnTo>
                  <a:pt x="2232" y="1140"/>
                </a:lnTo>
                <a:lnTo>
                  <a:pt x="2232" y="1152"/>
                </a:lnTo>
                <a:lnTo>
                  <a:pt x="2238" y="1152"/>
                </a:lnTo>
                <a:lnTo>
                  <a:pt x="2238" y="1158"/>
                </a:lnTo>
                <a:lnTo>
                  <a:pt x="2238" y="1140"/>
                </a:lnTo>
                <a:lnTo>
                  <a:pt x="2238" y="1158"/>
                </a:lnTo>
                <a:lnTo>
                  <a:pt x="2244" y="1158"/>
                </a:lnTo>
                <a:lnTo>
                  <a:pt x="2244" y="1140"/>
                </a:lnTo>
                <a:lnTo>
                  <a:pt x="2244" y="1152"/>
                </a:lnTo>
                <a:lnTo>
                  <a:pt x="2250" y="1152"/>
                </a:lnTo>
                <a:lnTo>
                  <a:pt x="2250" y="1158"/>
                </a:lnTo>
                <a:lnTo>
                  <a:pt x="2250" y="1140"/>
                </a:lnTo>
                <a:lnTo>
                  <a:pt x="2250" y="1152"/>
                </a:lnTo>
                <a:lnTo>
                  <a:pt x="2256" y="1152"/>
                </a:lnTo>
                <a:lnTo>
                  <a:pt x="2256" y="1158"/>
                </a:lnTo>
                <a:lnTo>
                  <a:pt x="2256" y="1140"/>
                </a:lnTo>
                <a:lnTo>
                  <a:pt x="2256" y="1152"/>
                </a:lnTo>
                <a:lnTo>
                  <a:pt x="2262" y="1152"/>
                </a:lnTo>
                <a:lnTo>
                  <a:pt x="2262" y="1158"/>
                </a:lnTo>
                <a:lnTo>
                  <a:pt x="2262" y="1140"/>
                </a:lnTo>
                <a:lnTo>
                  <a:pt x="2262" y="1152"/>
                </a:lnTo>
                <a:lnTo>
                  <a:pt x="2268" y="1152"/>
                </a:lnTo>
                <a:lnTo>
                  <a:pt x="2268" y="1158"/>
                </a:lnTo>
                <a:lnTo>
                  <a:pt x="2268" y="1140"/>
                </a:lnTo>
                <a:lnTo>
                  <a:pt x="2268" y="1146"/>
                </a:lnTo>
                <a:lnTo>
                  <a:pt x="2274" y="1152"/>
                </a:lnTo>
                <a:lnTo>
                  <a:pt x="2274" y="1158"/>
                </a:lnTo>
                <a:lnTo>
                  <a:pt x="2274" y="1146"/>
                </a:lnTo>
                <a:lnTo>
                  <a:pt x="2274" y="1152"/>
                </a:lnTo>
                <a:lnTo>
                  <a:pt x="2280" y="1152"/>
                </a:lnTo>
                <a:lnTo>
                  <a:pt x="2280" y="1158"/>
                </a:lnTo>
                <a:lnTo>
                  <a:pt x="2280" y="1146"/>
                </a:lnTo>
                <a:lnTo>
                  <a:pt x="2280" y="1152"/>
                </a:lnTo>
                <a:lnTo>
                  <a:pt x="2286" y="1152"/>
                </a:lnTo>
                <a:lnTo>
                  <a:pt x="2286" y="1158"/>
                </a:lnTo>
                <a:lnTo>
                  <a:pt x="2286" y="1140"/>
                </a:lnTo>
                <a:lnTo>
                  <a:pt x="2286" y="1152"/>
                </a:lnTo>
                <a:lnTo>
                  <a:pt x="2292" y="1152"/>
                </a:lnTo>
                <a:lnTo>
                  <a:pt x="2292" y="1158"/>
                </a:lnTo>
                <a:lnTo>
                  <a:pt x="2292" y="1140"/>
                </a:lnTo>
                <a:lnTo>
                  <a:pt x="2292" y="1152"/>
                </a:lnTo>
                <a:lnTo>
                  <a:pt x="2298" y="1152"/>
                </a:lnTo>
                <a:lnTo>
                  <a:pt x="2298" y="1158"/>
                </a:lnTo>
                <a:lnTo>
                  <a:pt x="2298" y="1140"/>
                </a:lnTo>
                <a:lnTo>
                  <a:pt x="2298" y="1152"/>
                </a:lnTo>
                <a:lnTo>
                  <a:pt x="2304" y="1152"/>
                </a:lnTo>
                <a:lnTo>
                  <a:pt x="2304" y="1158"/>
                </a:lnTo>
                <a:lnTo>
                  <a:pt x="2304" y="1140"/>
                </a:lnTo>
                <a:lnTo>
                  <a:pt x="2304" y="1152"/>
                </a:lnTo>
                <a:lnTo>
                  <a:pt x="2310" y="1152"/>
                </a:lnTo>
                <a:lnTo>
                  <a:pt x="2310" y="1158"/>
                </a:lnTo>
                <a:lnTo>
                  <a:pt x="2310" y="1140"/>
                </a:lnTo>
                <a:lnTo>
                  <a:pt x="2310" y="1152"/>
                </a:lnTo>
                <a:lnTo>
                  <a:pt x="2316" y="1152"/>
                </a:lnTo>
                <a:lnTo>
                  <a:pt x="2316" y="1158"/>
                </a:lnTo>
                <a:lnTo>
                  <a:pt x="2316" y="1140"/>
                </a:lnTo>
                <a:lnTo>
                  <a:pt x="2316" y="1152"/>
                </a:lnTo>
                <a:lnTo>
                  <a:pt x="2322" y="1152"/>
                </a:lnTo>
                <a:lnTo>
                  <a:pt x="2322" y="1158"/>
                </a:lnTo>
                <a:lnTo>
                  <a:pt x="2322" y="1140"/>
                </a:lnTo>
                <a:lnTo>
                  <a:pt x="2322" y="1152"/>
                </a:lnTo>
                <a:lnTo>
                  <a:pt x="2328" y="1158"/>
                </a:lnTo>
                <a:lnTo>
                  <a:pt x="2328" y="1146"/>
                </a:lnTo>
                <a:lnTo>
                  <a:pt x="2328" y="1152"/>
                </a:lnTo>
                <a:lnTo>
                  <a:pt x="2334" y="1158"/>
                </a:lnTo>
                <a:lnTo>
                  <a:pt x="2334" y="1140"/>
                </a:lnTo>
                <a:lnTo>
                  <a:pt x="2334" y="1152"/>
                </a:lnTo>
                <a:lnTo>
                  <a:pt x="2340" y="1152"/>
                </a:lnTo>
                <a:lnTo>
                  <a:pt x="2340" y="1158"/>
                </a:lnTo>
                <a:lnTo>
                  <a:pt x="2340" y="1140"/>
                </a:lnTo>
                <a:lnTo>
                  <a:pt x="2340" y="1152"/>
                </a:lnTo>
                <a:lnTo>
                  <a:pt x="2346" y="1152"/>
                </a:lnTo>
                <a:lnTo>
                  <a:pt x="2346" y="1158"/>
                </a:lnTo>
                <a:lnTo>
                  <a:pt x="2346" y="1146"/>
                </a:lnTo>
                <a:lnTo>
                  <a:pt x="2346" y="1152"/>
                </a:lnTo>
                <a:lnTo>
                  <a:pt x="2352" y="1158"/>
                </a:lnTo>
                <a:lnTo>
                  <a:pt x="2352" y="1146"/>
                </a:lnTo>
                <a:lnTo>
                  <a:pt x="2352" y="1152"/>
                </a:lnTo>
                <a:lnTo>
                  <a:pt x="2358" y="1146"/>
                </a:lnTo>
                <a:lnTo>
                  <a:pt x="2358" y="1158"/>
                </a:lnTo>
                <a:lnTo>
                  <a:pt x="2358" y="1140"/>
                </a:lnTo>
                <a:lnTo>
                  <a:pt x="2358" y="1152"/>
                </a:lnTo>
                <a:lnTo>
                  <a:pt x="2364" y="1152"/>
                </a:lnTo>
                <a:lnTo>
                  <a:pt x="2364" y="1158"/>
                </a:lnTo>
                <a:lnTo>
                  <a:pt x="2364" y="1146"/>
                </a:lnTo>
                <a:lnTo>
                  <a:pt x="2364" y="1158"/>
                </a:lnTo>
                <a:lnTo>
                  <a:pt x="2370" y="1158"/>
                </a:lnTo>
                <a:lnTo>
                  <a:pt x="2370" y="1146"/>
                </a:lnTo>
                <a:lnTo>
                  <a:pt x="2370" y="1152"/>
                </a:lnTo>
                <a:lnTo>
                  <a:pt x="2376" y="1152"/>
                </a:lnTo>
                <a:lnTo>
                  <a:pt x="2376" y="1158"/>
                </a:lnTo>
                <a:lnTo>
                  <a:pt x="2376" y="1146"/>
                </a:lnTo>
                <a:lnTo>
                  <a:pt x="2376" y="1152"/>
                </a:lnTo>
                <a:lnTo>
                  <a:pt x="2382" y="1158"/>
                </a:lnTo>
                <a:lnTo>
                  <a:pt x="2382" y="1146"/>
                </a:lnTo>
                <a:lnTo>
                  <a:pt x="2382" y="1152"/>
                </a:lnTo>
                <a:lnTo>
                  <a:pt x="2388" y="1158"/>
                </a:lnTo>
                <a:lnTo>
                  <a:pt x="2388" y="1140"/>
                </a:lnTo>
                <a:lnTo>
                  <a:pt x="2388" y="1158"/>
                </a:lnTo>
                <a:lnTo>
                  <a:pt x="2394" y="1158"/>
                </a:lnTo>
                <a:lnTo>
                  <a:pt x="2394" y="1140"/>
                </a:lnTo>
                <a:lnTo>
                  <a:pt x="2394" y="1158"/>
                </a:lnTo>
                <a:lnTo>
                  <a:pt x="2400" y="1152"/>
                </a:lnTo>
                <a:lnTo>
                  <a:pt x="2400" y="1158"/>
                </a:lnTo>
                <a:lnTo>
                  <a:pt x="2400" y="1140"/>
                </a:lnTo>
                <a:lnTo>
                  <a:pt x="2400" y="1158"/>
                </a:lnTo>
                <a:lnTo>
                  <a:pt x="2406" y="1158"/>
                </a:lnTo>
                <a:lnTo>
                  <a:pt x="2406" y="1140"/>
                </a:lnTo>
                <a:lnTo>
                  <a:pt x="2406" y="1152"/>
                </a:lnTo>
                <a:lnTo>
                  <a:pt x="2412" y="1152"/>
                </a:lnTo>
                <a:lnTo>
                  <a:pt x="2412" y="1158"/>
                </a:lnTo>
                <a:lnTo>
                  <a:pt x="2412" y="1146"/>
                </a:lnTo>
                <a:lnTo>
                  <a:pt x="2412" y="1152"/>
                </a:lnTo>
                <a:lnTo>
                  <a:pt x="2418" y="1152"/>
                </a:lnTo>
                <a:lnTo>
                  <a:pt x="2418" y="1158"/>
                </a:lnTo>
                <a:lnTo>
                  <a:pt x="2418" y="1140"/>
                </a:lnTo>
                <a:lnTo>
                  <a:pt x="2418" y="1152"/>
                </a:lnTo>
                <a:lnTo>
                  <a:pt x="2424" y="1158"/>
                </a:lnTo>
                <a:lnTo>
                  <a:pt x="2424" y="1146"/>
                </a:lnTo>
                <a:lnTo>
                  <a:pt x="2424" y="1152"/>
                </a:lnTo>
                <a:lnTo>
                  <a:pt x="2430" y="1152"/>
                </a:lnTo>
                <a:lnTo>
                  <a:pt x="2430" y="1158"/>
                </a:lnTo>
                <a:lnTo>
                  <a:pt x="2430" y="1146"/>
                </a:lnTo>
                <a:lnTo>
                  <a:pt x="2430" y="1158"/>
                </a:lnTo>
                <a:lnTo>
                  <a:pt x="2436" y="1152"/>
                </a:lnTo>
                <a:lnTo>
                  <a:pt x="2436" y="1158"/>
                </a:lnTo>
                <a:lnTo>
                  <a:pt x="2436" y="1146"/>
                </a:lnTo>
                <a:lnTo>
                  <a:pt x="2436" y="1152"/>
                </a:lnTo>
                <a:lnTo>
                  <a:pt x="2442" y="1152"/>
                </a:lnTo>
                <a:lnTo>
                  <a:pt x="2442" y="1158"/>
                </a:lnTo>
                <a:lnTo>
                  <a:pt x="2442" y="1146"/>
                </a:lnTo>
                <a:lnTo>
                  <a:pt x="2442" y="1152"/>
                </a:lnTo>
                <a:lnTo>
                  <a:pt x="2448" y="1152"/>
                </a:lnTo>
                <a:lnTo>
                  <a:pt x="2448" y="1158"/>
                </a:lnTo>
                <a:lnTo>
                  <a:pt x="2448" y="1140"/>
                </a:lnTo>
                <a:lnTo>
                  <a:pt x="2448" y="1146"/>
                </a:lnTo>
                <a:lnTo>
                  <a:pt x="2454" y="1146"/>
                </a:lnTo>
                <a:lnTo>
                  <a:pt x="2454" y="1158"/>
                </a:lnTo>
                <a:lnTo>
                  <a:pt x="2454" y="1140"/>
                </a:lnTo>
                <a:lnTo>
                  <a:pt x="2454" y="1158"/>
                </a:lnTo>
                <a:lnTo>
                  <a:pt x="2460" y="1158"/>
                </a:lnTo>
                <a:lnTo>
                  <a:pt x="2460" y="1140"/>
                </a:lnTo>
                <a:lnTo>
                  <a:pt x="2460" y="1152"/>
                </a:lnTo>
                <a:lnTo>
                  <a:pt x="2466" y="1152"/>
                </a:lnTo>
                <a:lnTo>
                  <a:pt x="2466" y="1158"/>
                </a:lnTo>
                <a:lnTo>
                  <a:pt x="2466" y="1146"/>
                </a:lnTo>
                <a:lnTo>
                  <a:pt x="2466" y="1152"/>
                </a:lnTo>
                <a:lnTo>
                  <a:pt x="2472" y="1152"/>
                </a:lnTo>
                <a:lnTo>
                  <a:pt x="2472" y="1158"/>
                </a:lnTo>
                <a:lnTo>
                  <a:pt x="2472" y="1146"/>
                </a:lnTo>
                <a:lnTo>
                  <a:pt x="2472" y="1152"/>
                </a:lnTo>
                <a:lnTo>
                  <a:pt x="2478" y="1152"/>
                </a:lnTo>
                <a:lnTo>
                  <a:pt x="2478" y="1158"/>
                </a:lnTo>
                <a:lnTo>
                  <a:pt x="2478" y="1140"/>
                </a:lnTo>
                <a:lnTo>
                  <a:pt x="2478" y="1152"/>
                </a:lnTo>
                <a:lnTo>
                  <a:pt x="2484" y="1152"/>
                </a:lnTo>
                <a:lnTo>
                  <a:pt x="2484" y="1158"/>
                </a:lnTo>
                <a:lnTo>
                  <a:pt x="2484" y="1140"/>
                </a:lnTo>
                <a:lnTo>
                  <a:pt x="2484" y="1152"/>
                </a:lnTo>
                <a:lnTo>
                  <a:pt x="2490" y="1152"/>
                </a:lnTo>
                <a:lnTo>
                  <a:pt x="2490" y="1158"/>
                </a:lnTo>
                <a:lnTo>
                  <a:pt x="2490" y="1140"/>
                </a:lnTo>
                <a:lnTo>
                  <a:pt x="2490" y="1152"/>
                </a:lnTo>
                <a:lnTo>
                  <a:pt x="2496" y="1152"/>
                </a:lnTo>
                <a:lnTo>
                  <a:pt x="2496" y="1158"/>
                </a:lnTo>
                <a:lnTo>
                  <a:pt x="2496" y="1140"/>
                </a:lnTo>
                <a:lnTo>
                  <a:pt x="2496" y="1152"/>
                </a:lnTo>
                <a:lnTo>
                  <a:pt x="2502" y="1152"/>
                </a:lnTo>
                <a:lnTo>
                  <a:pt x="2502" y="1158"/>
                </a:lnTo>
                <a:lnTo>
                  <a:pt x="2502" y="1140"/>
                </a:lnTo>
                <a:lnTo>
                  <a:pt x="2502" y="1152"/>
                </a:lnTo>
                <a:lnTo>
                  <a:pt x="2508" y="1152"/>
                </a:lnTo>
                <a:lnTo>
                  <a:pt x="2508" y="1158"/>
                </a:lnTo>
                <a:lnTo>
                  <a:pt x="2508" y="1140"/>
                </a:lnTo>
                <a:lnTo>
                  <a:pt x="2508" y="1152"/>
                </a:lnTo>
                <a:lnTo>
                  <a:pt x="2514" y="1158"/>
                </a:lnTo>
                <a:lnTo>
                  <a:pt x="2514" y="1146"/>
                </a:lnTo>
                <a:lnTo>
                  <a:pt x="2514" y="1158"/>
                </a:lnTo>
                <a:lnTo>
                  <a:pt x="2520" y="1158"/>
                </a:lnTo>
                <a:lnTo>
                  <a:pt x="2520" y="1140"/>
                </a:lnTo>
                <a:lnTo>
                  <a:pt x="2520" y="1152"/>
                </a:lnTo>
                <a:lnTo>
                  <a:pt x="2526" y="1152"/>
                </a:lnTo>
                <a:lnTo>
                  <a:pt x="2526" y="1158"/>
                </a:lnTo>
                <a:lnTo>
                  <a:pt x="2526" y="1146"/>
                </a:lnTo>
                <a:lnTo>
                  <a:pt x="2526" y="1152"/>
                </a:lnTo>
                <a:lnTo>
                  <a:pt x="2532" y="1152"/>
                </a:lnTo>
                <a:lnTo>
                  <a:pt x="2532" y="1158"/>
                </a:lnTo>
                <a:lnTo>
                  <a:pt x="2532" y="1140"/>
                </a:lnTo>
                <a:lnTo>
                  <a:pt x="2532" y="1152"/>
                </a:lnTo>
                <a:lnTo>
                  <a:pt x="2538" y="1158"/>
                </a:lnTo>
                <a:lnTo>
                  <a:pt x="2538" y="1146"/>
                </a:lnTo>
                <a:lnTo>
                  <a:pt x="2538" y="1152"/>
                </a:lnTo>
                <a:lnTo>
                  <a:pt x="2544" y="1152"/>
                </a:lnTo>
                <a:lnTo>
                  <a:pt x="2544" y="1158"/>
                </a:lnTo>
                <a:lnTo>
                  <a:pt x="2544" y="1140"/>
                </a:lnTo>
                <a:lnTo>
                  <a:pt x="2544" y="1152"/>
                </a:lnTo>
                <a:lnTo>
                  <a:pt x="2550" y="1152"/>
                </a:lnTo>
                <a:lnTo>
                  <a:pt x="2550" y="1158"/>
                </a:lnTo>
                <a:lnTo>
                  <a:pt x="2550" y="1140"/>
                </a:lnTo>
                <a:lnTo>
                  <a:pt x="2550" y="1152"/>
                </a:lnTo>
                <a:lnTo>
                  <a:pt x="2556" y="1152"/>
                </a:lnTo>
                <a:lnTo>
                  <a:pt x="2556" y="1158"/>
                </a:lnTo>
                <a:lnTo>
                  <a:pt x="2556" y="1140"/>
                </a:lnTo>
                <a:lnTo>
                  <a:pt x="2556" y="1158"/>
                </a:lnTo>
                <a:lnTo>
                  <a:pt x="2562" y="1152"/>
                </a:lnTo>
                <a:lnTo>
                  <a:pt x="2562" y="1158"/>
                </a:lnTo>
                <a:lnTo>
                  <a:pt x="2562" y="1140"/>
                </a:lnTo>
                <a:lnTo>
                  <a:pt x="2562" y="1146"/>
                </a:lnTo>
                <a:lnTo>
                  <a:pt x="2568" y="1146"/>
                </a:lnTo>
                <a:lnTo>
                  <a:pt x="2568" y="1158"/>
                </a:lnTo>
                <a:lnTo>
                  <a:pt x="2568" y="1146"/>
                </a:lnTo>
                <a:lnTo>
                  <a:pt x="2568" y="1152"/>
                </a:lnTo>
                <a:lnTo>
                  <a:pt x="2574" y="1152"/>
                </a:lnTo>
                <a:lnTo>
                  <a:pt x="2574" y="1158"/>
                </a:lnTo>
                <a:lnTo>
                  <a:pt x="2574" y="1140"/>
                </a:lnTo>
                <a:lnTo>
                  <a:pt x="2574" y="1146"/>
                </a:lnTo>
                <a:lnTo>
                  <a:pt x="2580" y="1152"/>
                </a:lnTo>
                <a:lnTo>
                  <a:pt x="2580" y="1158"/>
                </a:lnTo>
                <a:lnTo>
                  <a:pt x="2580" y="1140"/>
                </a:lnTo>
                <a:lnTo>
                  <a:pt x="2580" y="1152"/>
                </a:lnTo>
                <a:lnTo>
                  <a:pt x="2586" y="1146"/>
                </a:lnTo>
                <a:lnTo>
                  <a:pt x="2586" y="1158"/>
                </a:lnTo>
                <a:lnTo>
                  <a:pt x="2586" y="1140"/>
                </a:lnTo>
                <a:lnTo>
                  <a:pt x="2586" y="1158"/>
                </a:lnTo>
                <a:lnTo>
                  <a:pt x="2592" y="1152"/>
                </a:lnTo>
                <a:lnTo>
                  <a:pt x="2592" y="1158"/>
                </a:lnTo>
                <a:lnTo>
                  <a:pt x="2592" y="1140"/>
                </a:lnTo>
                <a:lnTo>
                  <a:pt x="2592" y="1152"/>
                </a:lnTo>
                <a:lnTo>
                  <a:pt x="2598" y="1152"/>
                </a:lnTo>
                <a:lnTo>
                  <a:pt x="2598" y="1158"/>
                </a:lnTo>
                <a:lnTo>
                  <a:pt x="2598" y="1146"/>
                </a:lnTo>
                <a:lnTo>
                  <a:pt x="2598" y="1152"/>
                </a:lnTo>
                <a:lnTo>
                  <a:pt x="2604" y="1152"/>
                </a:lnTo>
                <a:lnTo>
                  <a:pt x="2604" y="1158"/>
                </a:lnTo>
                <a:lnTo>
                  <a:pt x="2604" y="1146"/>
                </a:lnTo>
                <a:lnTo>
                  <a:pt x="2604" y="1158"/>
                </a:lnTo>
                <a:lnTo>
                  <a:pt x="2610" y="1158"/>
                </a:lnTo>
                <a:lnTo>
                  <a:pt x="2610" y="1146"/>
                </a:lnTo>
                <a:lnTo>
                  <a:pt x="2610" y="1152"/>
                </a:lnTo>
                <a:lnTo>
                  <a:pt x="2616" y="1152"/>
                </a:lnTo>
                <a:lnTo>
                  <a:pt x="2616" y="1158"/>
                </a:lnTo>
                <a:lnTo>
                  <a:pt x="2616" y="1140"/>
                </a:lnTo>
                <a:lnTo>
                  <a:pt x="2616" y="1152"/>
                </a:lnTo>
                <a:lnTo>
                  <a:pt x="2622" y="1152"/>
                </a:lnTo>
                <a:lnTo>
                  <a:pt x="2622" y="1158"/>
                </a:lnTo>
                <a:lnTo>
                  <a:pt x="2622" y="1140"/>
                </a:lnTo>
                <a:lnTo>
                  <a:pt x="2622" y="1158"/>
                </a:lnTo>
                <a:lnTo>
                  <a:pt x="2628" y="1158"/>
                </a:lnTo>
                <a:lnTo>
                  <a:pt x="2628" y="1140"/>
                </a:lnTo>
                <a:lnTo>
                  <a:pt x="2628" y="1146"/>
                </a:lnTo>
                <a:lnTo>
                  <a:pt x="2634" y="1146"/>
                </a:lnTo>
                <a:lnTo>
                  <a:pt x="2634" y="1158"/>
                </a:lnTo>
                <a:lnTo>
                  <a:pt x="2634" y="1146"/>
                </a:lnTo>
                <a:lnTo>
                  <a:pt x="2634" y="1152"/>
                </a:lnTo>
                <a:lnTo>
                  <a:pt x="2640" y="1152"/>
                </a:lnTo>
                <a:lnTo>
                  <a:pt x="2640" y="1158"/>
                </a:lnTo>
                <a:lnTo>
                  <a:pt x="2640" y="1140"/>
                </a:lnTo>
                <a:lnTo>
                  <a:pt x="2640" y="1152"/>
                </a:lnTo>
                <a:lnTo>
                  <a:pt x="2646" y="1152"/>
                </a:lnTo>
                <a:lnTo>
                  <a:pt x="2646" y="1158"/>
                </a:lnTo>
                <a:lnTo>
                  <a:pt x="2646" y="1140"/>
                </a:lnTo>
                <a:lnTo>
                  <a:pt x="2646" y="1158"/>
                </a:lnTo>
                <a:lnTo>
                  <a:pt x="2652" y="1158"/>
                </a:lnTo>
                <a:lnTo>
                  <a:pt x="2652" y="1140"/>
                </a:lnTo>
                <a:lnTo>
                  <a:pt x="2652" y="1152"/>
                </a:lnTo>
                <a:lnTo>
                  <a:pt x="2658" y="1152"/>
                </a:lnTo>
                <a:lnTo>
                  <a:pt x="2658" y="1158"/>
                </a:lnTo>
                <a:lnTo>
                  <a:pt x="2658" y="1140"/>
                </a:lnTo>
                <a:lnTo>
                  <a:pt x="2658" y="1158"/>
                </a:lnTo>
                <a:lnTo>
                  <a:pt x="2664" y="1158"/>
                </a:lnTo>
                <a:lnTo>
                  <a:pt x="2664" y="1146"/>
                </a:lnTo>
                <a:lnTo>
                  <a:pt x="2664" y="1152"/>
                </a:lnTo>
                <a:lnTo>
                  <a:pt x="2670" y="1158"/>
                </a:lnTo>
                <a:lnTo>
                  <a:pt x="2670" y="1140"/>
                </a:lnTo>
                <a:lnTo>
                  <a:pt x="2670" y="1152"/>
                </a:lnTo>
                <a:lnTo>
                  <a:pt x="2676" y="1152"/>
                </a:lnTo>
                <a:lnTo>
                  <a:pt x="2676" y="1158"/>
                </a:lnTo>
                <a:lnTo>
                  <a:pt x="2676" y="1140"/>
                </a:lnTo>
                <a:lnTo>
                  <a:pt x="2676" y="1152"/>
                </a:lnTo>
                <a:lnTo>
                  <a:pt x="2682" y="1158"/>
                </a:lnTo>
                <a:lnTo>
                  <a:pt x="2682" y="1140"/>
                </a:lnTo>
                <a:lnTo>
                  <a:pt x="2682" y="1152"/>
                </a:lnTo>
                <a:lnTo>
                  <a:pt x="2688" y="1158"/>
                </a:lnTo>
                <a:lnTo>
                  <a:pt x="2688" y="1146"/>
                </a:lnTo>
                <a:lnTo>
                  <a:pt x="2688" y="1152"/>
                </a:lnTo>
                <a:lnTo>
                  <a:pt x="2694" y="1152"/>
                </a:lnTo>
                <a:lnTo>
                  <a:pt x="2694" y="1158"/>
                </a:lnTo>
                <a:lnTo>
                  <a:pt x="2694" y="1140"/>
                </a:lnTo>
                <a:lnTo>
                  <a:pt x="2694" y="1146"/>
                </a:lnTo>
                <a:lnTo>
                  <a:pt x="2700" y="1152"/>
                </a:lnTo>
                <a:lnTo>
                  <a:pt x="2700" y="1158"/>
                </a:lnTo>
                <a:lnTo>
                  <a:pt x="2700" y="1140"/>
                </a:lnTo>
                <a:lnTo>
                  <a:pt x="2700" y="1152"/>
                </a:lnTo>
                <a:lnTo>
                  <a:pt x="2706" y="1152"/>
                </a:lnTo>
                <a:lnTo>
                  <a:pt x="2706" y="1158"/>
                </a:lnTo>
                <a:lnTo>
                  <a:pt x="2706" y="1140"/>
                </a:lnTo>
                <a:lnTo>
                  <a:pt x="2706" y="1146"/>
                </a:lnTo>
                <a:lnTo>
                  <a:pt x="2712" y="1146"/>
                </a:lnTo>
                <a:lnTo>
                  <a:pt x="2712" y="1158"/>
                </a:lnTo>
                <a:lnTo>
                  <a:pt x="2712" y="1140"/>
                </a:lnTo>
                <a:lnTo>
                  <a:pt x="2712" y="1152"/>
                </a:lnTo>
                <a:lnTo>
                  <a:pt x="2718" y="1152"/>
                </a:lnTo>
                <a:lnTo>
                  <a:pt x="2718" y="1158"/>
                </a:lnTo>
                <a:lnTo>
                  <a:pt x="2718" y="1140"/>
                </a:lnTo>
                <a:lnTo>
                  <a:pt x="2718" y="1152"/>
                </a:lnTo>
                <a:lnTo>
                  <a:pt x="2724" y="1146"/>
                </a:lnTo>
                <a:lnTo>
                  <a:pt x="2724" y="1158"/>
                </a:lnTo>
                <a:lnTo>
                  <a:pt x="2724" y="1140"/>
                </a:lnTo>
                <a:lnTo>
                  <a:pt x="2724" y="1152"/>
                </a:lnTo>
                <a:lnTo>
                  <a:pt x="2730" y="1146"/>
                </a:lnTo>
                <a:lnTo>
                  <a:pt x="2730" y="1158"/>
                </a:lnTo>
                <a:lnTo>
                  <a:pt x="2730" y="1140"/>
                </a:lnTo>
                <a:lnTo>
                  <a:pt x="2730" y="1152"/>
                </a:lnTo>
                <a:lnTo>
                  <a:pt x="2736" y="1152"/>
                </a:lnTo>
                <a:lnTo>
                  <a:pt x="2736" y="1158"/>
                </a:lnTo>
                <a:lnTo>
                  <a:pt x="2736" y="1140"/>
                </a:lnTo>
                <a:lnTo>
                  <a:pt x="2736" y="1152"/>
                </a:lnTo>
                <a:lnTo>
                  <a:pt x="2742" y="1152"/>
                </a:lnTo>
                <a:lnTo>
                  <a:pt x="2742" y="1158"/>
                </a:lnTo>
                <a:lnTo>
                  <a:pt x="2742" y="1140"/>
                </a:lnTo>
                <a:lnTo>
                  <a:pt x="2742" y="1146"/>
                </a:lnTo>
                <a:lnTo>
                  <a:pt x="2748" y="1146"/>
                </a:lnTo>
                <a:lnTo>
                  <a:pt x="2748" y="1158"/>
                </a:lnTo>
                <a:lnTo>
                  <a:pt x="2748" y="1140"/>
                </a:lnTo>
                <a:lnTo>
                  <a:pt x="2748" y="1152"/>
                </a:lnTo>
                <a:lnTo>
                  <a:pt x="2754" y="1152"/>
                </a:lnTo>
                <a:lnTo>
                  <a:pt x="2754" y="1158"/>
                </a:lnTo>
                <a:lnTo>
                  <a:pt x="2754" y="1140"/>
                </a:lnTo>
                <a:lnTo>
                  <a:pt x="2754" y="1152"/>
                </a:lnTo>
                <a:lnTo>
                  <a:pt x="2760" y="1152"/>
                </a:lnTo>
                <a:lnTo>
                  <a:pt x="2760" y="1158"/>
                </a:lnTo>
                <a:lnTo>
                  <a:pt x="2760" y="1140"/>
                </a:lnTo>
                <a:lnTo>
                  <a:pt x="2760" y="1146"/>
                </a:lnTo>
                <a:lnTo>
                  <a:pt x="2766" y="1146"/>
                </a:lnTo>
                <a:lnTo>
                  <a:pt x="2766" y="1158"/>
                </a:lnTo>
                <a:lnTo>
                  <a:pt x="2766" y="468"/>
                </a:lnTo>
                <a:lnTo>
                  <a:pt x="2766" y="1140"/>
                </a:lnTo>
                <a:lnTo>
                  <a:pt x="2772" y="1140"/>
                </a:lnTo>
                <a:lnTo>
                  <a:pt x="2772" y="1158"/>
                </a:lnTo>
                <a:lnTo>
                  <a:pt x="2772" y="1128"/>
                </a:lnTo>
                <a:lnTo>
                  <a:pt x="2772" y="1146"/>
                </a:lnTo>
                <a:lnTo>
                  <a:pt x="2778" y="1146"/>
                </a:lnTo>
                <a:lnTo>
                  <a:pt x="2778" y="1158"/>
                </a:lnTo>
                <a:lnTo>
                  <a:pt x="2778" y="1134"/>
                </a:lnTo>
                <a:lnTo>
                  <a:pt x="2778" y="1152"/>
                </a:lnTo>
                <a:lnTo>
                  <a:pt x="2784" y="1152"/>
                </a:lnTo>
                <a:lnTo>
                  <a:pt x="2784" y="1158"/>
                </a:lnTo>
                <a:lnTo>
                  <a:pt x="2784" y="1140"/>
                </a:lnTo>
                <a:lnTo>
                  <a:pt x="2784" y="1152"/>
                </a:lnTo>
                <a:lnTo>
                  <a:pt x="2790" y="1158"/>
                </a:lnTo>
                <a:lnTo>
                  <a:pt x="2790" y="1140"/>
                </a:lnTo>
                <a:lnTo>
                  <a:pt x="2790" y="1152"/>
                </a:lnTo>
                <a:lnTo>
                  <a:pt x="2796" y="1152"/>
                </a:lnTo>
                <a:lnTo>
                  <a:pt x="2796" y="1158"/>
                </a:lnTo>
                <a:lnTo>
                  <a:pt x="2796" y="1140"/>
                </a:lnTo>
                <a:lnTo>
                  <a:pt x="2796" y="1146"/>
                </a:lnTo>
                <a:lnTo>
                  <a:pt x="2802" y="1146"/>
                </a:lnTo>
                <a:lnTo>
                  <a:pt x="2802" y="1158"/>
                </a:lnTo>
                <a:lnTo>
                  <a:pt x="2802" y="1140"/>
                </a:lnTo>
                <a:lnTo>
                  <a:pt x="2802" y="1152"/>
                </a:lnTo>
                <a:lnTo>
                  <a:pt x="2808" y="1152"/>
                </a:lnTo>
                <a:lnTo>
                  <a:pt x="2808" y="1158"/>
                </a:lnTo>
                <a:lnTo>
                  <a:pt x="2808" y="1140"/>
                </a:lnTo>
                <a:lnTo>
                  <a:pt x="2808" y="1152"/>
                </a:lnTo>
                <a:lnTo>
                  <a:pt x="2814" y="1152"/>
                </a:lnTo>
                <a:lnTo>
                  <a:pt x="2814" y="1158"/>
                </a:lnTo>
                <a:lnTo>
                  <a:pt x="2814" y="1140"/>
                </a:lnTo>
                <a:lnTo>
                  <a:pt x="2814" y="1158"/>
                </a:lnTo>
                <a:lnTo>
                  <a:pt x="2820" y="1158"/>
                </a:lnTo>
                <a:lnTo>
                  <a:pt x="2820" y="1140"/>
                </a:lnTo>
                <a:lnTo>
                  <a:pt x="2820" y="1152"/>
                </a:lnTo>
                <a:lnTo>
                  <a:pt x="2826" y="1158"/>
                </a:lnTo>
                <a:lnTo>
                  <a:pt x="2826" y="1134"/>
                </a:lnTo>
                <a:lnTo>
                  <a:pt x="2826" y="1152"/>
                </a:lnTo>
                <a:lnTo>
                  <a:pt x="2832" y="1152"/>
                </a:lnTo>
                <a:lnTo>
                  <a:pt x="2832" y="1158"/>
                </a:lnTo>
                <a:lnTo>
                  <a:pt x="2832" y="1146"/>
                </a:lnTo>
                <a:lnTo>
                  <a:pt x="2838" y="1146"/>
                </a:lnTo>
                <a:lnTo>
                  <a:pt x="2838" y="1158"/>
                </a:lnTo>
                <a:lnTo>
                  <a:pt x="2838" y="1140"/>
                </a:lnTo>
                <a:lnTo>
                  <a:pt x="2838" y="1146"/>
                </a:lnTo>
                <a:lnTo>
                  <a:pt x="2844" y="1152"/>
                </a:lnTo>
                <a:lnTo>
                  <a:pt x="2844" y="1158"/>
                </a:lnTo>
                <a:lnTo>
                  <a:pt x="2844" y="1146"/>
                </a:lnTo>
                <a:lnTo>
                  <a:pt x="2844" y="1152"/>
                </a:lnTo>
                <a:lnTo>
                  <a:pt x="2850" y="1152"/>
                </a:lnTo>
                <a:lnTo>
                  <a:pt x="2850" y="1158"/>
                </a:lnTo>
                <a:lnTo>
                  <a:pt x="2850" y="1140"/>
                </a:lnTo>
                <a:lnTo>
                  <a:pt x="2850" y="1152"/>
                </a:lnTo>
                <a:lnTo>
                  <a:pt x="2856" y="1152"/>
                </a:lnTo>
                <a:lnTo>
                  <a:pt x="2856" y="1158"/>
                </a:lnTo>
                <a:lnTo>
                  <a:pt x="2856" y="1140"/>
                </a:lnTo>
                <a:lnTo>
                  <a:pt x="2856" y="1152"/>
                </a:lnTo>
                <a:lnTo>
                  <a:pt x="2862" y="1158"/>
                </a:lnTo>
                <a:lnTo>
                  <a:pt x="2862" y="1140"/>
                </a:lnTo>
                <a:lnTo>
                  <a:pt x="2862" y="1152"/>
                </a:lnTo>
                <a:lnTo>
                  <a:pt x="2868" y="1152"/>
                </a:lnTo>
                <a:lnTo>
                  <a:pt x="2868" y="1158"/>
                </a:lnTo>
                <a:lnTo>
                  <a:pt x="2868" y="1140"/>
                </a:lnTo>
                <a:lnTo>
                  <a:pt x="2868" y="1152"/>
                </a:lnTo>
                <a:lnTo>
                  <a:pt x="2874" y="1158"/>
                </a:lnTo>
                <a:lnTo>
                  <a:pt x="2874" y="1146"/>
                </a:lnTo>
                <a:lnTo>
                  <a:pt x="2874" y="1152"/>
                </a:lnTo>
                <a:lnTo>
                  <a:pt x="2880" y="1152"/>
                </a:lnTo>
                <a:lnTo>
                  <a:pt x="2880" y="1158"/>
                </a:lnTo>
                <a:lnTo>
                  <a:pt x="2880" y="1140"/>
                </a:lnTo>
                <a:lnTo>
                  <a:pt x="2880" y="1152"/>
                </a:lnTo>
                <a:lnTo>
                  <a:pt x="2886" y="1158"/>
                </a:lnTo>
                <a:lnTo>
                  <a:pt x="2886" y="1140"/>
                </a:lnTo>
                <a:lnTo>
                  <a:pt x="2886" y="1158"/>
                </a:lnTo>
                <a:lnTo>
                  <a:pt x="2892" y="1152"/>
                </a:lnTo>
                <a:lnTo>
                  <a:pt x="2892" y="1158"/>
                </a:lnTo>
                <a:lnTo>
                  <a:pt x="2892" y="1146"/>
                </a:lnTo>
                <a:lnTo>
                  <a:pt x="2892" y="1152"/>
                </a:lnTo>
                <a:lnTo>
                  <a:pt x="2898" y="1152"/>
                </a:lnTo>
                <a:lnTo>
                  <a:pt x="2898" y="1158"/>
                </a:lnTo>
                <a:lnTo>
                  <a:pt x="2898" y="1146"/>
                </a:lnTo>
                <a:lnTo>
                  <a:pt x="2898" y="1152"/>
                </a:lnTo>
                <a:lnTo>
                  <a:pt x="2904" y="1152"/>
                </a:lnTo>
                <a:lnTo>
                  <a:pt x="2904" y="1158"/>
                </a:lnTo>
                <a:lnTo>
                  <a:pt x="2904" y="1140"/>
                </a:lnTo>
                <a:lnTo>
                  <a:pt x="2904" y="1152"/>
                </a:lnTo>
                <a:lnTo>
                  <a:pt x="2910" y="1152"/>
                </a:lnTo>
                <a:lnTo>
                  <a:pt x="2910" y="1158"/>
                </a:lnTo>
                <a:lnTo>
                  <a:pt x="2910" y="1140"/>
                </a:lnTo>
                <a:lnTo>
                  <a:pt x="2910" y="1152"/>
                </a:lnTo>
                <a:lnTo>
                  <a:pt x="2916" y="1152"/>
                </a:lnTo>
                <a:lnTo>
                  <a:pt x="2916" y="1158"/>
                </a:lnTo>
                <a:lnTo>
                  <a:pt x="2916" y="1134"/>
                </a:lnTo>
                <a:lnTo>
                  <a:pt x="2916" y="1152"/>
                </a:lnTo>
                <a:lnTo>
                  <a:pt x="2922" y="1158"/>
                </a:lnTo>
                <a:lnTo>
                  <a:pt x="2922" y="1146"/>
                </a:lnTo>
                <a:lnTo>
                  <a:pt x="2922" y="1152"/>
                </a:lnTo>
                <a:lnTo>
                  <a:pt x="2928" y="1152"/>
                </a:lnTo>
                <a:lnTo>
                  <a:pt x="2928" y="1158"/>
                </a:lnTo>
                <a:lnTo>
                  <a:pt x="2928" y="1146"/>
                </a:lnTo>
                <a:lnTo>
                  <a:pt x="2928" y="1152"/>
                </a:lnTo>
                <a:lnTo>
                  <a:pt x="2934" y="1152"/>
                </a:lnTo>
                <a:lnTo>
                  <a:pt x="2934" y="1158"/>
                </a:lnTo>
                <a:lnTo>
                  <a:pt x="2934" y="1140"/>
                </a:lnTo>
                <a:lnTo>
                  <a:pt x="2934" y="1152"/>
                </a:lnTo>
                <a:lnTo>
                  <a:pt x="2940" y="1158"/>
                </a:lnTo>
                <a:lnTo>
                  <a:pt x="2940" y="1140"/>
                </a:lnTo>
                <a:lnTo>
                  <a:pt x="2940" y="1152"/>
                </a:lnTo>
                <a:lnTo>
                  <a:pt x="2946" y="1152"/>
                </a:lnTo>
                <a:lnTo>
                  <a:pt x="2946" y="1158"/>
                </a:lnTo>
                <a:lnTo>
                  <a:pt x="2946" y="1146"/>
                </a:lnTo>
                <a:lnTo>
                  <a:pt x="2946" y="1152"/>
                </a:lnTo>
                <a:lnTo>
                  <a:pt x="2952" y="1152"/>
                </a:lnTo>
                <a:lnTo>
                  <a:pt x="2952" y="1158"/>
                </a:lnTo>
                <a:lnTo>
                  <a:pt x="2952" y="1140"/>
                </a:lnTo>
                <a:lnTo>
                  <a:pt x="2952" y="1152"/>
                </a:lnTo>
                <a:lnTo>
                  <a:pt x="2958" y="1152"/>
                </a:lnTo>
                <a:lnTo>
                  <a:pt x="2958" y="1158"/>
                </a:lnTo>
                <a:lnTo>
                  <a:pt x="2958" y="1134"/>
                </a:lnTo>
                <a:lnTo>
                  <a:pt x="2958" y="1152"/>
                </a:lnTo>
                <a:lnTo>
                  <a:pt x="2964" y="1152"/>
                </a:lnTo>
                <a:lnTo>
                  <a:pt x="2964" y="1158"/>
                </a:lnTo>
                <a:lnTo>
                  <a:pt x="2964" y="1146"/>
                </a:lnTo>
                <a:lnTo>
                  <a:pt x="2964" y="1158"/>
                </a:lnTo>
                <a:lnTo>
                  <a:pt x="2970" y="1158"/>
                </a:lnTo>
                <a:lnTo>
                  <a:pt x="2970" y="1140"/>
                </a:lnTo>
                <a:lnTo>
                  <a:pt x="2970" y="1152"/>
                </a:lnTo>
                <a:lnTo>
                  <a:pt x="2976" y="1158"/>
                </a:lnTo>
                <a:lnTo>
                  <a:pt x="2976" y="1140"/>
                </a:lnTo>
                <a:lnTo>
                  <a:pt x="2976" y="1152"/>
                </a:lnTo>
                <a:lnTo>
                  <a:pt x="2982" y="1152"/>
                </a:lnTo>
                <a:lnTo>
                  <a:pt x="2982" y="1158"/>
                </a:lnTo>
                <a:lnTo>
                  <a:pt x="2982" y="1140"/>
                </a:lnTo>
                <a:lnTo>
                  <a:pt x="2982" y="1152"/>
                </a:lnTo>
                <a:lnTo>
                  <a:pt x="2988" y="1152"/>
                </a:lnTo>
                <a:lnTo>
                  <a:pt x="2988" y="1158"/>
                </a:lnTo>
                <a:lnTo>
                  <a:pt x="2988" y="1140"/>
                </a:lnTo>
                <a:lnTo>
                  <a:pt x="2988" y="1152"/>
                </a:lnTo>
                <a:lnTo>
                  <a:pt x="2994" y="1152"/>
                </a:lnTo>
                <a:lnTo>
                  <a:pt x="2994" y="1158"/>
                </a:lnTo>
                <a:lnTo>
                  <a:pt x="2994" y="1140"/>
                </a:lnTo>
                <a:lnTo>
                  <a:pt x="2994" y="1152"/>
                </a:lnTo>
                <a:lnTo>
                  <a:pt x="3000" y="1152"/>
                </a:lnTo>
                <a:lnTo>
                  <a:pt x="3000" y="1158"/>
                </a:lnTo>
                <a:lnTo>
                  <a:pt x="3000" y="1140"/>
                </a:lnTo>
                <a:lnTo>
                  <a:pt x="3000" y="1152"/>
                </a:lnTo>
                <a:lnTo>
                  <a:pt x="3006" y="1152"/>
                </a:lnTo>
                <a:lnTo>
                  <a:pt x="3006" y="1158"/>
                </a:lnTo>
                <a:lnTo>
                  <a:pt x="3006" y="1140"/>
                </a:lnTo>
                <a:lnTo>
                  <a:pt x="3006" y="1152"/>
                </a:lnTo>
                <a:lnTo>
                  <a:pt x="3012" y="1152"/>
                </a:lnTo>
                <a:lnTo>
                  <a:pt x="3012" y="1158"/>
                </a:lnTo>
                <a:lnTo>
                  <a:pt x="3012" y="1146"/>
                </a:lnTo>
                <a:lnTo>
                  <a:pt x="3012" y="1152"/>
                </a:lnTo>
                <a:lnTo>
                  <a:pt x="3018" y="1158"/>
                </a:lnTo>
                <a:lnTo>
                  <a:pt x="3018" y="1140"/>
                </a:lnTo>
                <a:lnTo>
                  <a:pt x="3018" y="1146"/>
                </a:lnTo>
                <a:lnTo>
                  <a:pt x="3024" y="1152"/>
                </a:lnTo>
                <a:lnTo>
                  <a:pt x="3024" y="1158"/>
                </a:lnTo>
                <a:lnTo>
                  <a:pt x="3024" y="1146"/>
                </a:lnTo>
                <a:lnTo>
                  <a:pt x="3024" y="1152"/>
                </a:lnTo>
                <a:lnTo>
                  <a:pt x="3030" y="1152"/>
                </a:lnTo>
                <a:lnTo>
                  <a:pt x="3030" y="1158"/>
                </a:lnTo>
                <a:lnTo>
                  <a:pt x="3030" y="1146"/>
                </a:lnTo>
                <a:lnTo>
                  <a:pt x="3030" y="1158"/>
                </a:lnTo>
                <a:lnTo>
                  <a:pt x="3036" y="1152"/>
                </a:lnTo>
                <a:lnTo>
                  <a:pt x="3036" y="1158"/>
                </a:lnTo>
                <a:lnTo>
                  <a:pt x="3036" y="1140"/>
                </a:lnTo>
                <a:lnTo>
                  <a:pt x="3036" y="1152"/>
                </a:lnTo>
                <a:lnTo>
                  <a:pt x="3042" y="1146"/>
                </a:lnTo>
                <a:lnTo>
                  <a:pt x="3042" y="1158"/>
                </a:lnTo>
                <a:lnTo>
                  <a:pt x="3042" y="1140"/>
                </a:lnTo>
                <a:lnTo>
                  <a:pt x="3042" y="1152"/>
                </a:lnTo>
                <a:lnTo>
                  <a:pt x="3048" y="1152"/>
                </a:lnTo>
                <a:lnTo>
                  <a:pt x="3048" y="1158"/>
                </a:lnTo>
                <a:lnTo>
                  <a:pt x="3048" y="1140"/>
                </a:lnTo>
                <a:lnTo>
                  <a:pt x="3048" y="1152"/>
                </a:lnTo>
                <a:lnTo>
                  <a:pt x="3054" y="1152"/>
                </a:lnTo>
                <a:lnTo>
                  <a:pt x="3054" y="1158"/>
                </a:lnTo>
                <a:lnTo>
                  <a:pt x="3054" y="1146"/>
                </a:lnTo>
                <a:lnTo>
                  <a:pt x="3054" y="1158"/>
                </a:lnTo>
                <a:lnTo>
                  <a:pt x="3060" y="1152"/>
                </a:lnTo>
                <a:lnTo>
                  <a:pt x="3060" y="1158"/>
                </a:lnTo>
                <a:lnTo>
                  <a:pt x="3060" y="1140"/>
                </a:lnTo>
                <a:lnTo>
                  <a:pt x="3060" y="1152"/>
                </a:lnTo>
                <a:lnTo>
                  <a:pt x="3066" y="1152"/>
                </a:lnTo>
                <a:lnTo>
                  <a:pt x="3066" y="1158"/>
                </a:lnTo>
                <a:lnTo>
                  <a:pt x="3066" y="1140"/>
                </a:lnTo>
                <a:lnTo>
                  <a:pt x="3066" y="1152"/>
                </a:lnTo>
                <a:lnTo>
                  <a:pt x="3072" y="1152"/>
                </a:lnTo>
                <a:lnTo>
                  <a:pt x="3072" y="1158"/>
                </a:lnTo>
                <a:lnTo>
                  <a:pt x="3072" y="1140"/>
                </a:lnTo>
                <a:lnTo>
                  <a:pt x="3072" y="1146"/>
                </a:lnTo>
                <a:lnTo>
                  <a:pt x="3078" y="1146"/>
                </a:lnTo>
                <a:lnTo>
                  <a:pt x="3078" y="1158"/>
                </a:lnTo>
                <a:lnTo>
                  <a:pt x="3078" y="1140"/>
                </a:lnTo>
                <a:lnTo>
                  <a:pt x="3078" y="1152"/>
                </a:lnTo>
                <a:lnTo>
                  <a:pt x="3084" y="1152"/>
                </a:lnTo>
                <a:lnTo>
                  <a:pt x="3084" y="1158"/>
                </a:lnTo>
                <a:lnTo>
                  <a:pt x="3084" y="1140"/>
                </a:lnTo>
                <a:lnTo>
                  <a:pt x="3084" y="1152"/>
                </a:lnTo>
                <a:lnTo>
                  <a:pt x="3090" y="1158"/>
                </a:lnTo>
                <a:lnTo>
                  <a:pt x="3090" y="1140"/>
                </a:lnTo>
                <a:lnTo>
                  <a:pt x="3090" y="1152"/>
                </a:lnTo>
                <a:lnTo>
                  <a:pt x="3096" y="1152"/>
                </a:lnTo>
                <a:lnTo>
                  <a:pt x="3096" y="1158"/>
                </a:lnTo>
                <a:lnTo>
                  <a:pt x="3096" y="1146"/>
                </a:lnTo>
                <a:lnTo>
                  <a:pt x="3096" y="1158"/>
                </a:lnTo>
                <a:lnTo>
                  <a:pt x="3102" y="1152"/>
                </a:lnTo>
                <a:lnTo>
                  <a:pt x="3102" y="1158"/>
                </a:lnTo>
                <a:lnTo>
                  <a:pt x="3102" y="1128"/>
                </a:lnTo>
                <a:lnTo>
                  <a:pt x="3102" y="1158"/>
                </a:lnTo>
                <a:lnTo>
                  <a:pt x="3108" y="1152"/>
                </a:lnTo>
                <a:lnTo>
                  <a:pt x="3108" y="1158"/>
                </a:lnTo>
                <a:lnTo>
                  <a:pt x="3108" y="1116"/>
                </a:lnTo>
                <a:lnTo>
                  <a:pt x="3108" y="1152"/>
                </a:lnTo>
                <a:lnTo>
                  <a:pt x="3114" y="1152"/>
                </a:lnTo>
                <a:lnTo>
                  <a:pt x="3114" y="1158"/>
                </a:lnTo>
                <a:lnTo>
                  <a:pt x="3114" y="1140"/>
                </a:lnTo>
                <a:lnTo>
                  <a:pt x="3114" y="1158"/>
                </a:lnTo>
                <a:lnTo>
                  <a:pt x="3120" y="1152"/>
                </a:lnTo>
                <a:lnTo>
                  <a:pt x="3120" y="1158"/>
                </a:lnTo>
                <a:lnTo>
                  <a:pt x="3120" y="1140"/>
                </a:lnTo>
                <a:lnTo>
                  <a:pt x="3126" y="1146"/>
                </a:lnTo>
                <a:lnTo>
                  <a:pt x="3126" y="1158"/>
                </a:lnTo>
                <a:lnTo>
                  <a:pt x="3126" y="1140"/>
                </a:lnTo>
                <a:lnTo>
                  <a:pt x="3126" y="1152"/>
                </a:lnTo>
                <a:lnTo>
                  <a:pt x="3132" y="1152"/>
                </a:lnTo>
                <a:lnTo>
                  <a:pt x="3132" y="1158"/>
                </a:lnTo>
                <a:lnTo>
                  <a:pt x="3132" y="1146"/>
                </a:lnTo>
                <a:lnTo>
                  <a:pt x="3132" y="1152"/>
                </a:lnTo>
                <a:lnTo>
                  <a:pt x="3138" y="1152"/>
                </a:lnTo>
                <a:lnTo>
                  <a:pt x="3138" y="1158"/>
                </a:lnTo>
                <a:lnTo>
                  <a:pt x="3138" y="1140"/>
                </a:lnTo>
                <a:lnTo>
                  <a:pt x="3138" y="1152"/>
                </a:lnTo>
                <a:lnTo>
                  <a:pt x="3144" y="1152"/>
                </a:lnTo>
                <a:lnTo>
                  <a:pt x="3144" y="1158"/>
                </a:lnTo>
                <a:lnTo>
                  <a:pt x="3144" y="1140"/>
                </a:lnTo>
                <a:lnTo>
                  <a:pt x="3144" y="1152"/>
                </a:lnTo>
                <a:lnTo>
                  <a:pt x="3150" y="1152"/>
                </a:lnTo>
                <a:lnTo>
                  <a:pt x="3150" y="1158"/>
                </a:lnTo>
                <a:lnTo>
                  <a:pt x="3150" y="1146"/>
                </a:lnTo>
                <a:lnTo>
                  <a:pt x="3156" y="1146"/>
                </a:lnTo>
                <a:lnTo>
                  <a:pt x="3156" y="1158"/>
                </a:lnTo>
                <a:lnTo>
                  <a:pt x="3156" y="1146"/>
                </a:lnTo>
                <a:lnTo>
                  <a:pt x="3156" y="1158"/>
                </a:lnTo>
                <a:lnTo>
                  <a:pt x="3162" y="1158"/>
                </a:lnTo>
                <a:lnTo>
                  <a:pt x="3162" y="1140"/>
                </a:lnTo>
                <a:lnTo>
                  <a:pt x="3162" y="1152"/>
                </a:lnTo>
                <a:lnTo>
                  <a:pt x="3168" y="1152"/>
                </a:lnTo>
                <a:lnTo>
                  <a:pt x="3168" y="1158"/>
                </a:lnTo>
                <a:lnTo>
                  <a:pt x="3168" y="1146"/>
                </a:lnTo>
                <a:lnTo>
                  <a:pt x="3168" y="1152"/>
                </a:lnTo>
                <a:lnTo>
                  <a:pt x="3174" y="1152"/>
                </a:lnTo>
                <a:lnTo>
                  <a:pt x="3174" y="1158"/>
                </a:lnTo>
                <a:lnTo>
                  <a:pt x="3174" y="1140"/>
                </a:lnTo>
                <a:lnTo>
                  <a:pt x="3174" y="1152"/>
                </a:lnTo>
                <a:lnTo>
                  <a:pt x="3180" y="1158"/>
                </a:lnTo>
                <a:lnTo>
                  <a:pt x="3180" y="1146"/>
                </a:lnTo>
                <a:lnTo>
                  <a:pt x="3180" y="1152"/>
                </a:lnTo>
                <a:lnTo>
                  <a:pt x="3186" y="1152"/>
                </a:lnTo>
                <a:lnTo>
                  <a:pt x="3186" y="1158"/>
                </a:lnTo>
                <a:lnTo>
                  <a:pt x="3186" y="1140"/>
                </a:lnTo>
                <a:lnTo>
                  <a:pt x="3186" y="1152"/>
                </a:lnTo>
                <a:lnTo>
                  <a:pt x="3192" y="1152"/>
                </a:lnTo>
                <a:lnTo>
                  <a:pt x="3192" y="1158"/>
                </a:lnTo>
                <a:lnTo>
                  <a:pt x="3192" y="1140"/>
                </a:lnTo>
                <a:lnTo>
                  <a:pt x="3192" y="1152"/>
                </a:lnTo>
                <a:lnTo>
                  <a:pt x="3198" y="1152"/>
                </a:lnTo>
                <a:lnTo>
                  <a:pt x="3198" y="1158"/>
                </a:lnTo>
                <a:lnTo>
                  <a:pt x="3198" y="1146"/>
                </a:lnTo>
                <a:lnTo>
                  <a:pt x="3198" y="1152"/>
                </a:lnTo>
                <a:lnTo>
                  <a:pt x="3204" y="1152"/>
                </a:lnTo>
                <a:lnTo>
                  <a:pt x="3204" y="1158"/>
                </a:lnTo>
                <a:lnTo>
                  <a:pt x="3204" y="1140"/>
                </a:lnTo>
                <a:lnTo>
                  <a:pt x="3204" y="1152"/>
                </a:lnTo>
                <a:lnTo>
                  <a:pt x="3210" y="1158"/>
                </a:lnTo>
                <a:lnTo>
                  <a:pt x="3210" y="1140"/>
                </a:lnTo>
                <a:lnTo>
                  <a:pt x="3210" y="1152"/>
                </a:lnTo>
                <a:lnTo>
                  <a:pt x="3216" y="1152"/>
                </a:lnTo>
                <a:lnTo>
                  <a:pt x="3216" y="1158"/>
                </a:lnTo>
                <a:lnTo>
                  <a:pt x="3216" y="1140"/>
                </a:lnTo>
                <a:lnTo>
                  <a:pt x="3216" y="1152"/>
                </a:lnTo>
                <a:lnTo>
                  <a:pt x="3222" y="1152"/>
                </a:lnTo>
                <a:lnTo>
                  <a:pt x="3222" y="1158"/>
                </a:lnTo>
                <a:lnTo>
                  <a:pt x="3222" y="1146"/>
                </a:lnTo>
                <a:lnTo>
                  <a:pt x="3222" y="1152"/>
                </a:lnTo>
                <a:lnTo>
                  <a:pt x="3228" y="1152"/>
                </a:lnTo>
                <a:lnTo>
                  <a:pt x="3228" y="1158"/>
                </a:lnTo>
                <a:lnTo>
                  <a:pt x="3228" y="1140"/>
                </a:lnTo>
                <a:lnTo>
                  <a:pt x="3228" y="1152"/>
                </a:lnTo>
                <a:lnTo>
                  <a:pt x="3234" y="1152"/>
                </a:lnTo>
                <a:lnTo>
                  <a:pt x="3234" y="1158"/>
                </a:lnTo>
                <a:lnTo>
                  <a:pt x="3234" y="1146"/>
                </a:lnTo>
                <a:lnTo>
                  <a:pt x="3234" y="1152"/>
                </a:lnTo>
                <a:lnTo>
                  <a:pt x="3240" y="1152"/>
                </a:lnTo>
                <a:lnTo>
                  <a:pt x="3240" y="1158"/>
                </a:lnTo>
                <a:lnTo>
                  <a:pt x="3240" y="1140"/>
                </a:lnTo>
                <a:lnTo>
                  <a:pt x="3240" y="1152"/>
                </a:lnTo>
                <a:lnTo>
                  <a:pt x="3246" y="1152"/>
                </a:lnTo>
                <a:lnTo>
                  <a:pt x="3246" y="1158"/>
                </a:lnTo>
                <a:lnTo>
                  <a:pt x="3246" y="1146"/>
                </a:lnTo>
                <a:lnTo>
                  <a:pt x="3246" y="1158"/>
                </a:lnTo>
                <a:lnTo>
                  <a:pt x="3252" y="1152"/>
                </a:lnTo>
                <a:lnTo>
                  <a:pt x="3252" y="1158"/>
                </a:lnTo>
                <a:lnTo>
                  <a:pt x="3252" y="1146"/>
                </a:lnTo>
                <a:lnTo>
                  <a:pt x="3252" y="1152"/>
                </a:lnTo>
                <a:lnTo>
                  <a:pt x="3258" y="1152"/>
                </a:lnTo>
                <a:lnTo>
                  <a:pt x="3258" y="1158"/>
                </a:lnTo>
                <a:lnTo>
                  <a:pt x="3258" y="1140"/>
                </a:lnTo>
                <a:lnTo>
                  <a:pt x="3258" y="1158"/>
                </a:lnTo>
                <a:lnTo>
                  <a:pt x="3264" y="1158"/>
                </a:lnTo>
                <a:lnTo>
                  <a:pt x="3264" y="1140"/>
                </a:lnTo>
                <a:lnTo>
                  <a:pt x="3264" y="1152"/>
                </a:lnTo>
                <a:lnTo>
                  <a:pt x="3270" y="1152"/>
                </a:lnTo>
                <a:lnTo>
                  <a:pt x="3270" y="1158"/>
                </a:lnTo>
                <a:lnTo>
                  <a:pt x="3270" y="1146"/>
                </a:lnTo>
                <a:lnTo>
                  <a:pt x="3270" y="1158"/>
                </a:lnTo>
                <a:lnTo>
                  <a:pt x="3276" y="1158"/>
                </a:lnTo>
                <a:lnTo>
                  <a:pt x="3276" y="1140"/>
                </a:lnTo>
                <a:lnTo>
                  <a:pt x="3276" y="1152"/>
                </a:lnTo>
                <a:lnTo>
                  <a:pt x="3282" y="1152"/>
                </a:lnTo>
                <a:lnTo>
                  <a:pt x="3282" y="1158"/>
                </a:lnTo>
                <a:lnTo>
                  <a:pt x="3282" y="1140"/>
                </a:lnTo>
                <a:lnTo>
                  <a:pt x="3282" y="1158"/>
                </a:lnTo>
                <a:lnTo>
                  <a:pt x="3288" y="1158"/>
                </a:lnTo>
                <a:lnTo>
                  <a:pt x="3288" y="1140"/>
                </a:lnTo>
                <a:lnTo>
                  <a:pt x="3288" y="1152"/>
                </a:lnTo>
                <a:lnTo>
                  <a:pt x="3294" y="1158"/>
                </a:lnTo>
                <a:lnTo>
                  <a:pt x="3294" y="1140"/>
                </a:lnTo>
                <a:lnTo>
                  <a:pt x="3294" y="1152"/>
                </a:lnTo>
                <a:lnTo>
                  <a:pt x="3300" y="1152"/>
                </a:lnTo>
                <a:lnTo>
                  <a:pt x="3300" y="1158"/>
                </a:lnTo>
                <a:lnTo>
                  <a:pt x="3300" y="1146"/>
                </a:lnTo>
                <a:lnTo>
                  <a:pt x="3300" y="1152"/>
                </a:lnTo>
                <a:lnTo>
                  <a:pt x="3306" y="1152"/>
                </a:lnTo>
                <a:lnTo>
                  <a:pt x="3306" y="1158"/>
                </a:lnTo>
                <a:lnTo>
                  <a:pt x="3306" y="1140"/>
                </a:lnTo>
                <a:lnTo>
                  <a:pt x="3306" y="1152"/>
                </a:lnTo>
                <a:lnTo>
                  <a:pt x="3312" y="1152"/>
                </a:lnTo>
                <a:lnTo>
                  <a:pt x="3312" y="1158"/>
                </a:lnTo>
                <a:lnTo>
                  <a:pt x="3312" y="1140"/>
                </a:lnTo>
                <a:lnTo>
                  <a:pt x="3312" y="1152"/>
                </a:lnTo>
                <a:lnTo>
                  <a:pt x="3318" y="1152"/>
                </a:lnTo>
                <a:lnTo>
                  <a:pt x="3318" y="1158"/>
                </a:lnTo>
                <a:lnTo>
                  <a:pt x="3318" y="1146"/>
                </a:lnTo>
                <a:lnTo>
                  <a:pt x="3318" y="1152"/>
                </a:lnTo>
                <a:lnTo>
                  <a:pt x="3324" y="1152"/>
                </a:lnTo>
                <a:lnTo>
                  <a:pt x="3324" y="1158"/>
                </a:lnTo>
                <a:lnTo>
                  <a:pt x="3324" y="1140"/>
                </a:lnTo>
                <a:lnTo>
                  <a:pt x="3324" y="1152"/>
                </a:lnTo>
                <a:lnTo>
                  <a:pt x="3330" y="1152"/>
                </a:lnTo>
                <a:lnTo>
                  <a:pt x="3330" y="1158"/>
                </a:lnTo>
                <a:lnTo>
                  <a:pt x="3330" y="1146"/>
                </a:lnTo>
                <a:lnTo>
                  <a:pt x="3330" y="1152"/>
                </a:lnTo>
                <a:lnTo>
                  <a:pt x="3336" y="1152"/>
                </a:lnTo>
                <a:lnTo>
                  <a:pt x="3336" y="1158"/>
                </a:lnTo>
                <a:lnTo>
                  <a:pt x="3336" y="1140"/>
                </a:lnTo>
                <a:lnTo>
                  <a:pt x="3336" y="1152"/>
                </a:lnTo>
                <a:lnTo>
                  <a:pt x="3342" y="1152"/>
                </a:lnTo>
                <a:lnTo>
                  <a:pt x="3342" y="1158"/>
                </a:lnTo>
                <a:lnTo>
                  <a:pt x="3342" y="1140"/>
                </a:lnTo>
                <a:lnTo>
                  <a:pt x="3342" y="1152"/>
                </a:lnTo>
                <a:lnTo>
                  <a:pt x="3348" y="1152"/>
                </a:lnTo>
                <a:lnTo>
                  <a:pt x="3348" y="1158"/>
                </a:lnTo>
                <a:lnTo>
                  <a:pt x="3348" y="1146"/>
                </a:lnTo>
                <a:lnTo>
                  <a:pt x="3348" y="1152"/>
                </a:lnTo>
                <a:lnTo>
                  <a:pt x="3354" y="1158"/>
                </a:lnTo>
                <a:lnTo>
                  <a:pt x="3354" y="1140"/>
                </a:lnTo>
                <a:lnTo>
                  <a:pt x="3354" y="1152"/>
                </a:lnTo>
                <a:lnTo>
                  <a:pt x="3360" y="1146"/>
                </a:lnTo>
                <a:lnTo>
                  <a:pt x="3360" y="1158"/>
                </a:lnTo>
                <a:lnTo>
                  <a:pt x="3360" y="1140"/>
                </a:lnTo>
                <a:lnTo>
                  <a:pt x="3360" y="1152"/>
                </a:lnTo>
                <a:lnTo>
                  <a:pt x="3366" y="1152"/>
                </a:lnTo>
                <a:lnTo>
                  <a:pt x="3366" y="1158"/>
                </a:lnTo>
                <a:lnTo>
                  <a:pt x="3366" y="1140"/>
                </a:lnTo>
                <a:lnTo>
                  <a:pt x="3366" y="1152"/>
                </a:lnTo>
                <a:lnTo>
                  <a:pt x="3372" y="1152"/>
                </a:lnTo>
                <a:lnTo>
                  <a:pt x="3372" y="1158"/>
                </a:lnTo>
                <a:lnTo>
                  <a:pt x="3372" y="1146"/>
                </a:lnTo>
                <a:lnTo>
                  <a:pt x="3372" y="1152"/>
                </a:lnTo>
                <a:lnTo>
                  <a:pt x="3378" y="1152"/>
                </a:lnTo>
                <a:lnTo>
                  <a:pt x="3378" y="1158"/>
                </a:lnTo>
                <a:lnTo>
                  <a:pt x="3378" y="1140"/>
                </a:lnTo>
                <a:lnTo>
                  <a:pt x="3378" y="1158"/>
                </a:lnTo>
                <a:lnTo>
                  <a:pt x="3384" y="1152"/>
                </a:lnTo>
                <a:lnTo>
                  <a:pt x="3384" y="1158"/>
                </a:lnTo>
                <a:lnTo>
                  <a:pt x="3384" y="1146"/>
                </a:lnTo>
                <a:lnTo>
                  <a:pt x="3384" y="1152"/>
                </a:lnTo>
                <a:lnTo>
                  <a:pt x="3390" y="1158"/>
                </a:lnTo>
                <a:lnTo>
                  <a:pt x="3390" y="1146"/>
                </a:lnTo>
                <a:lnTo>
                  <a:pt x="3390" y="1152"/>
                </a:lnTo>
                <a:lnTo>
                  <a:pt x="3396" y="1152"/>
                </a:lnTo>
                <a:lnTo>
                  <a:pt x="3396" y="1158"/>
                </a:lnTo>
                <a:lnTo>
                  <a:pt x="3396" y="1146"/>
                </a:lnTo>
                <a:lnTo>
                  <a:pt x="3396" y="1152"/>
                </a:lnTo>
                <a:lnTo>
                  <a:pt x="3402" y="1152"/>
                </a:lnTo>
                <a:lnTo>
                  <a:pt x="3402" y="1158"/>
                </a:lnTo>
                <a:lnTo>
                  <a:pt x="3402" y="1146"/>
                </a:lnTo>
                <a:lnTo>
                  <a:pt x="3402" y="1152"/>
                </a:lnTo>
                <a:lnTo>
                  <a:pt x="3408" y="1152"/>
                </a:lnTo>
                <a:lnTo>
                  <a:pt x="3408" y="1158"/>
                </a:lnTo>
                <a:lnTo>
                  <a:pt x="3408" y="1146"/>
                </a:lnTo>
                <a:lnTo>
                  <a:pt x="3408" y="1152"/>
                </a:lnTo>
                <a:lnTo>
                  <a:pt x="3414" y="1152"/>
                </a:lnTo>
                <a:lnTo>
                  <a:pt x="3414" y="1158"/>
                </a:lnTo>
                <a:lnTo>
                  <a:pt x="3414" y="1140"/>
                </a:lnTo>
                <a:lnTo>
                  <a:pt x="3414" y="1152"/>
                </a:lnTo>
                <a:lnTo>
                  <a:pt x="3420" y="1152"/>
                </a:lnTo>
                <a:lnTo>
                  <a:pt x="3420" y="1158"/>
                </a:lnTo>
                <a:lnTo>
                  <a:pt x="3420" y="1140"/>
                </a:lnTo>
                <a:lnTo>
                  <a:pt x="3420" y="1146"/>
                </a:lnTo>
                <a:lnTo>
                  <a:pt x="3426" y="1152"/>
                </a:lnTo>
                <a:lnTo>
                  <a:pt x="3426" y="1158"/>
                </a:lnTo>
                <a:lnTo>
                  <a:pt x="3426" y="1140"/>
                </a:lnTo>
                <a:lnTo>
                  <a:pt x="3426" y="1146"/>
                </a:lnTo>
                <a:lnTo>
                  <a:pt x="3432" y="1146"/>
                </a:lnTo>
                <a:lnTo>
                  <a:pt x="3432" y="1158"/>
                </a:lnTo>
                <a:lnTo>
                  <a:pt x="3432" y="1140"/>
                </a:lnTo>
                <a:lnTo>
                  <a:pt x="3432" y="1152"/>
                </a:lnTo>
                <a:lnTo>
                  <a:pt x="3438" y="1152"/>
                </a:lnTo>
                <a:lnTo>
                  <a:pt x="3438" y="1158"/>
                </a:lnTo>
                <a:lnTo>
                  <a:pt x="3438" y="1140"/>
                </a:lnTo>
                <a:lnTo>
                  <a:pt x="3438" y="1152"/>
                </a:lnTo>
                <a:lnTo>
                  <a:pt x="3444" y="1152"/>
                </a:lnTo>
                <a:lnTo>
                  <a:pt x="3444" y="1158"/>
                </a:lnTo>
                <a:lnTo>
                  <a:pt x="3444" y="1140"/>
                </a:lnTo>
                <a:lnTo>
                  <a:pt x="3444" y="1152"/>
                </a:lnTo>
                <a:lnTo>
                  <a:pt x="3450" y="1152"/>
                </a:lnTo>
                <a:lnTo>
                  <a:pt x="3450" y="1158"/>
                </a:lnTo>
                <a:lnTo>
                  <a:pt x="3450" y="1140"/>
                </a:lnTo>
                <a:lnTo>
                  <a:pt x="3450" y="1152"/>
                </a:lnTo>
                <a:lnTo>
                  <a:pt x="3456" y="1152"/>
                </a:lnTo>
                <a:lnTo>
                  <a:pt x="3456" y="1158"/>
                </a:lnTo>
                <a:lnTo>
                  <a:pt x="3456" y="1146"/>
                </a:lnTo>
                <a:lnTo>
                  <a:pt x="3456" y="1152"/>
                </a:lnTo>
                <a:lnTo>
                  <a:pt x="3462" y="1152"/>
                </a:lnTo>
                <a:lnTo>
                  <a:pt x="3462" y="1158"/>
                </a:lnTo>
                <a:lnTo>
                  <a:pt x="3462" y="1146"/>
                </a:lnTo>
                <a:lnTo>
                  <a:pt x="3462" y="1152"/>
                </a:lnTo>
                <a:lnTo>
                  <a:pt x="3468" y="1158"/>
                </a:lnTo>
                <a:lnTo>
                  <a:pt x="3468" y="1140"/>
                </a:lnTo>
                <a:lnTo>
                  <a:pt x="3468" y="1146"/>
                </a:lnTo>
                <a:lnTo>
                  <a:pt x="3474" y="1152"/>
                </a:lnTo>
                <a:lnTo>
                  <a:pt x="3474" y="1158"/>
                </a:lnTo>
                <a:lnTo>
                  <a:pt x="3474" y="1140"/>
                </a:lnTo>
                <a:lnTo>
                  <a:pt x="3474" y="1152"/>
                </a:lnTo>
                <a:lnTo>
                  <a:pt x="3480" y="1146"/>
                </a:lnTo>
                <a:lnTo>
                  <a:pt x="3480" y="1158"/>
                </a:lnTo>
                <a:lnTo>
                  <a:pt x="3480" y="1140"/>
                </a:lnTo>
                <a:lnTo>
                  <a:pt x="3480" y="1152"/>
                </a:lnTo>
                <a:lnTo>
                  <a:pt x="3486" y="1152"/>
                </a:lnTo>
                <a:lnTo>
                  <a:pt x="3486" y="1158"/>
                </a:lnTo>
                <a:lnTo>
                  <a:pt x="3486" y="1146"/>
                </a:lnTo>
                <a:lnTo>
                  <a:pt x="3492" y="1146"/>
                </a:lnTo>
                <a:lnTo>
                  <a:pt x="3492" y="1158"/>
                </a:lnTo>
                <a:lnTo>
                  <a:pt x="3492" y="1140"/>
                </a:lnTo>
                <a:lnTo>
                  <a:pt x="3492" y="1158"/>
                </a:lnTo>
                <a:lnTo>
                  <a:pt x="3498" y="1158"/>
                </a:lnTo>
                <a:lnTo>
                  <a:pt x="3498" y="1146"/>
                </a:lnTo>
                <a:lnTo>
                  <a:pt x="3504" y="1146"/>
                </a:lnTo>
                <a:lnTo>
                  <a:pt x="3504" y="1158"/>
                </a:lnTo>
                <a:lnTo>
                  <a:pt x="3504" y="1140"/>
                </a:lnTo>
                <a:lnTo>
                  <a:pt x="3504" y="1152"/>
                </a:lnTo>
                <a:lnTo>
                  <a:pt x="3510" y="1152"/>
                </a:lnTo>
                <a:lnTo>
                  <a:pt x="3510" y="1158"/>
                </a:lnTo>
                <a:lnTo>
                  <a:pt x="3510" y="1140"/>
                </a:lnTo>
                <a:lnTo>
                  <a:pt x="3510" y="1158"/>
                </a:lnTo>
                <a:lnTo>
                  <a:pt x="3516" y="1158"/>
                </a:lnTo>
                <a:lnTo>
                  <a:pt x="3516" y="1140"/>
                </a:lnTo>
                <a:lnTo>
                  <a:pt x="3516" y="1146"/>
                </a:lnTo>
                <a:lnTo>
                  <a:pt x="3522" y="1146"/>
                </a:lnTo>
                <a:lnTo>
                  <a:pt x="3522" y="1158"/>
                </a:lnTo>
                <a:lnTo>
                  <a:pt x="3522" y="1146"/>
                </a:lnTo>
                <a:lnTo>
                  <a:pt x="3522" y="1152"/>
                </a:lnTo>
                <a:lnTo>
                  <a:pt x="3528" y="1158"/>
                </a:lnTo>
                <a:lnTo>
                  <a:pt x="3528" y="1140"/>
                </a:lnTo>
                <a:lnTo>
                  <a:pt x="3528" y="1152"/>
                </a:lnTo>
                <a:lnTo>
                  <a:pt x="3534" y="1152"/>
                </a:lnTo>
                <a:lnTo>
                  <a:pt x="3534" y="1158"/>
                </a:lnTo>
                <a:lnTo>
                  <a:pt x="3534" y="1146"/>
                </a:lnTo>
                <a:lnTo>
                  <a:pt x="3540" y="1146"/>
                </a:lnTo>
                <a:lnTo>
                  <a:pt x="3540" y="1158"/>
                </a:lnTo>
                <a:lnTo>
                  <a:pt x="3540" y="1146"/>
                </a:lnTo>
                <a:lnTo>
                  <a:pt x="3540" y="1152"/>
                </a:lnTo>
                <a:lnTo>
                  <a:pt x="3546" y="1152"/>
                </a:lnTo>
                <a:lnTo>
                  <a:pt x="3546" y="1158"/>
                </a:lnTo>
                <a:lnTo>
                  <a:pt x="3546" y="1146"/>
                </a:lnTo>
                <a:lnTo>
                  <a:pt x="3546" y="1152"/>
                </a:lnTo>
                <a:lnTo>
                  <a:pt x="3552" y="1152"/>
                </a:lnTo>
                <a:lnTo>
                  <a:pt x="3552" y="1158"/>
                </a:lnTo>
                <a:lnTo>
                  <a:pt x="3552" y="1140"/>
                </a:lnTo>
                <a:lnTo>
                  <a:pt x="3552" y="1152"/>
                </a:lnTo>
                <a:lnTo>
                  <a:pt x="3558" y="1152"/>
                </a:lnTo>
                <a:lnTo>
                  <a:pt x="3558" y="1158"/>
                </a:lnTo>
                <a:lnTo>
                  <a:pt x="3558" y="1146"/>
                </a:lnTo>
                <a:lnTo>
                  <a:pt x="3564" y="1152"/>
                </a:lnTo>
                <a:lnTo>
                  <a:pt x="3564" y="1158"/>
                </a:lnTo>
                <a:lnTo>
                  <a:pt x="3564" y="1140"/>
                </a:lnTo>
                <a:lnTo>
                  <a:pt x="3564" y="1146"/>
                </a:lnTo>
                <a:lnTo>
                  <a:pt x="3570" y="1146"/>
                </a:lnTo>
                <a:lnTo>
                  <a:pt x="3570" y="1158"/>
                </a:lnTo>
                <a:lnTo>
                  <a:pt x="3570" y="1140"/>
                </a:lnTo>
                <a:lnTo>
                  <a:pt x="3570" y="1146"/>
                </a:lnTo>
                <a:lnTo>
                  <a:pt x="3576" y="1152"/>
                </a:lnTo>
                <a:lnTo>
                  <a:pt x="3576" y="1158"/>
                </a:lnTo>
                <a:lnTo>
                  <a:pt x="3576" y="1140"/>
                </a:lnTo>
                <a:lnTo>
                  <a:pt x="3576" y="1152"/>
                </a:lnTo>
                <a:lnTo>
                  <a:pt x="3582" y="1152"/>
                </a:lnTo>
                <a:lnTo>
                  <a:pt x="3582" y="1158"/>
                </a:lnTo>
                <a:lnTo>
                  <a:pt x="3582" y="1140"/>
                </a:lnTo>
                <a:lnTo>
                  <a:pt x="3582" y="1152"/>
                </a:lnTo>
                <a:lnTo>
                  <a:pt x="3588" y="1152"/>
                </a:lnTo>
                <a:lnTo>
                  <a:pt x="3588" y="1158"/>
                </a:lnTo>
                <a:lnTo>
                  <a:pt x="3588" y="1140"/>
                </a:lnTo>
                <a:lnTo>
                  <a:pt x="3588" y="1152"/>
                </a:lnTo>
                <a:lnTo>
                  <a:pt x="3594" y="1152"/>
                </a:lnTo>
                <a:lnTo>
                  <a:pt x="3594" y="1158"/>
                </a:lnTo>
                <a:lnTo>
                  <a:pt x="3594" y="1140"/>
                </a:lnTo>
                <a:lnTo>
                  <a:pt x="3594" y="1152"/>
                </a:lnTo>
                <a:lnTo>
                  <a:pt x="3600" y="1152"/>
                </a:lnTo>
                <a:lnTo>
                  <a:pt x="3600" y="1158"/>
                </a:lnTo>
                <a:lnTo>
                  <a:pt x="3600" y="1146"/>
                </a:lnTo>
                <a:lnTo>
                  <a:pt x="3600" y="1152"/>
                </a:lnTo>
                <a:lnTo>
                  <a:pt x="3606" y="1152"/>
                </a:lnTo>
                <a:lnTo>
                  <a:pt x="3606" y="1158"/>
                </a:lnTo>
                <a:lnTo>
                  <a:pt x="3606" y="1146"/>
                </a:lnTo>
                <a:lnTo>
                  <a:pt x="3606" y="1152"/>
                </a:lnTo>
                <a:lnTo>
                  <a:pt x="3612" y="1158"/>
                </a:lnTo>
                <a:lnTo>
                  <a:pt x="3612" y="1146"/>
                </a:lnTo>
                <a:lnTo>
                  <a:pt x="3612" y="1158"/>
                </a:lnTo>
                <a:lnTo>
                  <a:pt x="3618" y="1152"/>
                </a:lnTo>
                <a:lnTo>
                  <a:pt x="3618" y="1158"/>
                </a:lnTo>
                <a:lnTo>
                  <a:pt x="3618" y="1140"/>
                </a:lnTo>
                <a:lnTo>
                  <a:pt x="3618" y="1158"/>
                </a:lnTo>
                <a:lnTo>
                  <a:pt x="3624" y="1158"/>
                </a:lnTo>
                <a:lnTo>
                  <a:pt x="3624" y="1146"/>
                </a:lnTo>
                <a:lnTo>
                  <a:pt x="3630" y="1146"/>
                </a:lnTo>
                <a:lnTo>
                  <a:pt x="3630" y="1158"/>
                </a:lnTo>
                <a:lnTo>
                  <a:pt x="3630" y="1146"/>
                </a:lnTo>
                <a:lnTo>
                  <a:pt x="3630" y="1152"/>
                </a:lnTo>
                <a:lnTo>
                  <a:pt x="3636" y="1152"/>
                </a:lnTo>
                <a:lnTo>
                  <a:pt x="3636" y="1158"/>
                </a:lnTo>
                <a:lnTo>
                  <a:pt x="3636" y="1140"/>
                </a:lnTo>
                <a:lnTo>
                  <a:pt x="3642" y="1146"/>
                </a:lnTo>
                <a:lnTo>
                  <a:pt x="3642" y="1158"/>
                </a:lnTo>
                <a:lnTo>
                  <a:pt x="3642" y="1146"/>
                </a:lnTo>
                <a:lnTo>
                  <a:pt x="3642" y="1152"/>
                </a:lnTo>
                <a:lnTo>
                  <a:pt x="3648" y="1152"/>
                </a:lnTo>
                <a:lnTo>
                  <a:pt x="3648" y="1158"/>
                </a:lnTo>
                <a:lnTo>
                  <a:pt x="3648" y="1146"/>
                </a:lnTo>
                <a:lnTo>
                  <a:pt x="3648" y="1152"/>
                </a:lnTo>
                <a:lnTo>
                  <a:pt x="3654" y="1152"/>
                </a:lnTo>
                <a:lnTo>
                  <a:pt x="3654" y="1158"/>
                </a:lnTo>
                <a:lnTo>
                  <a:pt x="3654" y="1140"/>
                </a:lnTo>
                <a:lnTo>
                  <a:pt x="3654" y="1152"/>
                </a:lnTo>
                <a:lnTo>
                  <a:pt x="3660" y="1152"/>
                </a:lnTo>
                <a:lnTo>
                  <a:pt x="3660" y="1158"/>
                </a:lnTo>
                <a:lnTo>
                  <a:pt x="3660" y="1146"/>
                </a:lnTo>
                <a:lnTo>
                  <a:pt x="3660" y="1158"/>
                </a:lnTo>
                <a:lnTo>
                  <a:pt x="3666" y="1158"/>
                </a:lnTo>
                <a:lnTo>
                  <a:pt x="3666" y="1146"/>
                </a:lnTo>
                <a:lnTo>
                  <a:pt x="3672" y="1146"/>
                </a:lnTo>
                <a:lnTo>
                  <a:pt x="3672" y="1158"/>
                </a:lnTo>
                <a:lnTo>
                  <a:pt x="3672" y="1140"/>
                </a:lnTo>
                <a:lnTo>
                  <a:pt x="3672" y="1152"/>
                </a:lnTo>
                <a:lnTo>
                  <a:pt x="3678" y="1152"/>
                </a:lnTo>
                <a:lnTo>
                  <a:pt x="3678" y="1158"/>
                </a:lnTo>
                <a:lnTo>
                  <a:pt x="3678" y="1140"/>
                </a:lnTo>
                <a:lnTo>
                  <a:pt x="3678" y="1152"/>
                </a:lnTo>
                <a:lnTo>
                  <a:pt x="3684" y="1152"/>
                </a:lnTo>
                <a:lnTo>
                  <a:pt x="3684" y="1158"/>
                </a:lnTo>
                <a:lnTo>
                  <a:pt x="3684" y="1140"/>
                </a:lnTo>
                <a:lnTo>
                  <a:pt x="3684" y="1152"/>
                </a:lnTo>
                <a:lnTo>
                  <a:pt x="3690" y="1152"/>
                </a:lnTo>
                <a:lnTo>
                  <a:pt x="3690" y="1158"/>
                </a:lnTo>
                <a:lnTo>
                  <a:pt x="3690" y="1146"/>
                </a:lnTo>
                <a:lnTo>
                  <a:pt x="3690" y="1152"/>
                </a:lnTo>
                <a:lnTo>
                  <a:pt x="3696" y="1152"/>
                </a:lnTo>
                <a:lnTo>
                  <a:pt x="3696" y="1158"/>
                </a:lnTo>
                <a:lnTo>
                  <a:pt x="3696" y="1140"/>
                </a:lnTo>
                <a:lnTo>
                  <a:pt x="3696" y="1152"/>
                </a:lnTo>
                <a:lnTo>
                  <a:pt x="3702" y="1152"/>
                </a:lnTo>
                <a:lnTo>
                  <a:pt x="3702" y="1158"/>
                </a:lnTo>
                <a:lnTo>
                  <a:pt x="3702" y="1146"/>
                </a:lnTo>
                <a:lnTo>
                  <a:pt x="3702" y="1152"/>
                </a:lnTo>
                <a:lnTo>
                  <a:pt x="3708" y="1152"/>
                </a:lnTo>
                <a:lnTo>
                  <a:pt x="3708" y="1158"/>
                </a:lnTo>
                <a:lnTo>
                  <a:pt x="3708" y="1134"/>
                </a:lnTo>
                <a:lnTo>
                  <a:pt x="3708" y="1158"/>
                </a:lnTo>
                <a:lnTo>
                  <a:pt x="3714" y="1158"/>
                </a:lnTo>
                <a:lnTo>
                  <a:pt x="3714" y="1140"/>
                </a:lnTo>
                <a:lnTo>
                  <a:pt x="3714" y="1158"/>
                </a:lnTo>
                <a:lnTo>
                  <a:pt x="3720" y="1152"/>
                </a:lnTo>
                <a:lnTo>
                  <a:pt x="3720" y="1158"/>
                </a:lnTo>
                <a:lnTo>
                  <a:pt x="3720" y="1140"/>
                </a:lnTo>
                <a:lnTo>
                  <a:pt x="3720" y="1152"/>
                </a:lnTo>
                <a:lnTo>
                  <a:pt x="3726" y="1158"/>
                </a:lnTo>
                <a:lnTo>
                  <a:pt x="3726" y="1140"/>
                </a:lnTo>
                <a:lnTo>
                  <a:pt x="3726" y="1152"/>
                </a:lnTo>
                <a:lnTo>
                  <a:pt x="3732" y="1146"/>
                </a:lnTo>
                <a:lnTo>
                  <a:pt x="3732" y="1158"/>
                </a:lnTo>
                <a:lnTo>
                  <a:pt x="3732" y="1146"/>
                </a:lnTo>
                <a:lnTo>
                  <a:pt x="3732" y="1152"/>
                </a:lnTo>
                <a:lnTo>
                  <a:pt x="3738" y="1152"/>
                </a:lnTo>
                <a:lnTo>
                  <a:pt x="3738" y="1158"/>
                </a:lnTo>
                <a:lnTo>
                  <a:pt x="3738" y="1146"/>
                </a:lnTo>
                <a:lnTo>
                  <a:pt x="3738" y="1152"/>
                </a:lnTo>
                <a:lnTo>
                  <a:pt x="3744" y="1152"/>
                </a:lnTo>
                <a:lnTo>
                  <a:pt x="3744" y="1158"/>
                </a:lnTo>
                <a:lnTo>
                  <a:pt x="3744" y="1140"/>
                </a:lnTo>
                <a:lnTo>
                  <a:pt x="3744" y="1158"/>
                </a:lnTo>
                <a:lnTo>
                  <a:pt x="3750" y="1152"/>
                </a:lnTo>
                <a:lnTo>
                  <a:pt x="3750" y="1158"/>
                </a:lnTo>
                <a:lnTo>
                  <a:pt x="3750" y="1140"/>
                </a:lnTo>
                <a:lnTo>
                  <a:pt x="3750" y="1152"/>
                </a:lnTo>
                <a:lnTo>
                  <a:pt x="3756" y="1152"/>
                </a:lnTo>
                <a:lnTo>
                  <a:pt x="3756" y="1158"/>
                </a:lnTo>
                <a:lnTo>
                  <a:pt x="3756" y="1140"/>
                </a:lnTo>
                <a:lnTo>
                  <a:pt x="3756" y="1152"/>
                </a:lnTo>
                <a:lnTo>
                  <a:pt x="3762" y="1152"/>
                </a:lnTo>
                <a:lnTo>
                  <a:pt x="3762" y="1158"/>
                </a:lnTo>
                <a:lnTo>
                  <a:pt x="3762" y="1140"/>
                </a:lnTo>
                <a:lnTo>
                  <a:pt x="3762" y="1152"/>
                </a:lnTo>
                <a:lnTo>
                  <a:pt x="3768" y="1152"/>
                </a:lnTo>
                <a:lnTo>
                  <a:pt x="3768" y="1158"/>
                </a:lnTo>
                <a:lnTo>
                  <a:pt x="3768" y="1146"/>
                </a:lnTo>
                <a:lnTo>
                  <a:pt x="3768" y="1158"/>
                </a:lnTo>
                <a:lnTo>
                  <a:pt x="3774" y="1152"/>
                </a:lnTo>
                <a:lnTo>
                  <a:pt x="3774" y="1158"/>
                </a:lnTo>
                <a:lnTo>
                  <a:pt x="3774" y="1140"/>
                </a:lnTo>
                <a:lnTo>
                  <a:pt x="3774" y="1152"/>
                </a:lnTo>
                <a:lnTo>
                  <a:pt x="3780" y="1158"/>
                </a:lnTo>
                <a:lnTo>
                  <a:pt x="3780" y="1140"/>
                </a:lnTo>
                <a:lnTo>
                  <a:pt x="3780" y="1152"/>
                </a:lnTo>
                <a:lnTo>
                  <a:pt x="3786" y="1152"/>
                </a:lnTo>
                <a:lnTo>
                  <a:pt x="3786" y="1158"/>
                </a:lnTo>
                <a:lnTo>
                  <a:pt x="3786" y="1146"/>
                </a:lnTo>
                <a:lnTo>
                  <a:pt x="3786" y="1158"/>
                </a:lnTo>
                <a:lnTo>
                  <a:pt x="3792" y="1152"/>
                </a:lnTo>
                <a:lnTo>
                  <a:pt x="3792" y="1158"/>
                </a:lnTo>
                <a:lnTo>
                  <a:pt x="3792" y="1140"/>
                </a:lnTo>
                <a:lnTo>
                  <a:pt x="3792" y="1152"/>
                </a:lnTo>
                <a:lnTo>
                  <a:pt x="3798" y="1158"/>
                </a:lnTo>
                <a:lnTo>
                  <a:pt x="3798" y="1146"/>
                </a:lnTo>
                <a:lnTo>
                  <a:pt x="3798" y="1152"/>
                </a:lnTo>
                <a:lnTo>
                  <a:pt x="3804" y="1152"/>
                </a:lnTo>
                <a:lnTo>
                  <a:pt x="3804" y="1158"/>
                </a:lnTo>
                <a:lnTo>
                  <a:pt x="3804" y="1140"/>
                </a:lnTo>
                <a:lnTo>
                  <a:pt x="3804" y="1152"/>
                </a:lnTo>
                <a:lnTo>
                  <a:pt x="3810" y="1152"/>
                </a:lnTo>
                <a:lnTo>
                  <a:pt x="3810" y="1158"/>
                </a:lnTo>
                <a:lnTo>
                  <a:pt x="3810" y="1146"/>
                </a:lnTo>
                <a:lnTo>
                  <a:pt x="3810" y="1152"/>
                </a:lnTo>
                <a:lnTo>
                  <a:pt x="3816" y="1152"/>
                </a:lnTo>
                <a:lnTo>
                  <a:pt x="3816" y="1158"/>
                </a:lnTo>
                <a:lnTo>
                  <a:pt x="3816" y="1140"/>
                </a:lnTo>
                <a:lnTo>
                  <a:pt x="3816" y="1152"/>
                </a:lnTo>
                <a:lnTo>
                  <a:pt x="3822" y="1152"/>
                </a:lnTo>
                <a:lnTo>
                  <a:pt x="3822" y="1158"/>
                </a:lnTo>
                <a:lnTo>
                  <a:pt x="3822" y="1140"/>
                </a:lnTo>
                <a:lnTo>
                  <a:pt x="3822" y="1152"/>
                </a:lnTo>
                <a:lnTo>
                  <a:pt x="3828" y="1152"/>
                </a:lnTo>
                <a:lnTo>
                  <a:pt x="3828" y="1158"/>
                </a:lnTo>
                <a:lnTo>
                  <a:pt x="3828" y="1140"/>
                </a:lnTo>
                <a:lnTo>
                  <a:pt x="3828" y="1152"/>
                </a:lnTo>
                <a:lnTo>
                  <a:pt x="3834" y="1158"/>
                </a:lnTo>
                <a:lnTo>
                  <a:pt x="3834" y="1140"/>
                </a:lnTo>
                <a:lnTo>
                  <a:pt x="3834" y="1152"/>
                </a:lnTo>
                <a:lnTo>
                  <a:pt x="3840" y="1152"/>
                </a:lnTo>
                <a:lnTo>
                  <a:pt x="3840" y="1158"/>
                </a:lnTo>
                <a:lnTo>
                  <a:pt x="3840" y="1146"/>
                </a:lnTo>
                <a:lnTo>
                  <a:pt x="3840" y="1152"/>
                </a:lnTo>
                <a:lnTo>
                  <a:pt x="3846" y="1152"/>
                </a:lnTo>
                <a:lnTo>
                  <a:pt x="3846" y="1158"/>
                </a:lnTo>
                <a:lnTo>
                  <a:pt x="3846" y="1140"/>
                </a:lnTo>
                <a:lnTo>
                  <a:pt x="3846" y="1152"/>
                </a:lnTo>
                <a:lnTo>
                  <a:pt x="3852" y="1152"/>
                </a:lnTo>
                <a:lnTo>
                  <a:pt x="3852" y="1158"/>
                </a:lnTo>
                <a:lnTo>
                  <a:pt x="3852" y="1140"/>
                </a:lnTo>
                <a:lnTo>
                  <a:pt x="3852" y="1158"/>
                </a:lnTo>
                <a:lnTo>
                  <a:pt x="3858" y="1152"/>
                </a:lnTo>
                <a:lnTo>
                  <a:pt x="3858" y="1158"/>
                </a:lnTo>
                <a:lnTo>
                  <a:pt x="3858" y="1140"/>
                </a:lnTo>
                <a:lnTo>
                  <a:pt x="3858" y="1158"/>
                </a:lnTo>
                <a:lnTo>
                  <a:pt x="3864" y="1152"/>
                </a:lnTo>
                <a:lnTo>
                  <a:pt x="3864" y="1158"/>
                </a:lnTo>
                <a:lnTo>
                  <a:pt x="3864" y="1146"/>
                </a:lnTo>
                <a:lnTo>
                  <a:pt x="3864" y="1152"/>
                </a:lnTo>
                <a:lnTo>
                  <a:pt x="3870" y="1152"/>
                </a:lnTo>
                <a:lnTo>
                  <a:pt x="3870" y="1158"/>
                </a:lnTo>
                <a:lnTo>
                  <a:pt x="3870" y="1140"/>
                </a:lnTo>
                <a:lnTo>
                  <a:pt x="3870" y="1152"/>
                </a:lnTo>
                <a:lnTo>
                  <a:pt x="3876" y="1152"/>
                </a:lnTo>
                <a:lnTo>
                  <a:pt x="3876" y="1158"/>
                </a:lnTo>
                <a:lnTo>
                  <a:pt x="3876" y="1140"/>
                </a:lnTo>
                <a:lnTo>
                  <a:pt x="3876" y="1152"/>
                </a:lnTo>
                <a:lnTo>
                  <a:pt x="3882" y="1152"/>
                </a:lnTo>
                <a:lnTo>
                  <a:pt x="3882" y="1158"/>
                </a:lnTo>
                <a:lnTo>
                  <a:pt x="3882" y="1140"/>
                </a:lnTo>
                <a:lnTo>
                  <a:pt x="3882" y="1152"/>
                </a:lnTo>
                <a:lnTo>
                  <a:pt x="3888" y="1158"/>
                </a:lnTo>
                <a:lnTo>
                  <a:pt x="3888" y="1140"/>
                </a:lnTo>
                <a:lnTo>
                  <a:pt x="3888" y="1152"/>
                </a:lnTo>
                <a:lnTo>
                  <a:pt x="3894" y="1152"/>
                </a:lnTo>
                <a:lnTo>
                  <a:pt x="3894" y="1158"/>
                </a:lnTo>
                <a:lnTo>
                  <a:pt x="3894" y="1146"/>
                </a:lnTo>
                <a:lnTo>
                  <a:pt x="3894" y="1158"/>
                </a:lnTo>
                <a:lnTo>
                  <a:pt x="3900" y="1152"/>
                </a:lnTo>
                <a:lnTo>
                  <a:pt x="3900" y="1158"/>
                </a:lnTo>
                <a:lnTo>
                  <a:pt x="3900" y="1146"/>
                </a:lnTo>
                <a:lnTo>
                  <a:pt x="3900" y="1158"/>
                </a:lnTo>
                <a:lnTo>
                  <a:pt x="3906" y="1158"/>
                </a:lnTo>
                <a:lnTo>
                  <a:pt x="3906" y="1140"/>
                </a:lnTo>
                <a:lnTo>
                  <a:pt x="3906" y="1152"/>
                </a:lnTo>
                <a:lnTo>
                  <a:pt x="3912" y="1152"/>
                </a:lnTo>
                <a:lnTo>
                  <a:pt x="3912" y="1158"/>
                </a:lnTo>
                <a:lnTo>
                  <a:pt x="3912" y="1140"/>
                </a:lnTo>
                <a:lnTo>
                  <a:pt x="3912" y="1158"/>
                </a:lnTo>
                <a:lnTo>
                  <a:pt x="3918" y="1158"/>
                </a:lnTo>
                <a:lnTo>
                  <a:pt x="3918" y="1146"/>
                </a:lnTo>
                <a:lnTo>
                  <a:pt x="3918" y="1152"/>
                </a:lnTo>
                <a:lnTo>
                  <a:pt x="3924" y="1152"/>
                </a:lnTo>
                <a:lnTo>
                  <a:pt x="3924" y="1158"/>
                </a:lnTo>
                <a:lnTo>
                  <a:pt x="3924" y="1140"/>
                </a:lnTo>
                <a:lnTo>
                  <a:pt x="3924" y="1152"/>
                </a:lnTo>
                <a:lnTo>
                  <a:pt x="3930" y="1152"/>
                </a:lnTo>
                <a:lnTo>
                  <a:pt x="3930" y="1158"/>
                </a:lnTo>
                <a:lnTo>
                  <a:pt x="3930" y="1140"/>
                </a:lnTo>
                <a:lnTo>
                  <a:pt x="3930" y="1152"/>
                </a:lnTo>
                <a:lnTo>
                  <a:pt x="3936" y="1152"/>
                </a:lnTo>
                <a:lnTo>
                  <a:pt x="3936" y="1158"/>
                </a:lnTo>
                <a:lnTo>
                  <a:pt x="3936" y="1146"/>
                </a:lnTo>
                <a:lnTo>
                  <a:pt x="3936" y="1152"/>
                </a:lnTo>
                <a:lnTo>
                  <a:pt x="3942" y="1152"/>
                </a:lnTo>
                <a:lnTo>
                  <a:pt x="3942" y="1158"/>
                </a:lnTo>
                <a:lnTo>
                  <a:pt x="3942" y="1140"/>
                </a:lnTo>
                <a:lnTo>
                  <a:pt x="3942" y="1152"/>
                </a:lnTo>
                <a:lnTo>
                  <a:pt x="3948" y="1146"/>
                </a:lnTo>
                <a:lnTo>
                  <a:pt x="3948" y="1158"/>
                </a:lnTo>
                <a:lnTo>
                  <a:pt x="3948" y="1128"/>
                </a:lnTo>
                <a:lnTo>
                  <a:pt x="3948" y="1152"/>
                </a:lnTo>
                <a:lnTo>
                  <a:pt x="3954" y="1152"/>
                </a:lnTo>
                <a:lnTo>
                  <a:pt x="3954" y="1158"/>
                </a:lnTo>
                <a:lnTo>
                  <a:pt x="3954" y="1146"/>
                </a:lnTo>
                <a:lnTo>
                  <a:pt x="3954" y="1158"/>
                </a:lnTo>
                <a:lnTo>
                  <a:pt x="3960" y="1152"/>
                </a:lnTo>
                <a:lnTo>
                  <a:pt x="3960" y="1158"/>
                </a:lnTo>
                <a:lnTo>
                  <a:pt x="3960" y="1128"/>
                </a:lnTo>
                <a:lnTo>
                  <a:pt x="3960" y="1152"/>
                </a:lnTo>
                <a:lnTo>
                  <a:pt x="3966" y="1152"/>
                </a:lnTo>
                <a:lnTo>
                  <a:pt x="3966" y="1158"/>
                </a:lnTo>
                <a:lnTo>
                  <a:pt x="3966" y="1140"/>
                </a:lnTo>
                <a:lnTo>
                  <a:pt x="3966" y="1158"/>
                </a:lnTo>
                <a:lnTo>
                  <a:pt x="3972" y="1158"/>
                </a:lnTo>
                <a:lnTo>
                  <a:pt x="3972" y="1140"/>
                </a:lnTo>
                <a:lnTo>
                  <a:pt x="3972" y="1158"/>
                </a:lnTo>
                <a:lnTo>
                  <a:pt x="3978" y="1152"/>
                </a:lnTo>
                <a:lnTo>
                  <a:pt x="3978" y="1158"/>
                </a:lnTo>
                <a:lnTo>
                  <a:pt x="3978" y="1140"/>
                </a:lnTo>
                <a:lnTo>
                  <a:pt x="3978" y="1152"/>
                </a:lnTo>
                <a:lnTo>
                  <a:pt x="3984" y="1152"/>
                </a:lnTo>
                <a:lnTo>
                  <a:pt x="3984" y="1158"/>
                </a:lnTo>
                <a:lnTo>
                  <a:pt x="3984" y="1146"/>
                </a:lnTo>
                <a:lnTo>
                  <a:pt x="3984" y="1152"/>
                </a:lnTo>
                <a:lnTo>
                  <a:pt x="3990" y="1152"/>
                </a:lnTo>
                <a:lnTo>
                  <a:pt x="3990" y="1158"/>
                </a:lnTo>
                <a:lnTo>
                  <a:pt x="3990" y="1140"/>
                </a:lnTo>
                <a:lnTo>
                  <a:pt x="3990" y="1152"/>
                </a:lnTo>
                <a:lnTo>
                  <a:pt x="3996" y="1146"/>
                </a:lnTo>
                <a:lnTo>
                  <a:pt x="3996" y="1158"/>
                </a:lnTo>
                <a:lnTo>
                  <a:pt x="3996" y="1146"/>
                </a:lnTo>
                <a:lnTo>
                  <a:pt x="3996" y="1152"/>
                </a:lnTo>
                <a:lnTo>
                  <a:pt x="4002" y="1152"/>
                </a:lnTo>
                <a:lnTo>
                  <a:pt x="4002" y="1158"/>
                </a:lnTo>
                <a:lnTo>
                  <a:pt x="4002" y="1146"/>
                </a:lnTo>
                <a:lnTo>
                  <a:pt x="4002" y="1158"/>
                </a:lnTo>
                <a:lnTo>
                  <a:pt x="4008" y="1158"/>
                </a:lnTo>
                <a:lnTo>
                  <a:pt x="4008" y="1140"/>
                </a:lnTo>
                <a:lnTo>
                  <a:pt x="4008" y="1146"/>
                </a:lnTo>
                <a:lnTo>
                  <a:pt x="4014" y="1146"/>
                </a:lnTo>
                <a:lnTo>
                  <a:pt x="4014" y="1158"/>
                </a:lnTo>
                <a:lnTo>
                  <a:pt x="4014" y="1146"/>
                </a:lnTo>
                <a:lnTo>
                  <a:pt x="4014" y="1152"/>
                </a:lnTo>
                <a:lnTo>
                  <a:pt x="4020" y="1152"/>
                </a:lnTo>
                <a:lnTo>
                  <a:pt x="4020" y="1158"/>
                </a:lnTo>
                <a:lnTo>
                  <a:pt x="4020" y="1140"/>
                </a:lnTo>
                <a:lnTo>
                  <a:pt x="4020" y="1146"/>
                </a:lnTo>
                <a:lnTo>
                  <a:pt x="4026" y="1152"/>
                </a:lnTo>
                <a:lnTo>
                  <a:pt x="4026" y="1158"/>
                </a:lnTo>
                <a:lnTo>
                  <a:pt x="4026" y="1140"/>
                </a:lnTo>
                <a:lnTo>
                  <a:pt x="4026" y="1152"/>
                </a:lnTo>
                <a:lnTo>
                  <a:pt x="4032" y="1152"/>
                </a:lnTo>
                <a:lnTo>
                  <a:pt x="4032" y="1158"/>
                </a:lnTo>
                <a:lnTo>
                  <a:pt x="4032" y="1140"/>
                </a:lnTo>
                <a:lnTo>
                  <a:pt x="4032" y="1152"/>
                </a:lnTo>
                <a:lnTo>
                  <a:pt x="4038" y="1152"/>
                </a:lnTo>
                <a:lnTo>
                  <a:pt x="4038" y="1158"/>
                </a:lnTo>
                <a:lnTo>
                  <a:pt x="4038" y="1140"/>
                </a:lnTo>
                <a:lnTo>
                  <a:pt x="4038" y="1152"/>
                </a:lnTo>
                <a:lnTo>
                  <a:pt x="4044" y="1152"/>
                </a:lnTo>
                <a:lnTo>
                  <a:pt x="4044" y="1158"/>
                </a:lnTo>
                <a:lnTo>
                  <a:pt x="4044" y="1146"/>
                </a:lnTo>
                <a:lnTo>
                  <a:pt x="4044" y="1158"/>
                </a:lnTo>
                <a:lnTo>
                  <a:pt x="4050" y="1158"/>
                </a:lnTo>
                <a:lnTo>
                  <a:pt x="4050" y="1140"/>
                </a:lnTo>
                <a:lnTo>
                  <a:pt x="4050" y="1152"/>
                </a:lnTo>
                <a:lnTo>
                  <a:pt x="4056" y="1146"/>
                </a:lnTo>
                <a:lnTo>
                  <a:pt x="4056" y="1158"/>
                </a:lnTo>
                <a:lnTo>
                  <a:pt x="4056" y="1146"/>
                </a:lnTo>
                <a:lnTo>
                  <a:pt x="4056" y="1152"/>
                </a:lnTo>
                <a:lnTo>
                  <a:pt x="4062" y="1152"/>
                </a:lnTo>
                <a:lnTo>
                  <a:pt x="4062" y="1158"/>
                </a:lnTo>
                <a:lnTo>
                  <a:pt x="4062" y="1146"/>
                </a:lnTo>
                <a:lnTo>
                  <a:pt x="4062" y="1152"/>
                </a:lnTo>
                <a:lnTo>
                  <a:pt x="4068" y="1152"/>
                </a:lnTo>
                <a:lnTo>
                  <a:pt x="4068" y="1158"/>
                </a:lnTo>
                <a:lnTo>
                  <a:pt x="4068" y="1146"/>
                </a:lnTo>
                <a:lnTo>
                  <a:pt x="4068" y="1152"/>
                </a:lnTo>
                <a:lnTo>
                  <a:pt x="4074" y="1152"/>
                </a:lnTo>
                <a:lnTo>
                  <a:pt x="4074" y="1158"/>
                </a:lnTo>
                <a:lnTo>
                  <a:pt x="4074" y="1146"/>
                </a:lnTo>
                <a:lnTo>
                  <a:pt x="4074" y="1158"/>
                </a:lnTo>
                <a:lnTo>
                  <a:pt x="4080" y="1158"/>
                </a:lnTo>
                <a:lnTo>
                  <a:pt x="4080" y="1140"/>
                </a:lnTo>
                <a:lnTo>
                  <a:pt x="4080" y="1152"/>
                </a:lnTo>
                <a:lnTo>
                  <a:pt x="4086" y="1158"/>
                </a:lnTo>
                <a:lnTo>
                  <a:pt x="4086" y="1140"/>
                </a:lnTo>
                <a:lnTo>
                  <a:pt x="4086" y="1152"/>
                </a:lnTo>
                <a:lnTo>
                  <a:pt x="4092" y="1152"/>
                </a:lnTo>
                <a:lnTo>
                  <a:pt x="4092" y="1158"/>
                </a:lnTo>
                <a:lnTo>
                  <a:pt x="4092" y="1140"/>
                </a:lnTo>
                <a:lnTo>
                  <a:pt x="4092" y="1152"/>
                </a:lnTo>
                <a:lnTo>
                  <a:pt x="4098" y="1146"/>
                </a:lnTo>
                <a:lnTo>
                  <a:pt x="4098" y="1158"/>
                </a:lnTo>
                <a:lnTo>
                  <a:pt x="4098" y="1140"/>
                </a:lnTo>
                <a:lnTo>
                  <a:pt x="4098" y="1146"/>
                </a:lnTo>
                <a:lnTo>
                  <a:pt x="4104" y="1146"/>
                </a:lnTo>
                <a:lnTo>
                  <a:pt x="4104" y="1158"/>
                </a:lnTo>
                <a:lnTo>
                  <a:pt x="4104" y="0"/>
                </a:lnTo>
                <a:lnTo>
                  <a:pt x="4104" y="1110"/>
                </a:lnTo>
                <a:lnTo>
                  <a:pt x="4110" y="1116"/>
                </a:lnTo>
                <a:lnTo>
                  <a:pt x="4110" y="1158"/>
                </a:lnTo>
                <a:lnTo>
                  <a:pt x="4110" y="1104"/>
                </a:lnTo>
                <a:lnTo>
                  <a:pt x="4110" y="1146"/>
                </a:lnTo>
                <a:lnTo>
                  <a:pt x="4116" y="1140"/>
                </a:lnTo>
                <a:lnTo>
                  <a:pt x="4116" y="1158"/>
                </a:lnTo>
                <a:lnTo>
                  <a:pt x="4116" y="918"/>
                </a:lnTo>
                <a:lnTo>
                  <a:pt x="4116" y="1152"/>
                </a:lnTo>
                <a:lnTo>
                  <a:pt x="4122" y="1152"/>
                </a:lnTo>
                <a:lnTo>
                  <a:pt x="4122" y="1158"/>
                </a:lnTo>
                <a:lnTo>
                  <a:pt x="4122" y="1140"/>
                </a:lnTo>
                <a:lnTo>
                  <a:pt x="4122" y="1152"/>
                </a:lnTo>
                <a:lnTo>
                  <a:pt x="4128" y="1158"/>
                </a:lnTo>
                <a:lnTo>
                  <a:pt x="4128" y="1140"/>
                </a:lnTo>
                <a:lnTo>
                  <a:pt x="4128" y="1158"/>
                </a:lnTo>
                <a:lnTo>
                  <a:pt x="4134" y="1158"/>
                </a:lnTo>
                <a:lnTo>
                  <a:pt x="4134" y="1140"/>
                </a:lnTo>
                <a:lnTo>
                  <a:pt x="4140" y="1146"/>
                </a:lnTo>
                <a:lnTo>
                  <a:pt x="4140" y="1158"/>
                </a:lnTo>
                <a:lnTo>
                  <a:pt x="4140" y="1140"/>
                </a:lnTo>
                <a:lnTo>
                  <a:pt x="4140" y="1152"/>
                </a:lnTo>
                <a:lnTo>
                  <a:pt x="4146" y="1146"/>
                </a:lnTo>
                <a:lnTo>
                  <a:pt x="4146" y="1158"/>
                </a:lnTo>
                <a:lnTo>
                  <a:pt x="4146" y="1140"/>
                </a:lnTo>
                <a:lnTo>
                  <a:pt x="4146" y="1152"/>
                </a:lnTo>
                <a:lnTo>
                  <a:pt x="4152" y="1152"/>
                </a:lnTo>
                <a:lnTo>
                  <a:pt x="4152" y="1158"/>
                </a:lnTo>
                <a:lnTo>
                  <a:pt x="4152" y="1140"/>
                </a:lnTo>
                <a:lnTo>
                  <a:pt x="4158" y="1146"/>
                </a:lnTo>
                <a:lnTo>
                  <a:pt x="4158" y="1158"/>
                </a:lnTo>
                <a:lnTo>
                  <a:pt x="4158" y="1140"/>
                </a:lnTo>
                <a:lnTo>
                  <a:pt x="4158" y="1158"/>
                </a:lnTo>
                <a:lnTo>
                  <a:pt x="4164" y="1152"/>
                </a:lnTo>
                <a:lnTo>
                  <a:pt x="4164" y="1158"/>
                </a:lnTo>
                <a:lnTo>
                  <a:pt x="4164" y="1140"/>
                </a:lnTo>
                <a:lnTo>
                  <a:pt x="4164" y="1158"/>
                </a:lnTo>
                <a:lnTo>
                  <a:pt x="4170" y="1152"/>
                </a:lnTo>
                <a:lnTo>
                  <a:pt x="4170" y="1158"/>
                </a:lnTo>
                <a:lnTo>
                  <a:pt x="4170" y="1140"/>
                </a:lnTo>
                <a:lnTo>
                  <a:pt x="4170" y="1152"/>
                </a:lnTo>
                <a:lnTo>
                  <a:pt x="4176" y="1152"/>
                </a:lnTo>
                <a:lnTo>
                  <a:pt x="4176" y="1158"/>
                </a:lnTo>
                <a:lnTo>
                  <a:pt x="4176" y="1140"/>
                </a:lnTo>
                <a:lnTo>
                  <a:pt x="4176" y="1152"/>
                </a:lnTo>
                <a:lnTo>
                  <a:pt x="4182" y="1152"/>
                </a:lnTo>
                <a:lnTo>
                  <a:pt x="4182" y="1158"/>
                </a:lnTo>
                <a:lnTo>
                  <a:pt x="4182" y="1140"/>
                </a:lnTo>
                <a:lnTo>
                  <a:pt x="4182" y="1152"/>
                </a:lnTo>
                <a:lnTo>
                  <a:pt x="4188" y="1152"/>
                </a:lnTo>
                <a:lnTo>
                  <a:pt x="4188" y="1158"/>
                </a:lnTo>
                <a:lnTo>
                  <a:pt x="4188" y="1140"/>
                </a:lnTo>
                <a:lnTo>
                  <a:pt x="4188" y="1152"/>
                </a:lnTo>
                <a:lnTo>
                  <a:pt x="4194" y="1152"/>
                </a:lnTo>
                <a:lnTo>
                  <a:pt x="4194" y="1158"/>
                </a:lnTo>
                <a:lnTo>
                  <a:pt x="4194" y="1146"/>
                </a:lnTo>
                <a:lnTo>
                  <a:pt x="4194" y="1158"/>
                </a:lnTo>
                <a:lnTo>
                  <a:pt x="4200" y="1158"/>
                </a:lnTo>
                <a:lnTo>
                  <a:pt x="4200" y="1140"/>
                </a:lnTo>
                <a:lnTo>
                  <a:pt x="4200" y="1158"/>
                </a:lnTo>
                <a:lnTo>
                  <a:pt x="4206" y="1158"/>
                </a:lnTo>
                <a:lnTo>
                  <a:pt x="4206" y="1140"/>
                </a:lnTo>
                <a:lnTo>
                  <a:pt x="4206" y="1152"/>
                </a:lnTo>
                <a:lnTo>
                  <a:pt x="4212" y="1152"/>
                </a:lnTo>
                <a:lnTo>
                  <a:pt x="4212" y="1158"/>
                </a:lnTo>
                <a:lnTo>
                  <a:pt x="4212" y="1146"/>
                </a:lnTo>
                <a:lnTo>
                  <a:pt x="4212" y="1152"/>
                </a:lnTo>
                <a:lnTo>
                  <a:pt x="4218" y="1152"/>
                </a:lnTo>
                <a:lnTo>
                  <a:pt x="4218" y="1158"/>
                </a:lnTo>
                <a:lnTo>
                  <a:pt x="4218" y="1140"/>
                </a:lnTo>
                <a:lnTo>
                  <a:pt x="4218" y="1146"/>
                </a:lnTo>
                <a:lnTo>
                  <a:pt x="4224" y="1140"/>
                </a:lnTo>
                <a:lnTo>
                  <a:pt x="4224" y="1158"/>
                </a:lnTo>
                <a:lnTo>
                  <a:pt x="4224" y="1140"/>
                </a:lnTo>
                <a:lnTo>
                  <a:pt x="4224" y="1152"/>
                </a:lnTo>
                <a:lnTo>
                  <a:pt x="4230" y="1152"/>
                </a:lnTo>
                <a:lnTo>
                  <a:pt x="4230" y="1158"/>
                </a:lnTo>
                <a:lnTo>
                  <a:pt x="4230" y="1140"/>
                </a:lnTo>
                <a:lnTo>
                  <a:pt x="4230" y="1152"/>
                </a:lnTo>
                <a:lnTo>
                  <a:pt x="4236" y="1152"/>
                </a:lnTo>
                <a:lnTo>
                  <a:pt x="4236" y="1158"/>
                </a:lnTo>
                <a:lnTo>
                  <a:pt x="4236" y="1140"/>
                </a:lnTo>
                <a:lnTo>
                  <a:pt x="4236" y="1158"/>
                </a:lnTo>
                <a:lnTo>
                  <a:pt x="4242" y="1158"/>
                </a:lnTo>
                <a:lnTo>
                  <a:pt x="4242" y="1146"/>
                </a:lnTo>
                <a:lnTo>
                  <a:pt x="4242" y="1152"/>
                </a:lnTo>
                <a:lnTo>
                  <a:pt x="4248" y="1152"/>
                </a:lnTo>
                <a:lnTo>
                  <a:pt x="4248" y="1158"/>
                </a:lnTo>
                <a:lnTo>
                  <a:pt x="4248" y="1140"/>
                </a:lnTo>
                <a:lnTo>
                  <a:pt x="4248" y="1158"/>
                </a:lnTo>
                <a:lnTo>
                  <a:pt x="4254" y="1152"/>
                </a:lnTo>
                <a:lnTo>
                  <a:pt x="4254" y="1158"/>
                </a:lnTo>
                <a:lnTo>
                  <a:pt x="4254" y="1140"/>
                </a:lnTo>
                <a:lnTo>
                  <a:pt x="4254" y="1152"/>
                </a:lnTo>
                <a:lnTo>
                  <a:pt x="4260" y="1152"/>
                </a:lnTo>
                <a:lnTo>
                  <a:pt x="4260" y="1158"/>
                </a:lnTo>
                <a:lnTo>
                  <a:pt x="4260" y="1140"/>
                </a:lnTo>
                <a:lnTo>
                  <a:pt x="4260" y="1152"/>
                </a:lnTo>
                <a:lnTo>
                  <a:pt x="4266" y="1152"/>
                </a:lnTo>
                <a:lnTo>
                  <a:pt x="4266" y="1158"/>
                </a:lnTo>
                <a:lnTo>
                  <a:pt x="4266" y="1140"/>
                </a:lnTo>
                <a:lnTo>
                  <a:pt x="4266" y="1146"/>
                </a:lnTo>
                <a:lnTo>
                  <a:pt x="4272" y="1152"/>
                </a:lnTo>
                <a:lnTo>
                  <a:pt x="4272" y="1158"/>
                </a:lnTo>
                <a:lnTo>
                  <a:pt x="4272" y="1146"/>
                </a:lnTo>
                <a:lnTo>
                  <a:pt x="4272" y="1152"/>
                </a:lnTo>
                <a:lnTo>
                  <a:pt x="4278" y="1152"/>
                </a:lnTo>
                <a:lnTo>
                  <a:pt x="4278" y="1158"/>
                </a:lnTo>
                <a:lnTo>
                  <a:pt x="4278" y="1140"/>
                </a:lnTo>
                <a:lnTo>
                  <a:pt x="4278" y="1146"/>
                </a:lnTo>
                <a:lnTo>
                  <a:pt x="4284" y="1146"/>
                </a:lnTo>
                <a:lnTo>
                  <a:pt x="4284" y="1158"/>
                </a:lnTo>
                <a:lnTo>
                  <a:pt x="4284" y="1140"/>
                </a:lnTo>
                <a:lnTo>
                  <a:pt x="4284" y="1152"/>
                </a:lnTo>
                <a:lnTo>
                  <a:pt x="4290" y="1152"/>
                </a:lnTo>
                <a:lnTo>
                  <a:pt x="4290" y="1158"/>
                </a:lnTo>
                <a:lnTo>
                  <a:pt x="4290" y="1146"/>
                </a:lnTo>
                <a:lnTo>
                  <a:pt x="4290" y="1158"/>
                </a:lnTo>
                <a:lnTo>
                  <a:pt x="4296" y="1158"/>
                </a:lnTo>
                <a:lnTo>
                  <a:pt x="4296" y="1140"/>
                </a:lnTo>
                <a:lnTo>
                  <a:pt x="4296" y="1158"/>
                </a:lnTo>
                <a:lnTo>
                  <a:pt x="4302" y="1158"/>
                </a:lnTo>
                <a:lnTo>
                  <a:pt x="4302" y="1140"/>
                </a:lnTo>
                <a:lnTo>
                  <a:pt x="4302" y="1158"/>
                </a:lnTo>
                <a:lnTo>
                  <a:pt x="4308" y="1158"/>
                </a:lnTo>
                <a:lnTo>
                  <a:pt x="4308" y="1140"/>
                </a:lnTo>
                <a:lnTo>
                  <a:pt x="4308" y="1152"/>
                </a:lnTo>
                <a:lnTo>
                  <a:pt x="4314" y="1152"/>
                </a:lnTo>
                <a:lnTo>
                  <a:pt x="4314" y="1158"/>
                </a:lnTo>
                <a:lnTo>
                  <a:pt x="4314" y="1140"/>
                </a:lnTo>
                <a:lnTo>
                  <a:pt x="4314" y="1158"/>
                </a:lnTo>
                <a:lnTo>
                  <a:pt x="4320" y="1152"/>
                </a:lnTo>
                <a:lnTo>
                  <a:pt x="4320" y="1158"/>
                </a:lnTo>
                <a:lnTo>
                  <a:pt x="4320" y="1140"/>
                </a:lnTo>
                <a:lnTo>
                  <a:pt x="4320" y="1158"/>
                </a:lnTo>
                <a:lnTo>
                  <a:pt x="4326" y="1152"/>
                </a:lnTo>
                <a:lnTo>
                  <a:pt x="4326" y="1158"/>
                </a:lnTo>
                <a:lnTo>
                  <a:pt x="4326" y="1140"/>
                </a:lnTo>
                <a:lnTo>
                  <a:pt x="4326" y="1158"/>
                </a:lnTo>
                <a:lnTo>
                  <a:pt x="4332" y="1158"/>
                </a:lnTo>
                <a:lnTo>
                  <a:pt x="4332" y="1146"/>
                </a:lnTo>
                <a:lnTo>
                  <a:pt x="4332" y="1152"/>
                </a:lnTo>
                <a:lnTo>
                  <a:pt x="4338" y="1152"/>
                </a:lnTo>
                <a:lnTo>
                  <a:pt x="4338" y="1158"/>
                </a:lnTo>
                <a:lnTo>
                  <a:pt x="4338" y="1146"/>
                </a:lnTo>
                <a:lnTo>
                  <a:pt x="4338" y="1152"/>
                </a:lnTo>
                <a:lnTo>
                  <a:pt x="4344" y="1146"/>
                </a:lnTo>
                <a:lnTo>
                  <a:pt x="4344" y="1158"/>
                </a:lnTo>
                <a:lnTo>
                  <a:pt x="4344" y="1146"/>
                </a:lnTo>
                <a:lnTo>
                  <a:pt x="4344" y="1152"/>
                </a:lnTo>
                <a:lnTo>
                  <a:pt x="4350" y="1152"/>
                </a:lnTo>
                <a:lnTo>
                  <a:pt x="4350" y="1158"/>
                </a:lnTo>
                <a:lnTo>
                  <a:pt x="4350" y="1140"/>
                </a:lnTo>
                <a:lnTo>
                  <a:pt x="4350" y="1152"/>
                </a:lnTo>
                <a:lnTo>
                  <a:pt x="4356" y="1152"/>
                </a:lnTo>
                <a:lnTo>
                  <a:pt x="4356" y="1158"/>
                </a:lnTo>
                <a:lnTo>
                  <a:pt x="4356" y="1140"/>
                </a:lnTo>
                <a:lnTo>
                  <a:pt x="4356" y="1152"/>
                </a:lnTo>
                <a:lnTo>
                  <a:pt x="4362" y="1152"/>
                </a:lnTo>
                <a:lnTo>
                  <a:pt x="4362" y="1158"/>
                </a:lnTo>
                <a:lnTo>
                  <a:pt x="4362" y="1140"/>
                </a:lnTo>
                <a:lnTo>
                  <a:pt x="4362" y="1152"/>
                </a:lnTo>
                <a:lnTo>
                  <a:pt x="4368" y="1158"/>
                </a:lnTo>
                <a:lnTo>
                  <a:pt x="4368" y="1146"/>
                </a:lnTo>
                <a:lnTo>
                  <a:pt x="4368" y="1152"/>
                </a:lnTo>
                <a:lnTo>
                  <a:pt x="4374" y="1146"/>
                </a:lnTo>
                <a:lnTo>
                  <a:pt x="4374" y="1158"/>
                </a:lnTo>
                <a:lnTo>
                  <a:pt x="4374" y="1146"/>
                </a:lnTo>
                <a:lnTo>
                  <a:pt x="4374" y="1152"/>
                </a:lnTo>
                <a:lnTo>
                  <a:pt x="4380" y="1152"/>
                </a:lnTo>
                <a:lnTo>
                  <a:pt x="4380" y="1158"/>
                </a:lnTo>
                <a:lnTo>
                  <a:pt x="4380" y="1146"/>
                </a:lnTo>
                <a:lnTo>
                  <a:pt x="4380" y="1152"/>
                </a:lnTo>
                <a:lnTo>
                  <a:pt x="4386" y="1152"/>
                </a:lnTo>
                <a:lnTo>
                  <a:pt x="4386" y="1158"/>
                </a:lnTo>
                <a:lnTo>
                  <a:pt x="4386" y="1146"/>
                </a:lnTo>
                <a:lnTo>
                  <a:pt x="4386" y="1152"/>
                </a:lnTo>
                <a:lnTo>
                  <a:pt x="4392" y="1152"/>
                </a:lnTo>
                <a:lnTo>
                  <a:pt x="4392" y="1158"/>
                </a:lnTo>
                <a:lnTo>
                  <a:pt x="4392" y="1146"/>
                </a:lnTo>
                <a:lnTo>
                  <a:pt x="4398" y="1146"/>
                </a:lnTo>
                <a:lnTo>
                  <a:pt x="4398" y="1158"/>
                </a:lnTo>
                <a:lnTo>
                  <a:pt x="4398" y="1146"/>
                </a:lnTo>
                <a:lnTo>
                  <a:pt x="4404" y="1152"/>
                </a:lnTo>
                <a:lnTo>
                  <a:pt x="4404" y="1158"/>
                </a:lnTo>
                <a:lnTo>
                  <a:pt x="4404" y="1146"/>
                </a:lnTo>
                <a:lnTo>
                  <a:pt x="4404" y="1152"/>
                </a:lnTo>
                <a:lnTo>
                  <a:pt x="4410" y="1152"/>
                </a:lnTo>
                <a:lnTo>
                  <a:pt x="4410" y="1158"/>
                </a:lnTo>
                <a:lnTo>
                  <a:pt x="4410" y="1140"/>
                </a:lnTo>
                <a:lnTo>
                  <a:pt x="4410" y="1146"/>
                </a:lnTo>
                <a:lnTo>
                  <a:pt x="4416" y="1146"/>
                </a:lnTo>
                <a:lnTo>
                  <a:pt x="4416" y="1158"/>
                </a:lnTo>
                <a:lnTo>
                  <a:pt x="4416" y="1140"/>
                </a:lnTo>
                <a:lnTo>
                  <a:pt x="4416" y="1158"/>
                </a:lnTo>
                <a:lnTo>
                  <a:pt x="4422" y="1152"/>
                </a:lnTo>
                <a:lnTo>
                  <a:pt x="4422" y="1158"/>
                </a:lnTo>
                <a:lnTo>
                  <a:pt x="4422" y="1140"/>
                </a:lnTo>
                <a:lnTo>
                  <a:pt x="4422" y="1152"/>
                </a:lnTo>
                <a:lnTo>
                  <a:pt x="4428" y="1152"/>
                </a:lnTo>
                <a:lnTo>
                  <a:pt x="4428" y="1158"/>
                </a:lnTo>
                <a:lnTo>
                  <a:pt x="4428" y="1146"/>
                </a:lnTo>
                <a:lnTo>
                  <a:pt x="4428" y="1152"/>
                </a:lnTo>
                <a:lnTo>
                  <a:pt x="4434" y="1152"/>
                </a:lnTo>
                <a:lnTo>
                  <a:pt x="4434" y="1158"/>
                </a:lnTo>
                <a:lnTo>
                  <a:pt x="4434" y="1140"/>
                </a:lnTo>
                <a:lnTo>
                  <a:pt x="4434" y="1152"/>
                </a:lnTo>
                <a:lnTo>
                  <a:pt x="4440" y="1146"/>
                </a:lnTo>
                <a:lnTo>
                  <a:pt x="4440" y="1158"/>
                </a:lnTo>
                <a:lnTo>
                  <a:pt x="4440" y="1140"/>
                </a:lnTo>
                <a:lnTo>
                  <a:pt x="4440" y="1146"/>
                </a:lnTo>
                <a:lnTo>
                  <a:pt x="4446" y="1146"/>
                </a:lnTo>
                <a:lnTo>
                  <a:pt x="4446" y="1158"/>
                </a:lnTo>
                <a:lnTo>
                  <a:pt x="4446" y="1146"/>
                </a:lnTo>
                <a:lnTo>
                  <a:pt x="4446" y="1158"/>
                </a:lnTo>
              </a:path>
            </a:pathLst>
          </a:custGeom>
          <a:noFill/>
          <a:ln w="1908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fr-FR"/>
          </a:p>
        </p:txBody>
      </p:sp>
      <p:sp>
        <p:nvSpPr>
          <p:cNvPr id="45059" name="Rectangle 3"/>
          <p:cNvSpPr>
            <a:spLocks noChangeArrowheads="1"/>
          </p:cNvSpPr>
          <p:nvPr/>
        </p:nvSpPr>
        <p:spPr bwMode="auto">
          <a:xfrm>
            <a:off x="5352480" y="2769412"/>
            <a:ext cx="11541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b="1">
                <a:solidFill>
                  <a:srgbClr val="000000"/>
                </a:solidFill>
                <a:ea typeface="msmincho" charset="0"/>
                <a:cs typeface="msmincho" charset="0"/>
              </a:rPr>
              <a:t>*</a:t>
            </a:r>
          </a:p>
        </p:txBody>
      </p:sp>
      <p:sp>
        <p:nvSpPr>
          <p:cNvPr id="45060" name="Rectangle 4"/>
          <p:cNvSpPr>
            <a:spLocks noChangeArrowheads="1"/>
          </p:cNvSpPr>
          <p:nvPr/>
        </p:nvSpPr>
        <p:spPr bwMode="auto">
          <a:xfrm>
            <a:off x="7426081" y="2294163"/>
            <a:ext cx="23243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b="1">
                <a:solidFill>
                  <a:srgbClr val="000000"/>
                </a:solidFill>
                <a:ea typeface="msmincho" charset="0"/>
                <a:cs typeface="msmincho" charset="0"/>
              </a:rPr>
              <a:t>3+</a:t>
            </a:r>
          </a:p>
        </p:txBody>
      </p:sp>
      <p:sp>
        <p:nvSpPr>
          <p:cNvPr id="45061" name="Rectangle 5"/>
          <p:cNvSpPr>
            <a:spLocks noChangeArrowheads="1"/>
          </p:cNvSpPr>
          <p:nvPr/>
        </p:nvSpPr>
        <p:spPr bwMode="auto">
          <a:xfrm>
            <a:off x="1015201" y="5105337"/>
            <a:ext cx="7076160" cy="1358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fr-FR"/>
          </a:p>
        </p:txBody>
      </p:sp>
      <p:sp>
        <p:nvSpPr>
          <p:cNvPr id="45062" name="Line 6"/>
          <p:cNvSpPr>
            <a:spLocks noChangeShapeType="1"/>
          </p:cNvSpPr>
          <p:nvPr/>
        </p:nvSpPr>
        <p:spPr bwMode="auto">
          <a:xfrm>
            <a:off x="1177920"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63" name="Line 7"/>
          <p:cNvSpPr>
            <a:spLocks noChangeShapeType="1"/>
          </p:cNvSpPr>
          <p:nvPr/>
        </p:nvSpPr>
        <p:spPr bwMode="auto">
          <a:xfrm>
            <a:off x="1586880"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64" name="Rectangle 8"/>
          <p:cNvSpPr>
            <a:spLocks noChangeArrowheads="1"/>
          </p:cNvSpPr>
          <p:nvPr/>
        </p:nvSpPr>
        <p:spPr bwMode="auto">
          <a:xfrm>
            <a:off x="1476000"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360</a:t>
            </a:r>
          </a:p>
        </p:txBody>
      </p:sp>
      <p:sp>
        <p:nvSpPr>
          <p:cNvPr id="45065" name="Line 9"/>
          <p:cNvSpPr>
            <a:spLocks noChangeShapeType="1"/>
          </p:cNvSpPr>
          <p:nvPr/>
        </p:nvSpPr>
        <p:spPr bwMode="auto">
          <a:xfrm>
            <a:off x="2005921"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66" name="Line 10"/>
          <p:cNvSpPr>
            <a:spLocks noChangeShapeType="1"/>
          </p:cNvSpPr>
          <p:nvPr/>
        </p:nvSpPr>
        <p:spPr bwMode="auto">
          <a:xfrm>
            <a:off x="2416320"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67" name="Rectangle 11"/>
          <p:cNvSpPr>
            <a:spLocks noChangeArrowheads="1"/>
          </p:cNvSpPr>
          <p:nvPr/>
        </p:nvSpPr>
        <p:spPr bwMode="auto">
          <a:xfrm>
            <a:off x="2305440"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380</a:t>
            </a:r>
          </a:p>
        </p:txBody>
      </p:sp>
      <p:sp>
        <p:nvSpPr>
          <p:cNvPr id="45068" name="Line 12"/>
          <p:cNvSpPr>
            <a:spLocks noChangeShapeType="1"/>
          </p:cNvSpPr>
          <p:nvPr/>
        </p:nvSpPr>
        <p:spPr bwMode="auto">
          <a:xfrm>
            <a:off x="2825280"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69" name="Line 13"/>
          <p:cNvSpPr>
            <a:spLocks noChangeShapeType="1"/>
          </p:cNvSpPr>
          <p:nvPr/>
        </p:nvSpPr>
        <p:spPr bwMode="auto">
          <a:xfrm>
            <a:off x="3234240"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70" name="Rectangle 14"/>
          <p:cNvSpPr>
            <a:spLocks noChangeArrowheads="1"/>
          </p:cNvSpPr>
          <p:nvPr/>
        </p:nvSpPr>
        <p:spPr bwMode="auto">
          <a:xfrm>
            <a:off x="3124802"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400</a:t>
            </a:r>
          </a:p>
        </p:txBody>
      </p:sp>
      <p:sp>
        <p:nvSpPr>
          <p:cNvPr id="45071" name="Line 15"/>
          <p:cNvSpPr>
            <a:spLocks noChangeShapeType="1"/>
          </p:cNvSpPr>
          <p:nvPr/>
        </p:nvSpPr>
        <p:spPr bwMode="auto">
          <a:xfrm>
            <a:off x="3653281"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72" name="Line 16"/>
          <p:cNvSpPr>
            <a:spLocks noChangeShapeType="1"/>
          </p:cNvSpPr>
          <p:nvPr/>
        </p:nvSpPr>
        <p:spPr bwMode="auto">
          <a:xfrm>
            <a:off x="4063680"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73" name="Rectangle 17"/>
          <p:cNvSpPr>
            <a:spLocks noChangeArrowheads="1"/>
          </p:cNvSpPr>
          <p:nvPr/>
        </p:nvSpPr>
        <p:spPr bwMode="auto">
          <a:xfrm>
            <a:off x="3951362"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420</a:t>
            </a:r>
          </a:p>
        </p:txBody>
      </p:sp>
      <p:sp>
        <p:nvSpPr>
          <p:cNvPr id="45074" name="Line 18"/>
          <p:cNvSpPr>
            <a:spLocks noChangeShapeType="1"/>
          </p:cNvSpPr>
          <p:nvPr/>
        </p:nvSpPr>
        <p:spPr bwMode="auto">
          <a:xfrm>
            <a:off x="4472640"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75" name="Line 19"/>
          <p:cNvSpPr>
            <a:spLocks noChangeShapeType="1"/>
          </p:cNvSpPr>
          <p:nvPr/>
        </p:nvSpPr>
        <p:spPr bwMode="auto">
          <a:xfrm>
            <a:off x="4883041"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76" name="Rectangle 20"/>
          <p:cNvSpPr>
            <a:spLocks noChangeArrowheads="1"/>
          </p:cNvSpPr>
          <p:nvPr/>
        </p:nvSpPr>
        <p:spPr bwMode="auto">
          <a:xfrm>
            <a:off x="4773600"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440</a:t>
            </a:r>
          </a:p>
        </p:txBody>
      </p:sp>
      <p:sp>
        <p:nvSpPr>
          <p:cNvPr id="45077" name="Line 21"/>
          <p:cNvSpPr>
            <a:spLocks noChangeShapeType="1"/>
          </p:cNvSpPr>
          <p:nvPr/>
        </p:nvSpPr>
        <p:spPr bwMode="auto">
          <a:xfrm>
            <a:off x="5302080"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78" name="Line 22"/>
          <p:cNvSpPr>
            <a:spLocks noChangeShapeType="1"/>
          </p:cNvSpPr>
          <p:nvPr/>
        </p:nvSpPr>
        <p:spPr bwMode="auto">
          <a:xfrm>
            <a:off x="5711040"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79" name="Rectangle 23"/>
          <p:cNvSpPr>
            <a:spLocks noChangeArrowheads="1"/>
          </p:cNvSpPr>
          <p:nvPr/>
        </p:nvSpPr>
        <p:spPr bwMode="auto">
          <a:xfrm>
            <a:off x="5600160"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460</a:t>
            </a:r>
          </a:p>
        </p:txBody>
      </p:sp>
      <p:sp>
        <p:nvSpPr>
          <p:cNvPr id="45080" name="Line 24"/>
          <p:cNvSpPr>
            <a:spLocks noChangeShapeType="1"/>
          </p:cNvSpPr>
          <p:nvPr/>
        </p:nvSpPr>
        <p:spPr bwMode="auto">
          <a:xfrm>
            <a:off x="6121441"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81" name="Line 25"/>
          <p:cNvSpPr>
            <a:spLocks noChangeShapeType="1"/>
          </p:cNvSpPr>
          <p:nvPr/>
        </p:nvSpPr>
        <p:spPr bwMode="auto">
          <a:xfrm>
            <a:off x="6530401"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82" name="Rectangle 26"/>
          <p:cNvSpPr>
            <a:spLocks noChangeArrowheads="1"/>
          </p:cNvSpPr>
          <p:nvPr/>
        </p:nvSpPr>
        <p:spPr bwMode="auto">
          <a:xfrm>
            <a:off x="6419522"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480</a:t>
            </a:r>
          </a:p>
        </p:txBody>
      </p:sp>
      <p:sp>
        <p:nvSpPr>
          <p:cNvPr id="45083" name="Line 27"/>
          <p:cNvSpPr>
            <a:spLocks noChangeShapeType="1"/>
          </p:cNvSpPr>
          <p:nvPr/>
        </p:nvSpPr>
        <p:spPr bwMode="auto">
          <a:xfrm>
            <a:off x="6949440"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84" name="Line 28"/>
          <p:cNvSpPr>
            <a:spLocks noChangeShapeType="1"/>
          </p:cNvSpPr>
          <p:nvPr/>
        </p:nvSpPr>
        <p:spPr bwMode="auto">
          <a:xfrm>
            <a:off x="7358400"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85" name="Rectangle 29"/>
          <p:cNvSpPr>
            <a:spLocks noChangeArrowheads="1"/>
          </p:cNvSpPr>
          <p:nvPr/>
        </p:nvSpPr>
        <p:spPr bwMode="auto">
          <a:xfrm>
            <a:off x="7247520"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500</a:t>
            </a:r>
          </a:p>
        </p:txBody>
      </p:sp>
      <p:sp>
        <p:nvSpPr>
          <p:cNvPr id="45086" name="Line 30"/>
          <p:cNvSpPr>
            <a:spLocks noChangeShapeType="1"/>
          </p:cNvSpPr>
          <p:nvPr/>
        </p:nvSpPr>
        <p:spPr bwMode="auto">
          <a:xfrm>
            <a:off x="7768801"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87" name="Rectangle 31"/>
          <p:cNvSpPr>
            <a:spLocks noChangeArrowheads="1"/>
          </p:cNvSpPr>
          <p:nvPr/>
        </p:nvSpPr>
        <p:spPr bwMode="auto">
          <a:xfrm>
            <a:off x="7862400" y="6493643"/>
            <a:ext cx="262892"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sz="1300">
                <a:solidFill>
                  <a:srgbClr val="000000"/>
                </a:solidFill>
                <a:ea typeface="msmincho" charset="0"/>
                <a:cs typeface="msmincho" charset="0"/>
              </a:rPr>
              <a:t>m/z</a:t>
            </a:r>
          </a:p>
        </p:txBody>
      </p:sp>
      <p:sp>
        <p:nvSpPr>
          <p:cNvPr id="45088" name="Freeform 32"/>
          <p:cNvSpPr>
            <a:spLocks noChangeArrowheads="1"/>
          </p:cNvSpPr>
          <p:nvPr/>
        </p:nvSpPr>
        <p:spPr bwMode="auto">
          <a:xfrm>
            <a:off x="1025280" y="4032423"/>
            <a:ext cx="7057440" cy="1078674"/>
          </a:xfrm>
          <a:custGeom>
            <a:avLst/>
            <a:gdLst>
              <a:gd name="T0" fmla="*/ 66 w 4446"/>
              <a:gd name="T1" fmla="*/ 1134 h 1158"/>
              <a:gd name="T2" fmla="*/ 138 w 4446"/>
              <a:gd name="T3" fmla="*/ 1158 h 1158"/>
              <a:gd name="T4" fmla="*/ 210 w 4446"/>
              <a:gd name="T5" fmla="*/ 1152 h 1158"/>
              <a:gd name="T6" fmla="*/ 276 w 4446"/>
              <a:gd name="T7" fmla="*/ 1152 h 1158"/>
              <a:gd name="T8" fmla="*/ 348 w 4446"/>
              <a:gd name="T9" fmla="*/ 1134 h 1158"/>
              <a:gd name="T10" fmla="*/ 420 w 4446"/>
              <a:gd name="T11" fmla="*/ 1158 h 1158"/>
              <a:gd name="T12" fmla="*/ 492 w 4446"/>
              <a:gd name="T13" fmla="*/ 1152 h 1158"/>
              <a:gd name="T14" fmla="*/ 558 w 4446"/>
              <a:gd name="T15" fmla="*/ 1146 h 1158"/>
              <a:gd name="T16" fmla="*/ 630 w 4446"/>
              <a:gd name="T17" fmla="*/ 1134 h 1158"/>
              <a:gd name="T18" fmla="*/ 702 w 4446"/>
              <a:gd name="T19" fmla="*/ 1158 h 1158"/>
              <a:gd name="T20" fmla="*/ 774 w 4446"/>
              <a:gd name="T21" fmla="*/ 1146 h 1158"/>
              <a:gd name="T22" fmla="*/ 840 w 4446"/>
              <a:gd name="T23" fmla="*/ 1146 h 1158"/>
              <a:gd name="T24" fmla="*/ 912 w 4446"/>
              <a:gd name="T25" fmla="*/ 1140 h 1158"/>
              <a:gd name="T26" fmla="*/ 984 w 4446"/>
              <a:gd name="T27" fmla="*/ 1158 h 1158"/>
              <a:gd name="T28" fmla="*/ 1056 w 4446"/>
              <a:gd name="T29" fmla="*/ 1146 h 1158"/>
              <a:gd name="T30" fmla="*/ 1122 w 4446"/>
              <a:gd name="T31" fmla="*/ 1146 h 1158"/>
              <a:gd name="T32" fmla="*/ 1194 w 4446"/>
              <a:gd name="T33" fmla="*/ 1134 h 1158"/>
              <a:gd name="T34" fmla="*/ 1266 w 4446"/>
              <a:gd name="T35" fmla="*/ 1158 h 1158"/>
              <a:gd name="T36" fmla="*/ 1338 w 4446"/>
              <a:gd name="T37" fmla="*/ 1146 h 1158"/>
              <a:gd name="T38" fmla="*/ 1404 w 4446"/>
              <a:gd name="T39" fmla="*/ 1146 h 1158"/>
              <a:gd name="T40" fmla="*/ 1476 w 4446"/>
              <a:gd name="T41" fmla="*/ 1134 h 1158"/>
              <a:gd name="T42" fmla="*/ 1548 w 4446"/>
              <a:gd name="T43" fmla="*/ 1158 h 1158"/>
              <a:gd name="T44" fmla="*/ 1620 w 4446"/>
              <a:gd name="T45" fmla="*/ 1152 h 1158"/>
              <a:gd name="T46" fmla="*/ 1686 w 4446"/>
              <a:gd name="T47" fmla="*/ 1152 h 1158"/>
              <a:gd name="T48" fmla="*/ 1758 w 4446"/>
              <a:gd name="T49" fmla="*/ 1140 h 1158"/>
              <a:gd name="T50" fmla="*/ 1830 w 4446"/>
              <a:gd name="T51" fmla="*/ 1158 h 1158"/>
              <a:gd name="T52" fmla="*/ 1902 w 4446"/>
              <a:gd name="T53" fmla="*/ 1140 h 1158"/>
              <a:gd name="T54" fmla="*/ 1968 w 4446"/>
              <a:gd name="T55" fmla="*/ 1152 h 1158"/>
              <a:gd name="T56" fmla="*/ 2040 w 4446"/>
              <a:gd name="T57" fmla="*/ 1140 h 1158"/>
              <a:gd name="T58" fmla="*/ 2112 w 4446"/>
              <a:gd name="T59" fmla="*/ 1158 h 1158"/>
              <a:gd name="T60" fmla="*/ 2184 w 4446"/>
              <a:gd name="T61" fmla="*/ 1140 h 1158"/>
              <a:gd name="T62" fmla="*/ 2250 w 4446"/>
              <a:gd name="T63" fmla="*/ 1152 h 1158"/>
              <a:gd name="T64" fmla="*/ 2322 w 4446"/>
              <a:gd name="T65" fmla="*/ 1140 h 1158"/>
              <a:gd name="T66" fmla="*/ 2394 w 4446"/>
              <a:gd name="T67" fmla="*/ 1158 h 1158"/>
              <a:gd name="T68" fmla="*/ 2466 w 4446"/>
              <a:gd name="T69" fmla="*/ 1146 h 1158"/>
              <a:gd name="T70" fmla="*/ 2532 w 4446"/>
              <a:gd name="T71" fmla="*/ 1146 h 1158"/>
              <a:gd name="T72" fmla="*/ 2604 w 4446"/>
              <a:gd name="T73" fmla="*/ 1140 h 1158"/>
              <a:gd name="T74" fmla="*/ 2676 w 4446"/>
              <a:gd name="T75" fmla="*/ 1158 h 1158"/>
              <a:gd name="T76" fmla="*/ 2748 w 4446"/>
              <a:gd name="T77" fmla="*/ 1152 h 1158"/>
              <a:gd name="T78" fmla="*/ 2814 w 4446"/>
              <a:gd name="T79" fmla="*/ 1146 h 1158"/>
              <a:gd name="T80" fmla="*/ 2886 w 4446"/>
              <a:gd name="T81" fmla="*/ 1134 h 1158"/>
              <a:gd name="T82" fmla="*/ 2958 w 4446"/>
              <a:gd name="T83" fmla="*/ 1158 h 1158"/>
              <a:gd name="T84" fmla="*/ 3030 w 4446"/>
              <a:gd name="T85" fmla="*/ 1152 h 1158"/>
              <a:gd name="T86" fmla="*/ 3096 w 4446"/>
              <a:gd name="T87" fmla="*/ 1140 h 1158"/>
              <a:gd name="T88" fmla="*/ 3168 w 4446"/>
              <a:gd name="T89" fmla="*/ 1134 h 1158"/>
              <a:gd name="T90" fmla="*/ 3240 w 4446"/>
              <a:gd name="T91" fmla="*/ 1158 h 1158"/>
              <a:gd name="T92" fmla="*/ 3312 w 4446"/>
              <a:gd name="T93" fmla="*/ 1158 h 1158"/>
              <a:gd name="T94" fmla="*/ 3378 w 4446"/>
              <a:gd name="T95" fmla="*/ 1152 h 1158"/>
              <a:gd name="T96" fmla="*/ 3450 w 4446"/>
              <a:gd name="T97" fmla="*/ 1140 h 1158"/>
              <a:gd name="T98" fmla="*/ 3522 w 4446"/>
              <a:gd name="T99" fmla="*/ 1158 h 1158"/>
              <a:gd name="T100" fmla="*/ 3594 w 4446"/>
              <a:gd name="T101" fmla="*/ 1152 h 1158"/>
              <a:gd name="T102" fmla="*/ 3660 w 4446"/>
              <a:gd name="T103" fmla="*/ 1140 h 1158"/>
              <a:gd name="T104" fmla="*/ 3732 w 4446"/>
              <a:gd name="T105" fmla="*/ 1140 h 1158"/>
              <a:gd name="T106" fmla="*/ 3804 w 4446"/>
              <a:gd name="T107" fmla="*/ 1158 h 1158"/>
              <a:gd name="T108" fmla="*/ 3876 w 4446"/>
              <a:gd name="T109" fmla="*/ 1146 h 1158"/>
              <a:gd name="T110" fmla="*/ 3942 w 4446"/>
              <a:gd name="T111" fmla="*/ 1152 h 1158"/>
              <a:gd name="T112" fmla="*/ 4014 w 4446"/>
              <a:gd name="T113" fmla="*/ 1140 h 1158"/>
              <a:gd name="T114" fmla="*/ 4086 w 4446"/>
              <a:gd name="T115" fmla="*/ 1158 h 1158"/>
              <a:gd name="T116" fmla="*/ 4158 w 4446"/>
              <a:gd name="T117" fmla="*/ 1146 h 1158"/>
              <a:gd name="T118" fmla="*/ 4224 w 4446"/>
              <a:gd name="T119" fmla="*/ 1146 h 1158"/>
              <a:gd name="T120" fmla="*/ 4296 w 4446"/>
              <a:gd name="T121" fmla="*/ 1134 h 1158"/>
              <a:gd name="T122" fmla="*/ 4368 w 4446"/>
              <a:gd name="T123" fmla="*/ 1158 h 1158"/>
              <a:gd name="T124" fmla="*/ 4440 w 4446"/>
              <a:gd name="T125" fmla="*/ 1146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46" h="1158">
                <a:moveTo>
                  <a:pt x="0" y="1116"/>
                </a:moveTo>
                <a:lnTo>
                  <a:pt x="0" y="1158"/>
                </a:lnTo>
                <a:lnTo>
                  <a:pt x="0" y="1116"/>
                </a:lnTo>
                <a:lnTo>
                  <a:pt x="0" y="1152"/>
                </a:lnTo>
                <a:lnTo>
                  <a:pt x="6" y="1152"/>
                </a:lnTo>
                <a:lnTo>
                  <a:pt x="6" y="1158"/>
                </a:lnTo>
                <a:lnTo>
                  <a:pt x="6" y="1134"/>
                </a:lnTo>
                <a:lnTo>
                  <a:pt x="6" y="1146"/>
                </a:lnTo>
                <a:lnTo>
                  <a:pt x="12" y="1146"/>
                </a:lnTo>
                <a:lnTo>
                  <a:pt x="12" y="1158"/>
                </a:lnTo>
                <a:lnTo>
                  <a:pt x="12" y="1134"/>
                </a:lnTo>
                <a:lnTo>
                  <a:pt x="12" y="1152"/>
                </a:lnTo>
                <a:lnTo>
                  <a:pt x="18" y="1152"/>
                </a:lnTo>
                <a:lnTo>
                  <a:pt x="18" y="1158"/>
                </a:lnTo>
                <a:lnTo>
                  <a:pt x="18" y="1134"/>
                </a:lnTo>
                <a:lnTo>
                  <a:pt x="18" y="1152"/>
                </a:lnTo>
                <a:lnTo>
                  <a:pt x="24" y="1152"/>
                </a:lnTo>
                <a:lnTo>
                  <a:pt x="24" y="1158"/>
                </a:lnTo>
                <a:lnTo>
                  <a:pt x="24" y="1134"/>
                </a:lnTo>
                <a:lnTo>
                  <a:pt x="24" y="1146"/>
                </a:lnTo>
                <a:lnTo>
                  <a:pt x="30" y="1146"/>
                </a:lnTo>
                <a:lnTo>
                  <a:pt x="30" y="1158"/>
                </a:lnTo>
                <a:lnTo>
                  <a:pt x="30" y="1134"/>
                </a:lnTo>
                <a:lnTo>
                  <a:pt x="30" y="1152"/>
                </a:lnTo>
                <a:lnTo>
                  <a:pt x="36" y="1152"/>
                </a:lnTo>
                <a:lnTo>
                  <a:pt x="36" y="1158"/>
                </a:lnTo>
                <a:lnTo>
                  <a:pt x="36" y="1134"/>
                </a:lnTo>
                <a:lnTo>
                  <a:pt x="36" y="1152"/>
                </a:lnTo>
                <a:lnTo>
                  <a:pt x="42" y="1152"/>
                </a:lnTo>
                <a:lnTo>
                  <a:pt x="42" y="1158"/>
                </a:lnTo>
                <a:lnTo>
                  <a:pt x="42" y="1134"/>
                </a:lnTo>
                <a:lnTo>
                  <a:pt x="42" y="1152"/>
                </a:lnTo>
                <a:lnTo>
                  <a:pt x="48" y="1152"/>
                </a:lnTo>
                <a:lnTo>
                  <a:pt x="48" y="1158"/>
                </a:lnTo>
                <a:lnTo>
                  <a:pt x="48" y="1128"/>
                </a:lnTo>
                <a:lnTo>
                  <a:pt x="48" y="1146"/>
                </a:lnTo>
                <a:lnTo>
                  <a:pt x="54" y="1146"/>
                </a:lnTo>
                <a:lnTo>
                  <a:pt x="54" y="1158"/>
                </a:lnTo>
                <a:lnTo>
                  <a:pt x="54" y="1134"/>
                </a:lnTo>
                <a:lnTo>
                  <a:pt x="54" y="1158"/>
                </a:lnTo>
                <a:lnTo>
                  <a:pt x="60" y="1152"/>
                </a:lnTo>
                <a:lnTo>
                  <a:pt x="60" y="1158"/>
                </a:lnTo>
                <a:lnTo>
                  <a:pt x="60" y="1134"/>
                </a:lnTo>
                <a:lnTo>
                  <a:pt x="60" y="1146"/>
                </a:lnTo>
                <a:lnTo>
                  <a:pt x="66" y="1146"/>
                </a:lnTo>
                <a:lnTo>
                  <a:pt x="66" y="1158"/>
                </a:lnTo>
                <a:lnTo>
                  <a:pt x="66" y="1134"/>
                </a:lnTo>
                <a:lnTo>
                  <a:pt x="66" y="1140"/>
                </a:lnTo>
                <a:lnTo>
                  <a:pt x="72" y="1140"/>
                </a:lnTo>
                <a:lnTo>
                  <a:pt x="72" y="1158"/>
                </a:lnTo>
                <a:lnTo>
                  <a:pt x="72" y="1134"/>
                </a:lnTo>
                <a:lnTo>
                  <a:pt x="72" y="1146"/>
                </a:lnTo>
                <a:lnTo>
                  <a:pt x="78" y="1146"/>
                </a:lnTo>
                <a:lnTo>
                  <a:pt x="78" y="1158"/>
                </a:lnTo>
                <a:lnTo>
                  <a:pt x="78" y="1134"/>
                </a:lnTo>
                <a:lnTo>
                  <a:pt x="78" y="1146"/>
                </a:lnTo>
                <a:lnTo>
                  <a:pt x="84" y="1146"/>
                </a:lnTo>
                <a:lnTo>
                  <a:pt x="84" y="1158"/>
                </a:lnTo>
                <a:lnTo>
                  <a:pt x="84" y="1134"/>
                </a:lnTo>
                <a:lnTo>
                  <a:pt x="84" y="1146"/>
                </a:lnTo>
                <a:lnTo>
                  <a:pt x="90" y="1152"/>
                </a:lnTo>
                <a:lnTo>
                  <a:pt x="90" y="1158"/>
                </a:lnTo>
                <a:lnTo>
                  <a:pt x="90" y="1140"/>
                </a:lnTo>
                <a:lnTo>
                  <a:pt x="90" y="1146"/>
                </a:lnTo>
                <a:lnTo>
                  <a:pt x="96" y="1152"/>
                </a:lnTo>
                <a:lnTo>
                  <a:pt x="96" y="1158"/>
                </a:lnTo>
                <a:lnTo>
                  <a:pt x="96" y="1134"/>
                </a:lnTo>
                <a:lnTo>
                  <a:pt x="96" y="1158"/>
                </a:lnTo>
                <a:lnTo>
                  <a:pt x="102" y="1152"/>
                </a:lnTo>
                <a:lnTo>
                  <a:pt x="102" y="1158"/>
                </a:lnTo>
                <a:lnTo>
                  <a:pt x="102" y="1134"/>
                </a:lnTo>
                <a:lnTo>
                  <a:pt x="102" y="1146"/>
                </a:lnTo>
                <a:lnTo>
                  <a:pt x="108" y="1146"/>
                </a:lnTo>
                <a:lnTo>
                  <a:pt x="108" y="1158"/>
                </a:lnTo>
                <a:lnTo>
                  <a:pt x="108" y="1140"/>
                </a:lnTo>
                <a:lnTo>
                  <a:pt x="108" y="1146"/>
                </a:lnTo>
                <a:lnTo>
                  <a:pt x="114" y="1146"/>
                </a:lnTo>
                <a:lnTo>
                  <a:pt x="114" y="1158"/>
                </a:lnTo>
                <a:lnTo>
                  <a:pt x="114" y="1134"/>
                </a:lnTo>
                <a:lnTo>
                  <a:pt x="114" y="1152"/>
                </a:lnTo>
                <a:lnTo>
                  <a:pt x="120" y="1146"/>
                </a:lnTo>
                <a:lnTo>
                  <a:pt x="120" y="1158"/>
                </a:lnTo>
                <a:lnTo>
                  <a:pt x="120" y="1128"/>
                </a:lnTo>
                <a:lnTo>
                  <a:pt x="120" y="1152"/>
                </a:lnTo>
                <a:lnTo>
                  <a:pt x="126" y="1152"/>
                </a:lnTo>
                <a:lnTo>
                  <a:pt x="126" y="1158"/>
                </a:lnTo>
                <a:lnTo>
                  <a:pt x="126" y="1140"/>
                </a:lnTo>
                <a:lnTo>
                  <a:pt x="126" y="1152"/>
                </a:lnTo>
                <a:lnTo>
                  <a:pt x="132" y="1152"/>
                </a:lnTo>
                <a:lnTo>
                  <a:pt x="132" y="1158"/>
                </a:lnTo>
                <a:lnTo>
                  <a:pt x="132" y="1134"/>
                </a:lnTo>
                <a:lnTo>
                  <a:pt x="132" y="1146"/>
                </a:lnTo>
                <a:lnTo>
                  <a:pt x="138" y="1146"/>
                </a:lnTo>
                <a:lnTo>
                  <a:pt x="138" y="1158"/>
                </a:lnTo>
                <a:lnTo>
                  <a:pt x="138" y="1134"/>
                </a:lnTo>
                <a:lnTo>
                  <a:pt x="138" y="1152"/>
                </a:lnTo>
                <a:lnTo>
                  <a:pt x="144" y="1158"/>
                </a:lnTo>
                <a:lnTo>
                  <a:pt x="144" y="1134"/>
                </a:lnTo>
                <a:lnTo>
                  <a:pt x="144" y="1152"/>
                </a:lnTo>
                <a:lnTo>
                  <a:pt x="150" y="1152"/>
                </a:lnTo>
                <a:lnTo>
                  <a:pt x="150" y="1158"/>
                </a:lnTo>
                <a:lnTo>
                  <a:pt x="150" y="1140"/>
                </a:lnTo>
                <a:lnTo>
                  <a:pt x="150" y="1146"/>
                </a:lnTo>
                <a:lnTo>
                  <a:pt x="156" y="1146"/>
                </a:lnTo>
                <a:lnTo>
                  <a:pt x="156" y="1158"/>
                </a:lnTo>
                <a:lnTo>
                  <a:pt x="156" y="1140"/>
                </a:lnTo>
                <a:lnTo>
                  <a:pt x="156" y="1152"/>
                </a:lnTo>
                <a:lnTo>
                  <a:pt x="162" y="1158"/>
                </a:lnTo>
                <a:lnTo>
                  <a:pt x="162" y="1134"/>
                </a:lnTo>
                <a:lnTo>
                  <a:pt x="162" y="1152"/>
                </a:lnTo>
                <a:lnTo>
                  <a:pt x="168" y="1152"/>
                </a:lnTo>
                <a:lnTo>
                  <a:pt x="168" y="1158"/>
                </a:lnTo>
                <a:lnTo>
                  <a:pt x="168" y="1140"/>
                </a:lnTo>
                <a:lnTo>
                  <a:pt x="168" y="1152"/>
                </a:lnTo>
                <a:lnTo>
                  <a:pt x="174" y="1158"/>
                </a:lnTo>
                <a:lnTo>
                  <a:pt x="174" y="1134"/>
                </a:lnTo>
                <a:lnTo>
                  <a:pt x="174" y="1152"/>
                </a:lnTo>
                <a:lnTo>
                  <a:pt x="180" y="1158"/>
                </a:lnTo>
                <a:lnTo>
                  <a:pt x="180" y="1134"/>
                </a:lnTo>
                <a:lnTo>
                  <a:pt x="180" y="1152"/>
                </a:lnTo>
                <a:lnTo>
                  <a:pt x="186" y="1152"/>
                </a:lnTo>
                <a:lnTo>
                  <a:pt x="186" y="1158"/>
                </a:lnTo>
                <a:lnTo>
                  <a:pt x="186" y="1134"/>
                </a:lnTo>
                <a:lnTo>
                  <a:pt x="186" y="1152"/>
                </a:lnTo>
                <a:lnTo>
                  <a:pt x="192" y="1158"/>
                </a:lnTo>
                <a:lnTo>
                  <a:pt x="192" y="1134"/>
                </a:lnTo>
                <a:lnTo>
                  <a:pt x="192" y="1152"/>
                </a:lnTo>
                <a:lnTo>
                  <a:pt x="198" y="1158"/>
                </a:lnTo>
                <a:lnTo>
                  <a:pt x="198" y="1134"/>
                </a:lnTo>
                <a:lnTo>
                  <a:pt x="198" y="1146"/>
                </a:lnTo>
                <a:lnTo>
                  <a:pt x="204" y="1152"/>
                </a:lnTo>
                <a:lnTo>
                  <a:pt x="204" y="1158"/>
                </a:lnTo>
                <a:lnTo>
                  <a:pt x="204" y="1134"/>
                </a:lnTo>
                <a:lnTo>
                  <a:pt x="204" y="1152"/>
                </a:lnTo>
                <a:lnTo>
                  <a:pt x="210" y="1152"/>
                </a:lnTo>
                <a:lnTo>
                  <a:pt x="210" y="1158"/>
                </a:lnTo>
                <a:lnTo>
                  <a:pt x="210" y="1134"/>
                </a:lnTo>
                <a:lnTo>
                  <a:pt x="210" y="1158"/>
                </a:lnTo>
                <a:lnTo>
                  <a:pt x="216" y="1158"/>
                </a:lnTo>
                <a:lnTo>
                  <a:pt x="216" y="1140"/>
                </a:lnTo>
                <a:lnTo>
                  <a:pt x="216" y="1146"/>
                </a:lnTo>
                <a:lnTo>
                  <a:pt x="222" y="1146"/>
                </a:lnTo>
                <a:lnTo>
                  <a:pt x="222" y="1158"/>
                </a:lnTo>
                <a:lnTo>
                  <a:pt x="222" y="1134"/>
                </a:lnTo>
                <a:lnTo>
                  <a:pt x="222" y="1152"/>
                </a:lnTo>
                <a:lnTo>
                  <a:pt x="228" y="1146"/>
                </a:lnTo>
                <a:lnTo>
                  <a:pt x="228" y="1158"/>
                </a:lnTo>
                <a:lnTo>
                  <a:pt x="228" y="1128"/>
                </a:lnTo>
                <a:lnTo>
                  <a:pt x="228" y="1158"/>
                </a:lnTo>
                <a:lnTo>
                  <a:pt x="234" y="1152"/>
                </a:lnTo>
                <a:lnTo>
                  <a:pt x="234" y="1158"/>
                </a:lnTo>
                <a:lnTo>
                  <a:pt x="234" y="1134"/>
                </a:lnTo>
                <a:lnTo>
                  <a:pt x="234" y="1152"/>
                </a:lnTo>
                <a:lnTo>
                  <a:pt x="240" y="1146"/>
                </a:lnTo>
                <a:lnTo>
                  <a:pt x="240" y="1158"/>
                </a:lnTo>
                <a:lnTo>
                  <a:pt x="240" y="1128"/>
                </a:lnTo>
                <a:lnTo>
                  <a:pt x="240" y="1152"/>
                </a:lnTo>
                <a:lnTo>
                  <a:pt x="246" y="1152"/>
                </a:lnTo>
                <a:lnTo>
                  <a:pt x="246" y="1158"/>
                </a:lnTo>
                <a:lnTo>
                  <a:pt x="246" y="1134"/>
                </a:lnTo>
                <a:lnTo>
                  <a:pt x="246" y="1146"/>
                </a:lnTo>
                <a:lnTo>
                  <a:pt x="252" y="1146"/>
                </a:lnTo>
                <a:lnTo>
                  <a:pt x="252" y="1158"/>
                </a:lnTo>
                <a:lnTo>
                  <a:pt x="252" y="1140"/>
                </a:lnTo>
                <a:lnTo>
                  <a:pt x="252" y="1146"/>
                </a:lnTo>
                <a:lnTo>
                  <a:pt x="258" y="1146"/>
                </a:lnTo>
                <a:lnTo>
                  <a:pt x="258" y="1158"/>
                </a:lnTo>
                <a:lnTo>
                  <a:pt x="258" y="1134"/>
                </a:lnTo>
                <a:lnTo>
                  <a:pt x="258" y="1152"/>
                </a:lnTo>
                <a:lnTo>
                  <a:pt x="264" y="1152"/>
                </a:lnTo>
                <a:lnTo>
                  <a:pt x="264" y="1158"/>
                </a:lnTo>
                <a:lnTo>
                  <a:pt x="264" y="1134"/>
                </a:lnTo>
                <a:lnTo>
                  <a:pt x="264" y="1146"/>
                </a:lnTo>
                <a:lnTo>
                  <a:pt x="270" y="1146"/>
                </a:lnTo>
                <a:lnTo>
                  <a:pt x="270" y="1158"/>
                </a:lnTo>
                <a:lnTo>
                  <a:pt x="270" y="1134"/>
                </a:lnTo>
                <a:lnTo>
                  <a:pt x="270" y="1146"/>
                </a:lnTo>
                <a:lnTo>
                  <a:pt x="276" y="1146"/>
                </a:lnTo>
                <a:lnTo>
                  <a:pt x="276" y="1158"/>
                </a:lnTo>
                <a:lnTo>
                  <a:pt x="276" y="1134"/>
                </a:lnTo>
                <a:lnTo>
                  <a:pt x="276" y="1152"/>
                </a:lnTo>
                <a:lnTo>
                  <a:pt x="282" y="1158"/>
                </a:lnTo>
                <a:lnTo>
                  <a:pt x="282" y="1134"/>
                </a:lnTo>
                <a:lnTo>
                  <a:pt x="282" y="1152"/>
                </a:lnTo>
                <a:lnTo>
                  <a:pt x="288" y="1152"/>
                </a:lnTo>
                <a:lnTo>
                  <a:pt x="288" y="1158"/>
                </a:lnTo>
                <a:lnTo>
                  <a:pt x="288" y="1140"/>
                </a:lnTo>
                <a:lnTo>
                  <a:pt x="288" y="1152"/>
                </a:lnTo>
                <a:lnTo>
                  <a:pt x="294" y="1146"/>
                </a:lnTo>
                <a:lnTo>
                  <a:pt x="294" y="1158"/>
                </a:lnTo>
                <a:lnTo>
                  <a:pt x="294" y="1134"/>
                </a:lnTo>
                <a:lnTo>
                  <a:pt x="294" y="1152"/>
                </a:lnTo>
                <a:lnTo>
                  <a:pt x="300" y="1152"/>
                </a:lnTo>
                <a:lnTo>
                  <a:pt x="300" y="1158"/>
                </a:lnTo>
                <a:lnTo>
                  <a:pt x="300" y="1134"/>
                </a:lnTo>
                <a:lnTo>
                  <a:pt x="300" y="1158"/>
                </a:lnTo>
                <a:lnTo>
                  <a:pt x="306" y="1152"/>
                </a:lnTo>
                <a:lnTo>
                  <a:pt x="306" y="1158"/>
                </a:lnTo>
                <a:lnTo>
                  <a:pt x="306" y="1134"/>
                </a:lnTo>
                <a:lnTo>
                  <a:pt x="306" y="1158"/>
                </a:lnTo>
                <a:lnTo>
                  <a:pt x="312" y="1152"/>
                </a:lnTo>
                <a:lnTo>
                  <a:pt x="312" y="1158"/>
                </a:lnTo>
                <a:lnTo>
                  <a:pt x="312" y="1140"/>
                </a:lnTo>
                <a:lnTo>
                  <a:pt x="312" y="1158"/>
                </a:lnTo>
                <a:lnTo>
                  <a:pt x="318" y="1152"/>
                </a:lnTo>
                <a:lnTo>
                  <a:pt x="318" y="1158"/>
                </a:lnTo>
                <a:lnTo>
                  <a:pt x="318" y="1122"/>
                </a:lnTo>
                <a:lnTo>
                  <a:pt x="318" y="1152"/>
                </a:lnTo>
                <a:lnTo>
                  <a:pt x="324" y="1152"/>
                </a:lnTo>
                <a:lnTo>
                  <a:pt x="324" y="1158"/>
                </a:lnTo>
                <a:lnTo>
                  <a:pt x="324" y="1134"/>
                </a:lnTo>
                <a:lnTo>
                  <a:pt x="324" y="1152"/>
                </a:lnTo>
                <a:lnTo>
                  <a:pt x="330" y="1152"/>
                </a:lnTo>
                <a:lnTo>
                  <a:pt x="330" y="1158"/>
                </a:lnTo>
                <a:lnTo>
                  <a:pt x="330" y="1134"/>
                </a:lnTo>
                <a:lnTo>
                  <a:pt x="330" y="1140"/>
                </a:lnTo>
                <a:lnTo>
                  <a:pt x="336" y="1146"/>
                </a:lnTo>
                <a:lnTo>
                  <a:pt x="336" y="1158"/>
                </a:lnTo>
                <a:lnTo>
                  <a:pt x="336" y="1134"/>
                </a:lnTo>
                <a:lnTo>
                  <a:pt x="336" y="1146"/>
                </a:lnTo>
                <a:lnTo>
                  <a:pt x="342" y="1146"/>
                </a:lnTo>
                <a:lnTo>
                  <a:pt x="342" y="1158"/>
                </a:lnTo>
                <a:lnTo>
                  <a:pt x="342" y="1140"/>
                </a:lnTo>
                <a:lnTo>
                  <a:pt x="342" y="1152"/>
                </a:lnTo>
                <a:lnTo>
                  <a:pt x="348" y="1152"/>
                </a:lnTo>
                <a:lnTo>
                  <a:pt x="348" y="1158"/>
                </a:lnTo>
                <a:lnTo>
                  <a:pt x="348" y="1134"/>
                </a:lnTo>
                <a:lnTo>
                  <a:pt x="348" y="1158"/>
                </a:lnTo>
                <a:lnTo>
                  <a:pt x="354" y="1152"/>
                </a:lnTo>
                <a:lnTo>
                  <a:pt x="354" y="1158"/>
                </a:lnTo>
                <a:lnTo>
                  <a:pt x="354" y="1134"/>
                </a:lnTo>
                <a:lnTo>
                  <a:pt x="354" y="1152"/>
                </a:lnTo>
                <a:lnTo>
                  <a:pt x="360" y="1152"/>
                </a:lnTo>
                <a:lnTo>
                  <a:pt x="360" y="1158"/>
                </a:lnTo>
                <a:lnTo>
                  <a:pt x="360" y="1134"/>
                </a:lnTo>
                <a:lnTo>
                  <a:pt x="360" y="1140"/>
                </a:lnTo>
                <a:lnTo>
                  <a:pt x="366" y="1146"/>
                </a:lnTo>
                <a:lnTo>
                  <a:pt x="366" y="1158"/>
                </a:lnTo>
                <a:lnTo>
                  <a:pt x="366" y="1134"/>
                </a:lnTo>
                <a:lnTo>
                  <a:pt x="366" y="1152"/>
                </a:lnTo>
                <a:lnTo>
                  <a:pt x="372" y="1152"/>
                </a:lnTo>
                <a:lnTo>
                  <a:pt x="372" y="1158"/>
                </a:lnTo>
                <a:lnTo>
                  <a:pt x="372" y="1134"/>
                </a:lnTo>
                <a:lnTo>
                  <a:pt x="372" y="1152"/>
                </a:lnTo>
                <a:lnTo>
                  <a:pt x="378" y="1158"/>
                </a:lnTo>
                <a:lnTo>
                  <a:pt x="378" y="1134"/>
                </a:lnTo>
                <a:lnTo>
                  <a:pt x="378" y="1152"/>
                </a:lnTo>
                <a:lnTo>
                  <a:pt x="384" y="1158"/>
                </a:lnTo>
                <a:lnTo>
                  <a:pt x="384" y="1134"/>
                </a:lnTo>
                <a:lnTo>
                  <a:pt x="384" y="1152"/>
                </a:lnTo>
                <a:lnTo>
                  <a:pt x="390" y="1146"/>
                </a:lnTo>
                <a:lnTo>
                  <a:pt x="390" y="1158"/>
                </a:lnTo>
                <a:lnTo>
                  <a:pt x="390" y="1128"/>
                </a:lnTo>
                <a:lnTo>
                  <a:pt x="396" y="1134"/>
                </a:lnTo>
                <a:lnTo>
                  <a:pt x="396" y="1158"/>
                </a:lnTo>
                <a:lnTo>
                  <a:pt x="396" y="1134"/>
                </a:lnTo>
                <a:lnTo>
                  <a:pt x="396" y="1152"/>
                </a:lnTo>
                <a:lnTo>
                  <a:pt x="402" y="1152"/>
                </a:lnTo>
                <a:lnTo>
                  <a:pt x="402" y="1158"/>
                </a:lnTo>
                <a:lnTo>
                  <a:pt x="402" y="1134"/>
                </a:lnTo>
                <a:lnTo>
                  <a:pt x="402" y="1158"/>
                </a:lnTo>
                <a:lnTo>
                  <a:pt x="408" y="1158"/>
                </a:lnTo>
                <a:lnTo>
                  <a:pt x="408" y="1134"/>
                </a:lnTo>
                <a:lnTo>
                  <a:pt x="408" y="1146"/>
                </a:lnTo>
                <a:lnTo>
                  <a:pt x="414" y="1146"/>
                </a:lnTo>
                <a:lnTo>
                  <a:pt x="414" y="1158"/>
                </a:lnTo>
                <a:lnTo>
                  <a:pt x="414" y="1134"/>
                </a:lnTo>
                <a:lnTo>
                  <a:pt x="414" y="1152"/>
                </a:lnTo>
                <a:lnTo>
                  <a:pt x="420" y="1152"/>
                </a:lnTo>
                <a:lnTo>
                  <a:pt x="420" y="1158"/>
                </a:lnTo>
                <a:lnTo>
                  <a:pt x="420" y="1134"/>
                </a:lnTo>
                <a:lnTo>
                  <a:pt x="420" y="1152"/>
                </a:lnTo>
                <a:lnTo>
                  <a:pt x="426" y="1152"/>
                </a:lnTo>
                <a:lnTo>
                  <a:pt x="426" y="1158"/>
                </a:lnTo>
                <a:lnTo>
                  <a:pt x="426" y="1134"/>
                </a:lnTo>
                <a:lnTo>
                  <a:pt x="426" y="1146"/>
                </a:lnTo>
                <a:lnTo>
                  <a:pt x="432" y="1152"/>
                </a:lnTo>
                <a:lnTo>
                  <a:pt x="432" y="1158"/>
                </a:lnTo>
                <a:lnTo>
                  <a:pt x="432" y="1134"/>
                </a:lnTo>
                <a:lnTo>
                  <a:pt x="432" y="1152"/>
                </a:lnTo>
                <a:lnTo>
                  <a:pt x="438" y="1152"/>
                </a:lnTo>
                <a:lnTo>
                  <a:pt x="438" y="1158"/>
                </a:lnTo>
                <a:lnTo>
                  <a:pt x="438" y="1134"/>
                </a:lnTo>
                <a:lnTo>
                  <a:pt x="438" y="1152"/>
                </a:lnTo>
                <a:lnTo>
                  <a:pt x="444" y="1152"/>
                </a:lnTo>
                <a:lnTo>
                  <a:pt x="444" y="1158"/>
                </a:lnTo>
                <a:lnTo>
                  <a:pt x="444" y="1140"/>
                </a:lnTo>
                <a:lnTo>
                  <a:pt x="444" y="1146"/>
                </a:lnTo>
                <a:lnTo>
                  <a:pt x="450" y="1146"/>
                </a:lnTo>
                <a:lnTo>
                  <a:pt x="450" y="1158"/>
                </a:lnTo>
                <a:lnTo>
                  <a:pt x="450" y="1134"/>
                </a:lnTo>
                <a:lnTo>
                  <a:pt x="450" y="1152"/>
                </a:lnTo>
                <a:lnTo>
                  <a:pt x="456" y="1146"/>
                </a:lnTo>
                <a:lnTo>
                  <a:pt x="456" y="1158"/>
                </a:lnTo>
                <a:lnTo>
                  <a:pt x="456" y="1140"/>
                </a:lnTo>
                <a:lnTo>
                  <a:pt x="456" y="1158"/>
                </a:lnTo>
                <a:lnTo>
                  <a:pt x="462" y="1158"/>
                </a:lnTo>
                <a:lnTo>
                  <a:pt x="462" y="1140"/>
                </a:lnTo>
                <a:lnTo>
                  <a:pt x="462" y="1152"/>
                </a:lnTo>
                <a:lnTo>
                  <a:pt x="468" y="1146"/>
                </a:lnTo>
                <a:lnTo>
                  <a:pt x="468" y="1158"/>
                </a:lnTo>
                <a:lnTo>
                  <a:pt x="468" y="1134"/>
                </a:lnTo>
                <a:lnTo>
                  <a:pt x="468" y="1152"/>
                </a:lnTo>
                <a:lnTo>
                  <a:pt x="474" y="1152"/>
                </a:lnTo>
                <a:lnTo>
                  <a:pt x="474" y="1158"/>
                </a:lnTo>
                <a:lnTo>
                  <a:pt x="474" y="1134"/>
                </a:lnTo>
                <a:lnTo>
                  <a:pt x="474" y="1140"/>
                </a:lnTo>
                <a:lnTo>
                  <a:pt x="480" y="1146"/>
                </a:lnTo>
                <a:lnTo>
                  <a:pt x="480" y="1158"/>
                </a:lnTo>
                <a:lnTo>
                  <a:pt x="480" y="1134"/>
                </a:lnTo>
                <a:lnTo>
                  <a:pt x="480" y="1152"/>
                </a:lnTo>
                <a:lnTo>
                  <a:pt x="486" y="1152"/>
                </a:lnTo>
                <a:lnTo>
                  <a:pt x="486" y="1158"/>
                </a:lnTo>
                <a:lnTo>
                  <a:pt x="486" y="1140"/>
                </a:lnTo>
                <a:lnTo>
                  <a:pt x="486" y="1146"/>
                </a:lnTo>
                <a:lnTo>
                  <a:pt x="492" y="1152"/>
                </a:lnTo>
                <a:lnTo>
                  <a:pt x="492" y="1158"/>
                </a:lnTo>
                <a:lnTo>
                  <a:pt x="492" y="1140"/>
                </a:lnTo>
                <a:lnTo>
                  <a:pt x="492" y="1158"/>
                </a:lnTo>
                <a:lnTo>
                  <a:pt x="498" y="1152"/>
                </a:lnTo>
                <a:lnTo>
                  <a:pt x="498" y="1158"/>
                </a:lnTo>
                <a:lnTo>
                  <a:pt x="498" y="1134"/>
                </a:lnTo>
                <a:lnTo>
                  <a:pt x="498" y="1146"/>
                </a:lnTo>
                <a:lnTo>
                  <a:pt x="504" y="1146"/>
                </a:lnTo>
                <a:lnTo>
                  <a:pt x="504" y="1158"/>
                </a:lnTo>
                <a:lnTo>
                  <a:pt x="504" y="1134"/>
                </a:lnTo>
                <a:lnTo>
                  <a:pt x="504" y="1158"/>
                </a:lnTo>
                <a:lnTo>
                  <a:pt x="510" y="1152"/>
                </a:lnTo>
                <a:lnTo>
                  <a:pt x="510" y="1158"/>
                </a:lnTo>
                <a:lnTo>
                  <a:pt x="510" y="1134"/>
                </a:lnTo>
                <a:lnTo>
                  <a:pt x="510" y="1152"/>
                </a:lnTo>
                <a:lnTo>
                  <a:pt x="516" y="1152"/>
                </a:lnTo>
                <a:lnTo>
                  <a:pt x="516" y="1158"/>
                </a:lnTo>
                <a:lnTo>
                  <a:pt x="516" y="1140"/>
                </a:lnTo>
                <a:lnTo>
                  <a:pt x="516" y="1152"/>
                </a:lnTo>
                <a:lnTo>
                  <a:pt x="522" y="1152"/>
                </a:lnTo>
                <a:lnTo>
                  <a:pt x="522" y="1158"/>
                </a:lnTo>
                <a:lnTo>
                  <a:pt x="522" y="1134"/>
                </a:lnTo>
                <a:lnTo>
                  <a:pt x="522" y="1146"/>
                </a:lnTo>
                <a:lnTo>
                  <a:pt x="528" y="1152"/>
                </a:lnTo>
                <a:lnTo>
                  <a:pt x="528" y="1158"/>
                </a:lnTo>
                <a:lnTo>
                  <a:pt x="528" y="1134"/>
                </a:lnTo>
                <a:lnTo>
                  <a:pt x="528" y="1152"/>
                </a:lnTo>
                <a:lnTo>
                  <a:pt x="534" y="1152"/>
                </a:lnTo>
                <a:lnTo>
                  <a:pt x="534" y="1158"/>
                </a:lnTo>
                <a:lnTo>
                  <a:pt x="534" y="1128"/>
                </a:lnTo>
                <a:lnTo>
                  <a:pt x="534" y="1146"/>
                </a:lnTo>
                <a:lnTo>
                  <a:pt x="540" y="1146"/>
                </a:lnTo>
                <a:lnTo>
                  <a:pt x="540" y="1158"/>
                </a:lnTo>
                <a:lnTo>
                  <a:pt x="540" y="1134"/>
                </a:lnTo>
                <a:lnTo>
                  <a:pt x="540" y="1140"/>
                </a:lnTo>
                <a:lnTo>
                  <a:pt x="546" y="1146"/>
                </a:lnTo>
                <a:lnTo>
                  <a:pt x="546" y="1158"/>
                </a:lnTo>
                <a:lnTo>
                  <a:pt x="546" y="1134"/>
                </a:lnTo>
                <a:lnTo>
                  <a:pt x="546" y="1146"/>
                </a:lnTo>
                <a:lnTo>
                  <a:pt x="552" y="1146"/>
                </a:lnTo>
                <a:lnTo>
                  <a:pt x="552" y="1158"/>
                </a:lnTo>
                <a:lnTo>
                  <a:pt x="552" y="1134"/>
                </a:lnTo>
                <a:lnTo>
                  <a:pt x="552" y="1146"/>
                </a:lnTo>
                <a:lnTo>
                  <a:pt x="558" y="1146"/>
                </a:lnTo>
                <a:lnTo>
                  <a:pt x="558" y="1158"/>
                </a:lnTo>
                <a:lnTo>
                  <a:pt x="558" y="1134"/>
                </a:lnTo>
                <a:lnTo>
                  <a:pt x="558" y="1146"/>
                </a:lnTo>
                <a:lnTo>
                  <a:pt x="564" y="1146"/>
                </a:lnTo>
                <a:lnTo>
                  <a:pt x="564" y="1158"/>
                </a:lnTo>
                <a:lnTo>
                  <a:pt x="564" y="1134"/>
                </a:lnTo>
                <a:lnTo>
                  <a:pt x="564" y="1158"/>
                </a:lnTo>
                <a:lnTo>
                  <a:pt x="570" y="1152"/>
                </a:lnTo>
                <a:lnTo>
                  <a:pt x="570" y="1158"/>
                </a:lnTo>
                <a:lnTo>
                  <a:pt x="570" y="1134"/>
                </a:lnTo>
                <a:lnTo>
                  <a:pt x="570" y="1140"/>
                </a:lnTo>
                <a:lnTo>
                  <a:pt x="576" y="1146"/>
                </a:lnTo>
                <a:lnTo>
                  <a:pt x="576" y="1158"/>
                </a:lnTo>
                <a:lnTo>
                  <a:pt x="576" y="1134"/>
                </a:lnTo>
                <a:lnTo>
                  <a:pt x="576" y="1152"/>
                </a:lnTo>
                <a:lnTo>
                  <a:pt x="582" y="1158"/>
                </a:lnTo>
                <a:lnTo>
                  <a:pt x="582" y="1128"/>
                </a:lnTo>
                <a:lnTo>
                  <a:pt x="582" y="1152"/>
                </a:lnTo>
                <a:lnTo>
                  <a:pt x="588" y="1152"/>
                </a:lnTo>
                <a:lnTo>
                  <a:pt x="588" y="1158"/>
                </a:lnTo>
                <a:lnTo>
                  <a:pt x="588" y="1134"/>
                </a:lnTo>
                <a:lnTo>
                  <a:pt x="588" y="1146"/>
                </a:lnTo>
                <a:lnTo>
                  <a:pt x="594" y="1152"/>
                </a:lnTo>
                <a:lnTo>
                  <a:pt x="594" y="1158"/>
                </a:lnTo>
                <a:lnTo>
                  <a:pt x="594" y="1134"/>
                </a:lnTo>
                <a:lnTo>
                  <a:pt x="594" y="1146"/>
                </a:lnTo>
                <a:lnTo>
                  <a:pt x="600" y="1140"/>
                </a:lnTo>
                <a:lnTo>
                  <a:pt x="600" y="1158"/>
                </a:lnTo>
                <a:lnTo>
                  <a:pt x="600" y="1140"/>
                </a:lnTo>
                <a:lnTo>
                  <a:pt x="600" y="1152"/>
                </a:lnTo>
                <a:lnTo>
                  <a:pt x="606" y="1152"/>
                </a:lnTo>
                <a:lnTo>
                  <a:pt x="606" y="1158"/>
                </a:lnTo>
                <a:lnTo>
                  <a:pt x="606" y="1140"/>
                </a:lnTo>
                <a:lnTo>
                  <a:pt x="606" y="1152"/>
                </a:lnTo>
                <a:lnTo>
                  <a:pt x="612" y="1158"/>
                </a:lnTo>
                <a:lnTo>
                  <a:pt x="612" y="1140"/>
                </a:lnTo>
                <a:lnTo>
                  <a:pt x="612" y="1146"/>
                </a:lnTo>
                <a:lnTo>
                  <a:pt x="618" y="1152"/>
                </a:lnTo>
                <a:lnTo>
                  <a:pt x="618" y="1158"/>
                </a:lnTo>
                <a:lnTo>
                  <a:pt x="618" y="1134"/>
                </a:lnTo>
                <a:lnTo>
                  <a:pt x="618" y="1158"/>
                </a:lnTo>
                <a:lnTo>
                  <a:pt x="624" y="1152"/>
                </a:lnTo>
                <a:lnTo>
                  <a:pt x="624" y="1158"/>
                </a:lnTo>
                <a:lnTo>
                  <a:pt x="624" y="1134"/>
                </a:lnTo>
                <a:lnTo>
                  <a:pt x="624" y="1152"/>
                </a:lnTo>
                <a:lnTo>
                  <a:pt x="630" y="1152"/>
                </a:lnTo>
                <a:lnTo>
                  <a:pt x="630" y="1158"/>
                </a:lnTo>
                <a:lnTo>
                  <a:pt x="630" y="1134"/>
                </a:lnTo>
                <a:lnTo>
                  <a:pt x="630" y="1152"/>
                </a:lnTo>
                <a:lnTo>
                  <a:pt x="636" y="1152"/>
                </a:lnTo>
                <a:lnTo>
                  <a:pt x="636" y="1158"/>
                </a:lnTo>
                <a:lnTo>
                  <a:pt x="636" y="1134"/>
                </a:lnTo>
                <a:lnTo>
                  <a:pt x="636" y="1146"/>
                </a:lnTo>
                <a:lnTo>
                  <a:pt x="642" y="1146"/>
                </a:lnTo>
                <a:lnTo>
                  <a:pt x="642" y="1158"/>
                </a:lnTo>
                <a:lnTo>
                  <a:pt x="642" y="1134"/>
                </a:lnTo>
                <a:lnTo>
                  <a:pt x="642" y="1152"/>
                </a:lnTo>
                <a:lnTo>
                  <a:pt x="648" y="1152"/>
                </a:lnTo>
                <a:lnTo>
                  <a:pt x="648" y="1158"/>
                </a:lnTo>
                <a:lnTo>
                  <a:pt x="648" y="1134"/>
                </a:lnTo>
                <a:lnTo>
                  <a:pt x="648" y="1152"/>
                </a:lnTo>
                <a:lnTo>
                  <a:pt x="654" y="1152"/>
                </a:lnTo>
                <a:lnTo>
                  <a:pt x="654" y="1158"/>
                </a:lnTo>
                <a:lnTo>
                  <a:pt x="654" y="1134"/>
                </a:lnTo>
                <a:lnTo>
                  <a:pt x="654" y="1146"/>
                </a:lnTo>
                <a:lnTo>
                  <a:pt x="660" y="1140"/>
                </a:lnTo>
                <a:lnTo>
                  <a:pt x="660" y="1158"/>
                </a:lnTo>
                <a:lnTo>
                  <a:pt x="660" y="1134"/>
                </a:lnTo>
                <a:lnTo>
                  <a:pt x="660" y="1146"/>
                </a:lnTo>
                <a:lnTo>
                  <a:pt x="666" y="1146"/>
                </a:lnTo>
                <a:lnTo>
                  <a:pt x="666" y="1158"/>
                </a:lnTo>
                <a:lnTo>
                  <a:pt x="666" y="1134"/>
                </a:lnTo>
                <a:lnTo>
                  <a:pt x="666" y="1146"/>
                </a:lnTo>
                <a:lnTo>
                  <a:pt x="672" y="1152"/>
                </a:lnTo>
                <a:lnTo>
                  <a:pt x="672" y="1158"/>
                </a:lnTo>
                <a:lnTo>
                  <a:pt x="672" y="1140"/>
                </a:lnTo>
                <a:lnTo>
                  <a:pt x="672" y="1152"/>
                </a:lnTo>
                <a:lnTo>
                  <a:pt x="678" y="1152"/>
                </a:lnTo>
                <a:lnTo>
                  <a:pt x="678" y="1158"/>
                </a:lnTo>
                <a:lnTo>
                  <a:pt x="678" y="1140"/>
                </a:lnTo>
                <a:lnTo>
                  <a:pt x="678" y="1158"/>
                </a:lnTo>
                <a:lnTo>
                  <a:pt x="684" y="1158"/>
                </a:lnTo>
                <a:lnTo>
                  <a:pt x="684" y="1134"/>
                </a:lnTo>
                <a:lnTo>
                  <a:pt x="684" y="1146"/>
                </a:lnTo>
                <a:lnTo>
                  <a:pt x="690" y="1146"/>
                </a:lnTo>
                <a:lnTo>
                  <a:pt x="690" y="1158"/>
                </a:lnTo>
                <a:lnTo>
                  <a:pt x="690" y="1134"/>
                </a:lnTo>
                <a:lnTo>
                  <a:pt x="696" y="1134"/>
                </a:lnTo>
                <a:lnTo>
                  <a:pt x="696" y="1158"/>
                </a:lnTo>
                <a:lnTo>
                  <a:pt x="696" y="1134"/>
                </a:lnTo>
                <a:lnTo>
                  <a:pt x="696" y="1146"/>
                </a:lnTo>
                <a:lnTo>
                  <a:pt x="702" y="1140"/>
                </a:lnTo>
                <a:lnTo>
                  <a:pt x="702" y="1158"/>
                </a:lnTo>
                <a:lnTo>
                  <a:pt x="702" y="1134"/>
                </a:lnTo>
                <a:lnTo>
                  <a:pt x="702" y="1146"/>
                </a:lnTo>
                <a:lnTo>
                  <a:pt x="708" y="1146"/>
                </a:lnTo>
                <a:lnTo>
                  <a:pt x="708" y="1158"/>
                </a:lnTo>
                <a:lnTo>
                  <a:pt x="708" y="1140"/>
                </a:lnTo>
                <a:lnTo>
                  <a:pt x="708" y="1146"/>
                </a:lnTo>
                <a:lnTo>
                  <a:pt x="714" y="1146"/>
                </a:lnTo>
                <a:lnTo>
                  <a:pt x="714" y="1158"/>
                </a:lnTo>
                <a:lnTo>
                  <a:pt x="714" y="1134"/>
                </a:lnTo>
                <a:lnTo>
                  <a:pt x="714" y="1152"/>
                </a:lnTo>
                <a:lnTo>
                  <a:pt x="720" y="1152"/>
                </a:lnTo>
                <a:lnTo>
                  <a:pt x="720" y="1158"/>
                </a:lnTo>
                <a:lnTo>
                  <a:pt x="720" y="1134"/>
                </a:lnTo>
                <a:lnTo>
                  <a:pt x="720" y="1152"/>
                </a:lnTo>
                <a:lnTo>
                  <a:pt x="726" y="1152"/>
                </a:lnTo>
                <a:lnTo>
                  <a:pt x="726" y="1158"/>
                </a:lnTo>
                <a:lnTo>
                  <a:pt x="726" y="1134"/>
                </a:lnTo>
                <a:lnTo>
                  <a:pt x="726" y="1152"/>
                </a:lnTo>
                <a:lnTo>
                  <a:pt x="732" y="1146"/>
                </a:lnTo>
                <a:lnTo>
                  <a:pt x="732" y="1158"/>
                </a:lnTo>
                <a:lnTo>
                  <a:pt x="732" y="1134"/>
                </a:lnTo>
                <a:lnTo>
                  <a:pt x="732" y="1158"/>
                </a:lnTo>
                <a:lnTo>
                  <a:pt x="738" y="1152"/>
                </a:lnTo>
                <a:lnTo>
                  <a:pt x="738" y="1158"/>
                </a:lnTo>
                <a:lnTo>
                  <a:pt x="738" y="1134"/>
                </a:lnTo>
                <a:lnTo>
                  <a:pt x="738" y="1140"/>
                </a:lnTo>
                <a:lnTo>
                  <a:pt x="744" y="1140"/>
                </a:lnTo>
                <a:lnTo>
                  <a:pt x="744" y="1158"/>
                </a:lnTo>
                <a:lnTo>
                  <a:pt x="744" y="1134"/>
                </a:lnTo>
                <a:lnTo>
                  <a:pt x="744" y="1152"/>
                </a:lnTo>
                <a:lnTo>
                  <a:pt x="750" y="1152"/>
                </a:lnTo>
                <a:lnTo>
                  <a:pt x="750" y="1158"/>
                </a:lnTo>
                <a:lnTo>
                  <a:pt x="750" y="1134"/>
                </a:lnTo>
                <a:lnTo>
                  <a:pt x="750" y="1152"/>
                </a:lnTo>
                <a:lnTo>
                  <a:pt x="756" y="1146"/>
                </a:lnTo>
                <a:lnTo>
                  <a:pt x="756" y="1158"/>
                </a:lnTo>
                <a:lnTo>
                  <a:pt x="756" y="1134"/>
                </a:lnTo>
                <a:lnTo>
                  <a:pt x="756" y="1152"/>
                </a:lnTo>
                <a:lnTo>
                  <a:pt x="762" y="1152"/>
                </a:lnTo>
                <a:lnTo>
                  <a:pt x="762" y="1158"/>
                </a:lnTo>
                <a:lnTo>
                  <a:pt x="762" y="1134"/>
                </a:lnTo>
                <a:lnTo>
                  <a:pt x="762" y="1152"/>
                </a:lnTo>
                <a:lnTo>
                  <a:pt x="768" y="1152"/>
                </a:lnTo>
                <a:lnTo>
                  <a:pt x="768" y="1158"/>
                </a:lnTo>
                <a:lnTo>
                  <a:pt x="768" y="1134"/>
                </a:lnTo>
                <a:lnTo>
                  <a:pt x="768" y="1146"/>
                </a:lnTo>
                <a:lnTo>
                  <a:pt x="774" y="1146"/>
                </a:lnTo>
                <a:lnTo>
                  <a:pt x="774" y="1158"/>
                </a:lnTo>
                <a:lnTo>
                  <a:pt x="774" y="1128"/>
                </a:lnTo>
                <a:lnTo>
                  <a:pt x="774" y="1152"/>
                </a:lnTo>
                <a:lnTo>
                  <a:pt x="780" y="1152"/>
                </a:lnTo>
                <a:lnTo>
                  <a:pt x="780" y="1158"/>
                </a:lnTo>
                <a:lnTo>
                  <a:pt x="780" y="1134"/>
                </a:lnTo>
                <a:lnTo>
                  <a:pt x="780" y="1158"/>
                </a:lnTo>
                <a:lnTo>
                  <a:pt x="786" y="1152"/>
                </a:lnTo>
                <a:lnTo>
                  <a:pt x="786" y="1158"/>
                </a:lnTo>
                <a:lnTo>
                  <a:pt x="786" y="1134"/>
                </a:lnTo>
                <a:lnTo>
                  <a:pt x="786" y="1146"/>
                </a:lnTo>
                <a:lnTo>
                  <a:pt x="792" y="1152"/>
                </a:lnTo>
                <a:lnTo>
                  <a:pt x="792" y="1158"/>
                </a:lnTo>
                <a:lnTo>
                  <a:pt x="792" y="1134"/>
                </a:lnTo>
                <a:lnTo>
                  <a:pt x="792" y="1146"/>
                </a:lnTo>
                <a:lnTo>
                  <a:pt x="798" y="1146"/>
                </a:lnTo>
                <a:lnTo>
                  <a:pt x="798" y="1158"/>
                </a:lnTo>
                <a:lnTo>
                  <a:pt x="798" y="1128"/>
                </a:lnTo>
                <a:lnTo>
                  <a:pt x="798" y="1146"/>
                </a:lnTo>
                <a:lnTo>
                  <a:pt x="804" y="1146"/>
                </a:lnTo>
                <a:lnTo>
                  <a:pt x="804" y="1158"/>
                </a:lnTo>
                <a:lnTo>
                  <a:pt x="804" y="1134"/>
                </a:lnTo>
                <a:lnTo>
                  <a:pt x="804" y="1146"/>
                </a:lnTo>
                <a:lnTo>
                  <a:pt x="810" y="1146"/>
                </a:lnTo>
                <a:lnTo>
                  <a:pt x="810" y="1158"/>
                </a:lnTo>
                <a:lnTo>
                  <a:pt x="810" y="1140"/>
                </a:lnTo>
                <a:lnTo>
                  <a:pt x="810" y="1146"/>
                </a:lnTo>
                <a:lnTo>
                  <a:pt x="816" y="1152"/>
                </a:lnTo>
                <a:lnTo>
                  <a:pt x="816" y="1158"/>
                </a:lnTo>
                <a:lnTo>
                  <a:pt x="816" y="1134"/>
                </a:lnTo>
                <a:lnTo>
                  <a:pt x="816" y="1146"/>
                </a:lnTo>
                <a:lnTo>
                  <a:pt x="822" y="1146"/>
                </a:lnTo>
                <a:lnTo>
                  <a:pt x="822" y="1158"/>
                </a:lnTo>
                <a:lnTo>
                  <a:pt x="822" y="1140"/>
                </a:lnTo>
                <a:lnTo>
                  <a:pt x="822" y="1146"/>
                </a:lnTo>
                <a:lnTo>
                  <a:pt x="828" y="1146"/>
                </a:lnTo>
                <a:lnTo>
                  <a:pt x="828" y="1158"/>
                </a:lnTo>
                <a:lnTo>
                  <a:pt x="828" y="1140"/>
                </a:lnTo>
                <a:lnTo>
                  <a:pt x="828" y="1146"/>
                </a:lnTo>
                <a:lnTo>
                  <a:pt x="834" y="1152"/>
                </a:lnTo>
                <a:lnTo>
                  <a:pt x="834" y="1158"/>
                </a:lnTo>
                <a:lnTo>
                  <a:pt x="834" y="1134"/>
                </a:lnTo>
                <a:lnTo>
                  <a:pt x="834" y="1152"/>
                </a:lnTo>
                <a:lnTo>
                  <a:pt x="840" y="1152"/>
                </a:lnTo>
                <a:lnTo>
                  <a:pt x="840" y="1158"/>
                </a:lnTo>
                <a:lnTo>
                  <a:pt x="840" y="1134"/>
                </a:lnTo>
                <a:lnTo>
                  <a:pt x="840" y="1146"/>
                </a:lnTo>
                <a:lnTo>
                  <a:pt x="846" y="1146"/>
                </a:lnTo>
                <a:lnTo>
                  <a:pt x="846" y="1158"/>
                </a:lnTo>
                <a:lnTo>
                  <a:pt x="846" y="1140"/>
                </a:lnTo>
                <a:lnTo>
                  <a:pt x="846" y="1146"/>
                </a:lnTo>
                <a:lnTo>
                  <a:pt x="852" y="1146"/>
                </a:lnTo>
                <a:lnTo>
                  <a:pt x="852" y="1158"/>
                </a:lnTo>
                <a:lnTo>
                  <a:pt x="852" y="1140"/>
                </a:lnTo>
                <a:lnTo>
                  <a:pt x="852" y="1152"/>
                </a:lnTo>
                <a:lnTo>
                  <a:pt x="858" y="1152"/>
                </a:lnTo>
                <a:lnTo>
                  <a:pt x="858" y="1158"/>
                </a:lnTo>
                <a:lnTo>
                  <a:pt x="858" y="1134"/>
                </a:lnTo>
                <a:lnTo>
                  <a:pt x="858" y="1146"/>
                </a:lnTo>
                <a:lnTo>
                  <a:pt x="864" y="1146"/>
                </a:lnTo>
                <a:lnTo>
                  <a:pt x="864" y="1158"/>
                </a:lnTo>
                <a:lnTo>
                  <a:pt x="864" y="1134"/>
                </a:lnTo>
                <a:lnTo>
                  <a:pt x="864" y="1146"/>
                </a:lnTo>
                <a:lnTo>
                  <a:pt x="870" y="1146"/>
                </a:lnTo>
                <a:lnTo>
                  <a:pt x="870" y="1158"/>
                </a:lnTo>
                <a:lnTo>
                  <a:pt x="870" y="1134"/>
                </a:lnTo>
                <a:lnTo>
                  <a:pt x="870" y="1152"/>
                </a:lnTo>
                <a:lnTo>
                  <a:pt x="876" y="1152"/>
                </a:lnTo>
                <a:lnTo>
                  <a:pt x="876" y="1158"/>
                </a:lnTo>
                <a:lnTo>
                  <a:pt x="876" y="1140"/>
                </a:lnTo>
                <a:lnTo>
                  <a:pt x="876" y="1152"/>
                </a:lnTo>
                <a:lnTo>
                  <a:pt x="882" y="1146"/>
                </a:lnTo>
                <a:lnTo>
                  <a:pt x="882" y="1158"/>
                </a:lnTo>
                <a:lnTo>
                  <a:pt x="882" y="1134"/>
                </a:lnTo>
                <a:lnTo>
                  <a:pt x="882" y="1152"/>
                </a:lnTo>
                <a:lnTo>
                  <a:pt x="888" y="1152"/>
                </a:lnTo>
                <a:lnTo>
                  <a:pt x="888" y="1158"/>
                </a:lnTo>
                <a:lnTo>
                  <a:pt x="888" y="1140"/>
                </a:lnTo>
                <a:lnTo>
                  <a:pt x="888" y="1152"/>
                </a:lnTo>
                <a:lnTo>
                  <a:pt x="894" y="1152"/>
                </a:lnTo>
                <a:lnTo>
                  <a:pt x="894" y="1158"/>
                </a:lnTo>
                <a:lnTo>
                  <a:pt x="894" y="1134"/>
                </a:lnTo>
                <a:lnTo>
                  <a:pt x="894" y="1146"/>
                </a:lnTo>
                <a:lnTo>
                  <a:pt x="900" y="1152"/>
                </a:lnTo>
                <a:lnTo>
                  <a:pt x="900" y="1158"/>
                </a:lnTo>
                <a:lnTo>
                  <a:pt x="900" y="1134"/>
                </a:lnTo>
                <a:lnTo>
                  <a:pt x="900" y="1152"/>
                </a:lnTo>
                <a:lnTo>
                  <a:pt x="906" y="1152"/>
                </a:lnTo>
                <a:lnTo>
                  <a:pt x="906" y="1158"/>
                </a:lnTo>
                <a:lnTo>
                  <a:pt x="906" y="1140"/>
                </a:lnTo>
                <a:lnTo>
                  <a:pt x="906" y="1146"/>
                </a:lnTo>
                <a:lnTo>
                  <a:pt x="912" y="1146"/>
                </a:lnTo>
                <a:lnTo>
                  <a:pt x="912" y="1158"/>
                </a:lnTo>
                <a:lnTo>
                  <a:pt x="912" y="1140"/>
                </a:lnTo>
                <a:lnTo>
                  <a:pt x="912" y="1152"/>
                </a:lnTo>
                <a:lnTo>
                  <a:pt x="918" y="1146"/>
                </a:lnTo>
                <a:lnTo>
                  <a:pt x="918" y="1158"/>
                </a:lnTo>
                <a:lnTo>
                  <a:pt x="918" y="1134"/>
                </a:lnTo>
                <a:lnTo>
                  <a:pt x="918" y="1152"/>
                </a:lnTo>
                <a:lnTo>
                  <a:pt x="924" y="1152"/>
                </a:lnTo>
                <a:lnTo>
                  <a:pt x="924" y="1158"/>
                </a:lnTo>
                <a:lnTo>
                  <a:pt x="924" y="1134"/>
                </a:lnTo>
                <a:lnTo>
                  <a:pt x="924" y="1146"/>
                </a:lnTo>
                <a:lnTo>
                  <a:pt x="930" y="1146"/>
                </a:lnTo>
                <a:lnTo>
                  <a:pt x="930" y="1158"/>
                </a:lnTo>
                <a:lnTo>
                  <a:pt x="930" y="1140"/>
                </a:lnTo>
                <a:lnTo>
                  <a:pt x="930" y="1152"/>
                </a:lnTo>
                <a:lnTo>
                  <a:pt x="936" y="1152"/>
                </a:lnTo>
                <a:lnTo>
                  <a:pt x="936" y="1158"/>
                </a:lnTo>
                <a:lnTo>
                  <a:pt x="936" y="1140"/>
                </a:lnTo>
                <a:lnTo>
                  <a:pt x="936" y="1152"/>
                </a:lnTo>
                <a:lnTo>
                  <a:pt x="942" y="1146"/>
                </a:lnTo>
                <a:lnTo>
                  <a:pt x="942" y="1158"/>
                </a:lnTo>
                <a:lnTo>
                  <a:pt x="942" y="1134"/>
                </a:lnTo>
                <a:lnTo>
                  <a:pt x="942" y="1152"/>
                </a:lnTo>
                <a:lnTo>
                  <a:pt x="948" y="1152"/>
                </a:lnTo>
                <a:lnTo>
                  <a:pt x="948" y="1158"/>
                </a:lnTo>
                <a:lnTo>
                  <a:pt x="948" y="1134"/>
                </a:lnTo>
                <a:lnTo>
                  <a:pt x="948" y="1152"/>
                </a:lnTo>
                <a:lnTo>
                  <a:pt x="954" y="1152"/>
                </a:lnTo>
                <a:lnTo>
                  <a:pt x="954" y="1158"/>
                </a:lnTo>
                <a:lnTo>
                  <a:pt x="954" y="1134"/>
                </a:lnTo>
                <a:lnTo>
                  <a:pt x="954" y="1146"/>
                </a:lnTo>
                <a:lnTo>
                  <a:pt x="960" y="1146"/>
                </a:lnTo>
                <a:lnTo>
                  <a:pt x="960" y="1158"/>
                </a:lnTo>
                <a:lnTo>
                  <a:pt x="960" y="1134"/>
                </a:lnTo>
                <a:lnTo>
                  <a:pt x="960" y="1158"/>
                </a:lnTo>
                <a:lnTo>
                  <a:pt x="966" y="1158"/>
                </a:lnTo>
                <a:lnTo>
                  <a:pt x="966" y="1134"/>
                </a:lnTo>
                <a:lnTo>
                  <a:pt x="966" y="1158"/>
                </a:lnTo>
                <a:lnTo>
                  <a:pt x="972" y="1152"/>
                </a:lnTo>
                <a:lnTo>
                  <a:pt x="972" y="1158"/>
                </a:lnTo>
                <a:lnTo>
                  <a:pt x="972" y="1134"/>
                </a:lnTo>
                <a:lnTo>
                  <a:pt x="972" y="1152"/>
                </a:lnTo>
                <a:lnTo>
                  <a:pt x="978" y="1158"/>
                </a:lnTo>
                <a:lnTo>
                  <a:pt x="978" y="1140"/>
                </a:lnTo>
                <a:lnTo>
                  <a:pt x="978" y="1146"/>
                </a:lnTo>
                <a:lnTo>
                  <a:pt x="984" y="1146"/>
                </a:lnTo>
                <a:lnTo>
                  <a:pt x="984" y="1158"/>
                </a:lnTo>
                <a:lnTo>
                  <a:pt x="984" y="1134"/>
                </a:lnTo>
                <a:lnTo>
                  <a:pt x="984" y="1146"/>
                </a:lnTo>
                <a:lnTo>
                  <a:pt x="990" y="1140"/>
                </a:lnTo>
                <a:lnTo>
                  <a:pt x="990" y="1158"/>
                </a:lnTo>
                <a:lnTo>
                  <a:pt x="990" y="1134"/>
                </a:lnTo>
                <a:lnTo>
                  <a:pt x="990" y="1152"/>
                </a:lnTo>
                <a:lnTo>
                  <a:pt x="996" y="1152"/>
                </a:lnTo>
                <a:lnTo>
                  <a:pt x="996" y="1158"/>
                </a:lnTo>
                <a:lnTo>
                  <a:pt x="996" y="1134"/>
                </a:lnTo>
                <a:lnTo>
                  <a:pt x="996" y="1152"/>
                </a:lnTo>
                <a:lnTo>
                  <a:pt x="1002" y="1158"/>
                </a:lnTo>
                <a:lnTo>
                  <a:pt x="1002" y="1134"/>
                </a:lnTo>
                <a:lnTo>
                  <a:pt x="1002" y="1152"/>
                </a:lnTo>
                <a:lnTo>
                  <a:pt x="1008" y="1152"/>
                </a:lnTo>
                <a:lnTo>
                  <a:pt x="1008" y="1158"/>
                </a:lnTo>
                <a:lnTo>
                  <a:pt x="1008" y="1140"/>
                </a:lnTo>
                <a:lnTo>
                  <a:pt x="1008" y="1158"/>
                </a:lnTo>
                <a:lnTo>
                  <a:pt x="1014" y="1158"/>
                </a:lnTo>
                <a:lnTo>
                  <a:pt x="1014" y="1140"/>
                </a:lnTo>
                <a:lnTo>
                  <a:pt x="1014" y="1152"/>
                </a:lnTo>
                <a:lnTo>
                  <a:pt x="1020" y="1152"/>
                </a:lnTo>
                <a:lnTo>
                  <a:pt x="1020" y="1158"/>
                </a:lnTo>
                <a:lnTo>
                  <a:pt x="1020" y="1140"/>
                </a:lnTo>
                <a:lnTo>
                  <a:pt x="1020" y="1152"/>
                </a:lnTo>
                <a:lnTo>
                  <a:pt x="1026" y="1158"/>
                </a:lnTo>
                <a:lnTo>
                  <a:pt x="1026" y="1128"/>
                </a:lnTo>
                <a:lnTo>
                  <a:pt x="1026" y="1152"/>
                </a:lnTo>
                <a:lnTo>
                  <a:pt x="1032" y="1152"/>
                </a:lnTo>
                <a:lnTo>
                  <a:pt x="1032" y="1158"/>
                </a:lnTo>
                <a:lnTo>
                  <a:pt x="1032" y="1134"/>
                </a:lnTo>
                <a:lnTo>
                  <a:pt x="1032" y="1152"/>
                </a:lnTo>
                <a:lnTo>
                  <a:pt x="1038" y="1152"/>
                </a:lnTo>
                <a:lnTo>
                  <a:pt x="1038" y="1158"/>
                </a:lnTo>
                <a:lnTo>
                  <a:pt x="1038" y="1128"/>
                </a:lnTo>
                <a:lnTo>
                  <a:pt x="1038" y="1152"/>
                </a:lnTo>
                <a:lnTo>
                  <a:pt x="1044" y="1152"/>
                </a:lnTo>
                <a:lnTo>
                  <a:pt x="1044" y="1158"/>
                </a:lnTo>
                <a:lnTo>
                  <a:pt x="1044" y="1134"/>
                </a:lnTo>
                <a:lnTo>
                  <a:pt x="1044" y="1146"/>
                </a:lnTo>
                <a:lnTo>
                  <a:pt x="1050" y="1152"/>
                </a:lnTo>
                <a:lnTo>
                  <a:pt x="1050" y="1158"/>
                </a:lnTo>
                <a:lnTo>
                  <a:pt x="1050" y="1134"/>
                </a:lnTo>
                <a:lnTo>
                  <a:pt x="1050" y="1146"/>
                </a:lnTo>
                <a:lnTo>
                  <a:pt x="1056" y="1146"/>
                </a:lnTo>
                <a:lnTo>
                  <a:pt x="1056" y="1158"/>
                </a:lnTo>
                <a:lnTo>
                  <a:pt x="1056" y="1140"/>
                </a:lnTo>
                <a:lnTo>
                  <a:pt x="1056" y="1152"/>
                </a:lnTo>
                <a:lnTo>
                  <a:pt x="1062" y="1152"/>
                </a:lnTo>
                <a:lnTo>
                  <a:pt x="1062" y="1158"/>
                </a:lnTo>
                <a:lnTo>
                  <a:pt x="1062" y="1134"/>
                </a:lnTo>
                <a:lnTo>
                  <a:pt x="1062" y="1146"/>
                </a:lnTo>
                <a:lnTo>
                  <a:pt x="1068" y="1146"/>
                </a:lnTo>
                <a:lnTo>
                  <a:pt x="1068" y="1158"/>
                </a:lnTo>
                <a:lnTo>
                  <a:pt x="1068" y="1140"/>
                </a:lnTo>
                <a:lnTo>
                  <a:pt x="1068" y="1152"/>
                </a:lnTo>
                <a:lnTo>
                  <a:pt x="1074" y="1152"/>
                </a:lnTo>
                <a:lnTo>
                  <a:pt x="1074" y="1158"/>
                </a:lnTo>
                <a:lnTo>
                  <a:pt x="1074" y="1134"/>
                </a:lnTo>
                <a:lnTo>
                  <a:pt x="1074" y="1152"/>
                </a:lnTo>
                <a:lnTo>
                  <a:pt x="1080" y="1146"/>
                </a:lnTo>
                <a:lnTo>
                  <a:pt x="1080" y="1158"/>
                </a:lnTo>
                <a:lnTo>
                  <a:pt x="1080" y="1134"/>
                </a:lnTo>
                <a:lnTo>
                  <a:pt x="1080" y="1152"/>
                </a:lnTo>
                <a:lnTo>
                  <a:pt x="1086" y="1152"/>
                </a:lnTo>
                <a:lnTo>
                  <a:pt x="1086" y="1158"/>
                </a:lnTo>
                <a:lnTo>
                  <a:pt x="1086" y="1134"/>
                </a:lnTo>
                <a:lnTo>
                  <a:pt x="1086" y="1146"/>
                </a:lnTo>
                <a:lnTo>
                  <a:pt x="1092" y="1146"/>
                </a:lnTo>
                <a:lnTo>
                  <a:pt x="1092" y="1158"/>
                </a:lnTo>
                <a:lnTo>
                  <a:pt x="1092" y="1134"/>
                </a:lnTo>
                <a:lnTo>
                  <a:pt x="1092" y="1152"/>
                </a:lnTo>
                <a:lnTo>
                  <a:pt x="1098" y="1152"/>
                </a:lnTo>
                <a:lnTo>
                  <a:pt x="1098" y="1158"/>
                </a:lnTo>
                <a:lnTo>
                  <a:pt x="1098" y="1140"/>
                </a:lnTo>
                <a:lnTo>
                  <a:pt x="1098" y="1152"/>
                </a:lnTo>
                <a:lnTo>
                  <a:pt x="1104" y="1152"/>
                </a:lnTo>
                <a:lnTo>
                  <a:pt x="1104" y="1158"/>
                </a:lnTo>
                <a:lnTo>
                  <a:pt x="1104" y="1134"/>
                </a:lnTo>
                <a:lnTo>
                  <a:pt x="1104" y="1152"/>
                </a:lnTo>
                <a:lnTo>
                  <a:pt x="1110" y="1146"/>
                </a:lnTo>
                <a:lnTo>
                  <a:pt x="1110" y="1158"/>
                </a:lnTo>
                <a:lnTo>
                  <a:pt x="1110" y="1134"/>
                </a:lnTo>
                <a:lnTo>
                  <a:pt x="1110" y="1152"/>
                </a:lnTo>
                <a:lnTo>
                  <a:pt x="1116" y="1146"/>
                </a:lnTo>
                <a:lnTo>
                  <a:pt x="1116" y="1158"/>
                </a:lnTo>
                <a:lnTo>
                  <a:pt x="1116" y="1140"/>
                </a:lnTo>
                <a:lnTo>
                  <a:pt x="1116" y="1146"/>
                </a:lnTo>
                <a:lnTo>
                  <a:pt x="1122" y="1146"/>
                </a:lnTo>
                <a:lnTo>
                  <a:pt x="1122" y="1158"/>
                </a:lnTo>
                <a:lnTo>
                  <a:pt x="1122" y="1134"/>
                </a:lnTo>
                <a:lnTo>
                  <a:pt x="1122" y="1146"/>
                </a:lnTo>
                <a:lnTo>
                  <a:pt x="1128" y="1146"/>
                </a:lnTo>
                <a:lnTo>
                  <a:pt x="1128" y="1158"/>
                </a:lnTo>
                <a:lnTo>
                  <a:pt x="1128" y="1134"/>
                </a:lnTo>
                <a:lnTo>
                  <a:pt x="1128" y="1146"/>
                </a:lnTo>
                <a:lnTo>
                  <a:pt x="1134" y="1152"/>
                </a:lnTo>
                <a:lnTo>
                  <a:pt x="1134" y="1158"/>
                </a:lnTo>
                <a:lnTo>
                  <a:pt x="1134" y="1140"/>
                </a:lnTo>
                <a:lnTo>
                  <a:pt x="1134" y="1152"/>
                </a:lnTo>
                <a:lnTo>
                  <a:pt x="1140" y="1152"/>
                </a:lnTo>
                <a:lnTo>
                  <a:pt x="1140" y="1158"/>
                </a:lnTo>
                <a:lnTo>
                  <a:pt x="1140" y="1134"/>
                </a:lnTo>
                <a:lnTo>
                  <a:pt x="1140" y="1146"/>
                </a:lnTo>
                <a:lnTo>
                  <a:pt x="1146" y="1146"/>
                </a:lnTo>
                <a:lnTo>
                  <a:pt x="1146" y="1158"/>
                </a:lnTo>
                <a:lnTo>
                  <a:pt x="1146" y="1140"/>
                </a:lnTo>
                <a:lnTo>
                  <a:pt x="1146" y="1152"/>
                </a:lnTo>
                <a:lnTo>
                  <a:pt x="1152" y="1152"/>
                </a:lnTo>
                <a:lnTo>
                  <a:pt x="1152" y="1158"/>
                </a:lnTo>
                <a:lnTo>
                  <a:pt x="1152" y="1140"/>
                </a:lnTo>
                <a:lnTo>
                  <a:pt x="1152" y="1146"/>
                </a:lnTo>
                <a:lnTo>
                  <a:pt x="1158" y="1146"/>
                </a:lnTo>
                <a:lnTo>
                  <a:pt x="1158" y="1158"/>
                </a:lnTo>
                <a:lnTo>
                  <a:pt x="1158" y="1140"/>
                </a:lnTo>
                <a:lnTo>
                  <a:pt x="1158" y="1152"/>
                </a:lnTo>
                <a:lnTo>
                  <a:pt x="1164" y="1152"/>
                </a:lnTo>
                <a:lnTo>
                  <a:pt x="1164" y="1158"/>
                </a:lnTo>
                <a:lnTo>
                  <a:pt x="1164" y="1134"/>
                </a:lnTo>
                <a:lnTo>
                  <a:pt x="1164" y="1152"/>
                </a:lnTo>
                <a:lnTo>
                  <a:pt x="1170" y="1152"/>
                </a:lnTo>
                <a:lnTo>
                  <a:pt x="1170" y="1158"/>
                </a:lnTo>
                <a:lnTo>
                  <a:pt x="1170" y="1128"/>
                </a:lnTo>
                <a:lnTo>
                  <a:pt x="1170" y="1152"/>
                </a:lnTo>
                <a:lnTo>
                  <a:pt x="1176" y="1152"/>
                </a:lnTo>
                <a:lnTo>
                  <a:pt x="1176" y="1158"/>
                </a:lnTo>
                <a:lnTo>
                  <a:pt x="1176" y="1134"/>
                </a:lnTo>
                <a:lnTo>
                  <a:pt x="1176" y="1152"/>
                </a:lnTo>
                <a:lnTo>
                  <a:pt x="1182" y="1152"/>
                </a:lnTo>
                <a:lnTo>
                  <a:pt x="1182" y="1158"/>
                </a:lnTo>
                <a:lnTo>
                  <a:pt x="1182" y="1134"/>
                </a:lnTo>
                <a:lnTo>
                  <a:pt x="1182" y="1146"/>
                </a:lnTo>
                <a:lnTo>
                  <a:pt x="1188" y="1152"/>
                </a:lnTo>
                <a:lnTo>
                  <a:pt x="1188" y="1158"/>
                </a:lnTo>
                <a:lnTo>
                  <a:pt x="1188" y="1134"/>
                </a:lnTo>
                <a:lnTo>
                  <a:pt x="1188" y="1152"/>
                </a:lnTo>
                <a:lnTo>
                  <a:pt x="1194" y="1158"/>
                </a:lnTo>
                <a:lnTo>
                  <a:pt x="1194" y="1134"/>
                </a:lnTo>
                <a:lnTo>
                  <a:pt x="1194" y="1140"/>
                </a:lnTo>
                <a:lnTo>
                  <a:pt x="1200" y="1146"/>
                </a:lnTo>
                <a:lnTo>
                  <a:pt x="1200" y="1158"/>
                </a:lnTo>
                <a:lnTo>
                  <a:pt x="1200" y="1134"/>
                </a:lnTo>
                <a:lnTo>
                  <a:pt x="1200" y="1152"/>
                </a:lnTo>
                <a:lnTo>
                  <a:pt x="1206" y="1158"/>
                </a:lnTo>
                <a:lnTo>
                  <a:pt x="1206" y="1140"/>
                </a:lnTo>
                <a:lnTo>
                  <a:pt x="1206" y="1152"/>
                </a:lnTo>
                <a:lnTo>
                  <a:pt x="1212" y="1152"/>
                </a:lnTo>
                <a:lnTo>
                  <a:pt x="1212" y="1158"/>
                </a:lnTo>
                <a:lnTo>
                  <a:pt x="1212" y="1128"/>
                </a:lnTo>
                <a:lnTo>
                  <a:pt x="1212" y="1146"/>
                </a:lnTo>
                <a:lnTo>
                  <a:pt x="1218" y="1152"/>
                </a:lnTo>
                <a:lnTo>
                  <a:pt x="1218" y="1158"/>
                </a:lnTo>
                <a:lnTo>
                  <a:pt x="1218" y="1134"/>
                </a:lnTo>
                <a:lnTo>
                  <a:pt x="1218" y="1152"/>
                </a:lnTo>
                <a:lnTo>
                  <a:pt x="1224" y="1146"/>
                </a:lnTo>
                <a:lnTo>
                  <a:pt x="1224" y="1158"/>
                </a:lnTo>
                <a:lnTo>
                  <a:pt x="1224" y="1134"/>
                </a:lnTo>
                <a:lnTo>
                  <a:pt x="1224" y="1152"/>
                </a:lnTo>
                <a:lnTo>
                  <a:pt x="1230" y="1152"/>
                </a:lnTo>
                <a:lnTo>
                  <a:pt x="1230" y="1158"/>
                </a:lnTo>
                <a:lnTo>
                  <a:pt x="1230" y="1140"/>
                </a:lnTo>
                <a:lnTo>
                  <a:pt x="1230" y="1158"/>
                </a:lnTo>
                <a:lnTo>
                  <a:pt x="1236" y="1152"/>
                </a:lnTo>
                <a:lnTo>
                  <a:pt x="1236" y="1158"/>
                </a:lnTo>
                <a:lnTo>
                  <a:pt x="1236" y="1140"/>
                </a:lnTo>
                <a:lnTo>
                  <a:pt x="1236" y="1152"/>
                </a:lnTo>
                <a:lnTo>
                  <a:pt x="1242" y="1152"/>
                </a:lnTo>
                <a:lnTo>
                  <a:pt x="1242" y="1158"/>
                </a:lnTo>
                <a:lnTo>
                  <a:pt x="1242" y="1134"/>
                </a:lnTo>
                <a:lnTo>
                  <a:pt x="1242" y="1152"/>
                </a:lnTo>
                <a:lnTo>
                  <a:pt x="1248" y="1152"/>
                </a:lnTo>
                <a:lnTo>
                  <a:pt x="1248" y="1158"/>
                </a:lnTo>
                <a:lnTo>
                  <a:pt x="1248" y="1140"/>
                </a:lnTo>
                <a:lnTo>
                  <a:pt x="1248" y="1158"/>
                </a:lnTo>
                <a:lnTo>
                  <a:pt x="1254" y="1158"/>
                </a:lnTo>
                <a:lnTo>
                  <a:pt x="1254" y="1134"/>
                </a:lnTo>
                <a:lnTo>
                  <a:pt x="1254" y="1152"/>
                </a:lnTo>
                <a:lnTo>
                  <a:pt x="1260" y="1146"/>
                </a:lnTo>
                <a:lnTo>
                  <a:pt x="1260" y="1158"/>
                </a:lnTo>
                <a:lnTo>
                  <a:pt x="1260" y="1140"/>
                </a:lnTo>
                <a:lnTo>
                  <a:pt x="1260" y="1152"/>
                </a:lnTo>
                <a:lnTo>
                  <a:pt x="1266" y="1158"/>
                </a:lnTo>
                <a:lnTo>
                  <a:pt x="1266" y="1134"/>
                </a:lnTo>
                <a:lnTo>
                  <a:pt x="1266" y="1152"/>
                </a:lnTo>
                <a:lnTo>
                  <a:pt x="1272" y="1158"/>
                </a:lnTo>
                <a:lnTo>
                  <a:pt x="1272" y="1134"/>
                </a:lnTo>
                <a:lnTo>
                  <a:pt x="1272" y="1146"/>
                </a:lnTo>
                <a:lnTo>
                  <a:pt x="1278" y="1146"/>
                </a:lnTo>
                <a:lnTo>
                  <a:pt x="1278" y="1158"/>
                </a:lnTo>
                <a:lnTo>
                  <a:pt x="1278" y="1134"/>
                </a:lnTo>
                <a:lnTo>
                  <a:pt x="1278" y="1152"/>
                </a:lnTo>
                <a:lnTo>
                  <a:pt x="1284" y="1152"/>
                </a:lnTo>
                <a:lnTo>
                  <a:pt x="1284" y="1158"/>
                </a:lnTo>
                <a:lnTo>
                  <a:pt x="1284" y="1134"/>
                </a:lnTo>
                <a:lnTo>
                  <a:pt x="1284" y="1146"/>
                </a:lnTo>
                <a:lnTo>
                  <a:pt x="1290" y="1140"/>
                </a:lnTo>
                <a:lnTo>
                  <a:pt x="1290" y="1158"/>
                </a:lnTo>
                <a:lnTo>
                  <a:pt x="1290" y="1134"/>
                </a:lnTo>
                <a:lnTo>
                  <a:pt x="1290" y="1158"/>
                </a:lnTo>
                <a:lnTo>
                  <a:pt x="1296" y="1152"/>
                </a:lnTo>
                <a:lnTo>
                  <a:pt x="1296" y="1158"/>
                </a:lnTo>
                <a:lnTo>
                  <a:pt x="1296" y="1134"/>
                </a:lnTo>
                <a:lnTo>
                  <a:pt x="1296" y="1152"/>
                </a:lnTo>
                <a:lnTo>
                  <a:pt x="1302" y="1158"/>
                </a:lnTo>
                <a:lnTo>
                  <a:pt x="1302" y="1134"/>
                </a:lnTo>
                <a:lnTo>
                  <a:pt x="1302" y="1140"/>
                </a:lnTo>
                <a:lnTo>
                  <a:pt x="1308" y="1146"/>
                </a:lnTo>
                <a:lnTo>
                  <a:pt x="1308" y="1158"/>
                </a:lnTo>
                <a:lnTo>
                  <a:pt x="1308" y="1134"/>
                </a:lnTo>
                <a:lnTo>
                  <a:pt x="1308" y="1140"/>
                </a:lnTo>
                <a:lnTo>
                  <a:pt x="1314" y="1140"/>
                </a:lnTo>
                <a:lnTo>
                  <a:pt x="1314" y="1158"/>
                </a:lnTo>
                <a:lnTo>
                  <a:pt x="1314" y="1140"/>
                </a:lnTo>
                <a:lnTo>
                  <a:pt x="1314" y="1146"/>
                </a:lnTo>
                <a:lnTo>
                  <a:pt x="1320" y="1146"/>
                </a:lnTo>
                <a:lnTo>
                  <a:pt x="1320" y="1158"/>
                </a:lnTo>
                <a:lnTo>
                  <a:pt x="1320" y="1134"/>
                </a:lnTo>
                <a:lnTo>
                  <a:pt x="1320" y="1152"/>
                </a:lnTo>
                <a:lnTo>
                  <a:pt x="1326" y="1158"/>
                </a:lnTo>
                <a:lnTo>
                  <a:pt x="1326" y="1134"/>
                </a:lnTo>
                <a:lnTo>
                  <a:pt x="1326" y="1146"/>
                </a:lnTo>
                <a:lnTo>
                  <a:pt x="1332" y="1146"/>
                </a:lnTo>
                <a:lnTo>
                  <a:pt x="1332" y="1158"/>
                </a:lnTo>
                <a:lnTo>
                  <a:pt x="1332" y="1134"/>
                </a:lnTo>
                <a:lnTo>
                  <a:pt x="1332" y="1152"/>
                </a:lnTo>
                <a:lnTo>
                  <a:pt x="1338" y="1146"/>
                </a:lnTo>
                <a:lnTo>
                  <a:pt x="1338" y="1158"/>
                </a:lnTo>
                <a:lnTo>
                  <a:pt x="1338" y="1134"/>
                </a:lnTo>
                <a:lnTo>
                  <a:pt x="1338" y="1146"/>
                </a:lnTo>
                <a:lnTo>
                  <a:pt x="1344" y="1146"/>
                </a:lnTo>
                <a:lnTo>
                  <a:pt x="1344" y="1158"/>
                </a:lnTo>
                <a:lnTo>
                  <a:pt x="1344" y="1134"/>
                </a:lnTo>
                <a:lnTo>
                  <a:pt x="1344" y="1146"/>
                </a:lnTo>
                <a:lnTo>
                  <a:pt x="1350" y="1146"/>
                </a:lnTo>
                <a:lnTo>
                  <a:pt x="1350" y="1158"/>
                </a:lnTo>
                <a:lnTo>
                  <a:pt x="1350" y="1128"/>
                </a:lnTo>
                <a:lnTo>
                  <a:pt x="1350" y="1146"/>
                </a:lnTo>
                <a:lnTo>
                  <a:pt x="1356" y="1146"/>
                </a:lnTo>
                <a:lnTo>
                  <a:pt x="1356" y="1158"/>
                </a:lnTo>
                <a:lnTo>
                  <a:pt x="1356" y="1134"/>
                </a:lnTo>
                <a:lnTo>
                  <a:pt x="1356" y="1146"/>
                </a:lnTo>
                <a:lnTo>
                  <a:pt x="1362" y="1146"/>
                </a:lnTo>
                <a:lnTo>
                  <a:pt x="1362" y="1158"/>
                </a:lnTo>
                <a:lnTo>
                  <a:pt x="1362" y="1140"/>
                </a:lnTo>
                <a:lnTo>
                  <a:pt x="1362" y="1146"/>
                </a:lnTo>
                <a:lnTo>
                  <a:pt x="1368" y="1146"/>
                </a:lnTo>
                <a:lnTo>
                  <a:pt x="1368" y="1158"/>
                </a:lnTo>
                <a:lnTo>
                  <a:pt x="1368" y="1140"/>
                </a:lnTo>
                <a:lnTo>
                  <a:pt x="1368" y="1146"/>
                </a:lnTo>
                <a:lnTo>
                  <a:pt x="1374" y="1146"/>
                </a:lnTo>
                <a:lnTo>
                  <a:pt x="1374" y="1158"/>
                </a:lnTo>
                <a:lnTo>
                  <a:pt x="1374" y="1134"/>
                </a:lnTo>
                <a:lnTo>
                  <a:pt x="1374" y="1152"/>
                </a:lnTo>
                <a:lnTo>
                  <a:pt x="1380" y="1152"/>
                </a:lnTo>
                <a:lnTo>
                  <a:pt x="1380" y="1158"/>
                </a:lnTo>
                <a:lnTo>
                  <a:pt x="1380" y="1134"/>
                </a:lnTo>
                <a:lnTo>
                  <a:pt x="1380" y="1146"/>
                </a:lnTo>
                <a:lnTo>
                  <a:pt x="1386" y="1152"/>
                </a:lnTo>
                <a:lnTo>
                  <a:pt x="1386" y="1158"/>
                </a:lnTo>
                <a:lnTo>
                  <a:pt x="1386" y="1134"/>
                </a:lnTo>
                <a:lnTo>
                  <a:pt x="1386" y="1146"/>
                </a:lnTo>
                <a:lnTo>
                  <a:pt x="1392" y="1152"/>
                </a:lnTo>
                <a:lnTo>
                  <a:pt x="1392" y="1158"/>
                </a:lnTo>
                <a:lnTo>
                  <a:pt x="1392" y="1140"/>
                </a:lnTo>
                <a:lnTo>
                  <a:pt x="1392" y="1152"/>
                </a:lnTo>
                <a:lnTo>
                  <a:pt x="1398" y="1152"/>
                </a:lnTo>
                <a:lnTo>
                  <a:pt x="1398" y="1158"/>
                </a:lnTo>
                <a:lnTo>
                  <a:pt x="1398" y="1134"/>
                </a:lnTo>
                <a:lnTo>
                  <a:pt x="1398" y="1152"/>
                </a:lnTo>
                <a:lnTo>
                  <a:pt x="1404" y="1152"/>
                </a:lnTo>
                <a:lnTo>
                  <a:pt x="1404" y="1158"/>
                </a:lnTo>
                <a:lnTo>
                  <a:pt x="1404" y="1134"/>
                </a:lnTo>
                <a:lnTo>
                  <a:pt x="1404" y="1146"/>
                </a:lnTo>
                <a:lnTo>
                  <a:pt x="1410" y="1146"/>
                </a:lnTo>
                <a:lnTo>
                  <a:pt x="1410" y="1158"/>
                </a:lnTo>
                <a:lnTo>
                  <a:pt x="1410" y="1140"/>
                </a:lnTo>
                <a:lnTo>
                  <a:pt x="1410" y="1158"/>
                </a:lnTo>
                <a:lnTo>
                  <a:pt x="1416" y="1158"/>
                </a:lnTo>
                <a:lnTo>
                  <a:pt x="1416" y="1140"/>
                </a:lnTo>
                <a:lnTo>
                  <a:pt x="1416" y="1152"/>
                </a:lnTo>
                <a:lnTo>
                  <a:pt x="1422" y="1152"/>
                </a:lnTo>
                <a:lnTo>
                  <a:pt x="1422" y="1158"/>
                </a:lnTo>
                <a:lnTo>
                  <a:pt x="1422" y="1134"/>
                </a:lnTo>
                <a:lnTo>
                  <a:pt x="1422" y="1152"/>
                </a:lnTo>
                <a:lnTo>
                  <a:pt x="1428" y="1158"/>
                </a:lnTo>
                <a:lnTo>
                  <a:pt x="1428" y="1134"/>
                </a:lnTo>
                <a:lnTo>
                  <a:pt x="1428" y="1158"/>
                </a:lnTo>
                <a:lnTo>
                  <a:pt x="1434" y="1152"/>
                </a:lnTo>
                <a:lnTo>
                  <a:pt x="1434" y="1158"/>
                </a:lnTo>
                <a:lnTo>
                  <a:pt x="1434" y="1134"/>
                </a:lnTo>
                <a:lnTo>
                  <a:pt x="1434" y="1146"/>
                </a:lnTo>
                <a:lnTo>
                  <a:pt x="1440" y="1146"/>
                </a:lnTo>
                <a:lnTo>
                  <a:pt x="1440" y="1158"/>
                </a:lnTo>
                <a:lnTo>
                  <a:pt x="1440" y="1140"/>
                </a:lnTo>
                <a:lnTo>
                  <a:pt x="1440" y="1152"/>
                </a:lnTo>
                <a:lnTo>
                  <a:pt x="1446" y="1146"/>
                </a:lnTo>
                <a:lnTo>
                  <a:pt x="1446" y="1158"/>
                </a:lnTo>
                <a:lnTo>
                  <a:pt x="1446" y="1140"/>
                </a:lnTo>
                <a:lnTo>
                  <a:pt x="1446" y="1158"/>
                </a:lnTo>
                <a:lnTo>
                  <a:pt x="1452" y="1152"/>
                </a:lnTo>
                <a:lnTo>
                  <a:pt x="1452" y="1158"/>
                </a:lnTo>
                <a:lnTo>
                  <a:pt x="1452" y="1134"/>
                </a:lnTo>
                <a:lnTo>
                  <a:pt x="1452" y="1152"/>
                </a:lnTo>
                <a:lnTo>
                  <a:pt x="1458" y="1158"/>
                </a:lnTo>
                <a:lnTo>
                  <a:pt x="1458" y="1134"/>
                </a:lnTo>
                <a:lnTo>
                  <a:pt x="1458" y="1152"/>
                </a:lnTo>
                <a:lnTo>
                  <a:pt x="1464" y="1152"/>
                </a:lnTo>
                <a:lnTo>
                  <a:pt x="1464" y="1158"/>
                </a:lnTo>
                <a:lnTo>
                  <a:pt x="1464" y="1134"/>
                </a:lnTo>
                <a:lnTo>
                  <a:pt x="1464" y="1146"/>
                </a:lnTo>
                <a:lnTo>
                  <a:pt x="1470" y="1146"/>
                </a:lnTo>
                <a:lnTo>
                  <a:pt x="1470" y="1158"/>
                </a:lnTo>
                <a:lnTo>
                  <a:pt x="1470" y="1140"/>
                </a:lnTo>
                <a:lnTo>
                  <a:pt x="1470" y="1146"/>
                </a:lnTo>
                <a:lnTo>
                  <a:pt x="1476" y="1140"/>
                </a:lnTo>
                <a:lnTo>
                  <a:pt x="1476" y="1158"/>
                </a:lnTo>
                <a:lnTo>
                  <a:pt x="1476" y="1134"/>
                </a:lnTo>
                <a:lnTo>
                  <a:pt x="1476" y="1152"/>
                </a:lnTo>
                <a:lnTo>
                  <a:pt x="1482" y="1146"/>
                </a:lnTo>
                <a:lnTo>
                  <a:pt x="1482" y="1158"/>
                </a:lnTo>
                <a:lnTo>
                  <a:pt x="1482" y="1140"/>
                </a:lnTo>
                <a:lnTo>
                  <a:pt x="1482" y="1152"/>
                </a:lnTo>
                <a:lnTo>
                  <a:pt x="1488" y="1146"/>
                </a:lnTo>
                <a:lnTo>
                  <a:pt x="1488" y="1158"/>
                </a:lnTo>
                <a:lnTo>
                  <a:pt x="1488" y="1128"/>
                </a:lnTo>
                <a:lnTo>
                  <a:pt x="1488" y="1152"/>
                </a:lnTo>
                <a:lnTo>
                  <a:pt x="1494" y="1158"/>
                </a:lnTo>
                <a:lnTo>
                  <a:pt x="1494" y="1134"/>
                </a:lnTo>
                <a:lnTo>
                  <a:pt x="1494" y="1146"/>
                </a:lnTo>
                <a:lnTo>
                  <a:pt x="1500" y="1146"/>
                </a:lnTo>
                <a:lnTo>
                  <a:pt x="1500" y="1158"/>
                </a:lnTo>
                <a:lnTo>
                  <a:pt x="1500" y="1140"/>
                </a:lnTo>
                <a:lnTo>
                  <a:pt x="1500" y="1158"/>
                </a:lnTo>
                <a:lnTo>
                  <a:pt x="1506" y="1152"/>
                </a:lnTo>
                <a:lnTo>
                  <a:pt x="1506" y="1158"/>
                </a:lnTo>
                <a:lnTo>
                  <a:pt x="1506" y="1140"/>
                </a:lnTo>
                <a:lnTo>
                  <a:pt x="1506" y="1152"/>
                </a:lnTo>
                <a:lnTo>
                  <a:pt x="1512" y="1152"/>
                </a:lnTo>
                <a:lnTo>
                  <a:pt x="1512" y="1158"/>
                </a:lnTo>
                <a:lnTo>
                  <a:pt x="1512" y="1140"/>
                </a:lnTo>
                <a:lnTo>
                  <a:pt x="1512" y="1146"/>
                </a:lnTo>
                <a:lnTo>
                  <a:pt x="1518" y="1146"/>
                </a:lnTo>
                <a:lnTo>
                  <a:pt x="1518" y="1158"/>
                </a:lnTo>
                <a:lnTo>
                  <a:pt x="1518" y="1140"/>
                </a:lnTo>
                <a:lnTo>
                  <a:pt x="1518" y="1152"/>
                </a:lnTo>
                <a:lnTo>
                  <a:pt x="1524" y="1152"/>
                </a:lnTo>
                <a:lnTo>
                  <a:pt x="1524" y="1158"/>
                </a:lnTo>
                <a:lnTo>
                  <a:pt x="1524" y="1134"/>
                </a:lnTo>
                <a:lnTo>
                  <a:pt x="1524" y="1146"/>
                </a:lnTo>
                <a:lnTo>
                  <a:pt x="1530" y="1146"/>
                </a:lnTo>
                <a:lnTo>
                  <a:pt x="1530" y="1158"/>
                </a:lnTo>
                <a:lnTo>
                  <a:pt x="1530" y="1134"/>
                </a:lnTo>
                <a:lnTo>
                  <a:pt x="1530" y="1152"/>
                </a:lnTo>
                <a:lnTo>
                  <a:pt x="1536" y="1152"/>
                </a:lnTo>
                <a:lnTo>
                  <a:pt x="1536" y="1158"/>
                </a:lnTo>
                <a:lnTo>
                  <a:pt x="1536" y="1134"/>
                </a:lnTo>
                <a:lnTo>
                  <a:pt x="1536" y="1158"/>
                </a:lnTo>
                <a:lnTo>
                  <a:pt x="1542" y="1152"/>
                </a:lnTo>
                <a:lnTo>
                  <a:pt x="1542" y="1158"/>
                </a:lnTo>
                <a:lnTo>
                  <a:pt x="1542" y="1140"/>
                </a:lnTo>
                <a:lnTo>
                  <a:pt x="1542" y="1152"/>
                </a:lnTo>
                <a:lnTo>
                  <a:pt x="1548" y="1146"/>
                </a:lnTo>
                <a:lnTo>
                  <a:pt x="1548" y="1158"/>
                </a:lnTo>
                <a:lnTo>
                  <a:pt x="1548" y="1134"/>
                </a:lnTo>
                <a:lnTo>
                  <a:pt x="1548" y="1152"/>
                </a:lnTo>
                <a:lnTo>
                  <a:pt x="1554" y="1146"/>
                </a:lnTo>
                <a:lnTo>
                  <a:pt x="1554" y="1158"/>
                </a:lnTo>
                <a:lnTo>
                  <a:pt x="1554" y="1134"/>
                </a:lnTo>
                <a:lnTo>
                  <a:pt x="1554" y="1146"/>
                </a:lnTo>
                <a:lnTo>
                  <a:pt x="1560" y="1146"/>
                </a:lnTo>
                <a:lnTo>
                  <a:pt x="1560" y="1158"/>
                </a:lnTo>
                <a:lnTo>
                  <a:pt x="1560" y="1134"/>
                </a:lnTo>
                <a:lnTo>
                  <a:pt x="1560" y="1152"/>
                </a:lnTo>
                <a:lnTo>
                  <a:pt x="1566" y="1152"/>
                </a:lnTo>
                <a:lnTo>
                  <a:pt x="1566" y="1158"/>
                </a:lnTo>
                <a:lnTo>
                  <a:pt x="1566" y="1134"/>
                </a:lnTo>
                <a:lnTo>
                  <a:pt x="1566" y="1152"/>
                </a:lnTo>
                <a:lnTo>
                  <a:pt x="1572" y="1152"/>
                </a:lnTo>
                <a:lnTo>
                  <a:pt x="1572" y="1158"/>
                </a:lnTo>
                <a:lnTo>
                  <a:pt x="1572" y="1134"/>
                </a:lnTo>
                <a:lnTo>
                  <a:pt x="1572" y="1146"/>
                </a:lnTo>
                <a:lnTo>
                  <a:pt x="1578" y="1146"/>
                </a:lnTo>
                <a:lnTo>
                  <a:pt x="1578" y="1158"/>
                </a:lnTo>
                <a:lnTo>
                  <a:pt x="1578" y="1140"/>
                </a:lnTo>
                <a:lnTo>
                  <a:pt x="1578" y="1152"/>
                </a:lnTo>
                <a:lnTo>
                  <a:pt x="1584" y="1152"/>
                </a:lnTo>
                <a:lnTo>
                  <a:pt x="1584" y="1158"/>
                </a:lnTo>
                <a:lnTo>
                  <a:pt x="1584" y="1128"/>
                </a:lnTo>
                <a:lnTo>
                  <a:pt x="1584" y="1140"/>
                </a:lnTo>
                <a:lnTo>
                  <a:pt x="1590" y="1140"/>
                </a:lnTo>
                <a:lnTo>
                  <a:pt x="1590" y="1158"/>
                </a:lnTo>
                <a:lnTo>
                  <a:pt x="1590" y="1134"/>
                </a:lnTo>
                <a:lnTo>
                  <a:pt x="1590" y="1152"/>
                </a:lnTo>
                <a:lnTo>
                  <a:pt x="1596" y="1146"/>
                </a:lnTo>
                <a:lnTo>
                  <a:pt x="1596" y="1158"/>
                </a:lnTo>
                <a:lnTo>
                  <a:pt x="1596" y="1134"/>
                </a:lnTo>
                <a:lnTo>
                  <a:pt x="1596" y="1152"/>
                </a:lnTo>
                <a:lnTo>
                  <a:pt x="1602" y="1152"/>
                </a:lnTo>
                <a:lnTo>
                  <a:pt x="1602" y="1158"/>
                </a:lnTo>
                <a:lnTo>
                  <a:pt x="1602" y="1140"/>
                </a:lnTo>
                <a:lnTo>
                  <a:pt x="1602" y="1158"/>
                </a:lnTo>
                <a:lnTo>
                  <a:pt x="1608" y="1158"/>
                </a:lnTo>
                <a:lnTo>
                  <a:pt x="1608" y="1134"/>
                </a:lnTo>
                <a:lnTo>
                  <a:pt x="1608" y="1152"/>
                </a:lnTo>
                <a:lnTo>
                  <a:pt x="1614" y="1152"/>
                </a:lnTo>
                <a:lnTo>
                  <a:pt x="1614" y="1158"/>
                </a:lnTo>
                <a:lnTo>
                  <a:pt x="1614" y="1140"/>
                </a:lnTo>
                <a:lnTo>
                  <a:pt x="1614" y="1152"/>
                </a:lnTo>
                <a:lnTo>
                  <a:pt x="1620" y="1152"/>
                </a:lnTo>
                <a:lnTo>
                  <a:pt x="1620" y="1158"/>
                </a:lnTo>
                <a:lnTo>
                  <a:pt x="1620" y="1134"/>
                </a:lnTo>
                <a:lnTo>
                  <a:pt x="1620" y="1140"/>
                </a:lnTo>
                <a:lnTo>
                  <a:pt x="1626" y="1140"/>
                </a:lnTo>
                <a:lnTo>
                  <a:pt x="1626" y="1158"/>
                </a:lnTo>
                <a:lnTo>
                  <a:pt x="1626" y="1140"/>
                </a:lnTo>
                <a:lnTo>
                  <a:pt x="1626" y="1152"/>
                </a:lnTo>
                <a:lnTo>
                  <a:pt x="1632" y="1158"/>
                </a:lnTo>
                <a:lnTo>
                  <a:pt x="1632" y="1140"/>
                </a:lnTo>
                <a:lnTo>
                  <a:pt x="1632" y="1152"/>
                </a:lnTo>
                <a:lnTo>
                  <a:pt x="1638" y="1152"/>
                </a:lnTo>
                <a:lnTo>
                  <a:pt x="1638" y="1158"/>
                </a:lnTo>
                <a:lnTo>
                  <a:pt x="1638" y="1134"/>
                </a:lnTo>
                <a:lnTo>
                  <a:pt x="1638" y="1146"/>
                </a:lnTo>
                <a:lnTo>
                  <a:pt x="1644" y="1152"/>
                </a:lnTo>
                <a:lnTo>
                  <a:pt x="1644" y="1158"/>
                </a:lnTo>
                <a:lnTo>
                  <a:pt x="1644" y="1140"/>
                </a:lnTo>
                <a:lnTo>
                  <a:pt x="1644" y="1152"/>
                </a:lnTo>
                <a:lnTo>
                  <a:pt x="1650" y="1152"/>
                </a:lnTo>
                <a:lnTo>
                  <a:pt x="1650" y="1158"/>
                </a:lnTo>
                <a:lnTo>
                  <a:pt x="1650" y="1134"/>
                </a:lnTo>
                <a:lnTo>
                  <a:pt x="1650" y="1146"/>
                </a:lnTo>
                <a:lnTo>
                  <a:pt x="1656" y="1152"/>
                </a:lnTo>
                <a:lnTo>
                  <a:pt x="1656" y="1158"/>
                </a:lnTo>
                <a:lnTo>
                  <a:pt x="1656" y="1140"/>
                </a:lnTo>
                <a:lnTo>
                  <a:pt x="1662" y="1140"/>
                </a:lnTo>
                <a:lnTo>
                  <a:pt x="1662" y="1158"/>
                </a:lnTo>
                <a:lnTo>
                  <a:pt x="1662" y="1140"/>
                </a:lnTo>
                <a:lnTo>
                  <a:pt x="1662" y="1146"/>
                </a:lnTo>
                <a:lnTo>
                  <a:pt x="1668" y="1152"/>
                </a:lnTo>
                <a:lnTo>
                  <a:pt x="1668" y="1158"/>
                </a:lnTo>
                <a:lnTo>
                  <a:pt x="1668" y="1134"/>
                </a:lnTo>
                <a:lnTo>
                  <a:pt x="1668" y="1146"/>
                </a:lnTo>
                <a:lnTo>
                  <a:pt x="1674" y="1146"/>
                </a:lnTo>
                <a:lnTo>
                  <a:pt x="1674" y="1158"/>
                </a:lnTo>
                <a:lnTo>
                  <a:pt x="1674" y="1140"/>
                </a:lnTo>
                <a:lnTo>
                  <a:pt x="1680" y="1146"/>
                </a:lnTo>
                <a:lnTo>
                  <a:pt x="1680" y="1158"/>
                </a:lnTo>
                <a:lnTo>
                  <a:pt x="1680" y="1134"/>
                </a:lnTo>
                <a:lnTo>
                  <a:pt x="1680" y="1152"/>
                </a:lnTo>
                <a:lnTo>
                  <a:pt x="1686" y="1152"/>
                </a:lnTo>
                <a:lnTo>
                  <a:pt x="1686" y="1158"/>
                </a:lnTo>
                <a:lnTo>
                  <a:pt x="1686" y="1134"/>
                </a:lnTo>
                <a:lnTo>
                  <a:pt x="1686" y="1152"/>
                </a:lnTo>
                <a:lnTo>
                  <a:pt x="1692" y="1152"/>
                </a:lnTo>
                <a:lnTo>
                  <a:pt x="1692" y="1158"/>
                </a:lnTo>
                <a:lnTo>
                  <a:pt x="1692" y="1134"/>
                </a:lnTo>
                <a:lnTo>
                  <a:pt x="1692" y="1152"/>
                </a:lnTo>
                <a:lnTo>
                  <a:pt x="1698" y="1146"/>
                </a:lnTo>
                <a:lnTo>
                  <a:pt x="1698" y="1158"/>
                </a:lnTo>
                <a:lnTo>
                  <a:pt x="1698" y="1134"/>
                </a:lnTo>
                <a:lnTo>
                  <a:pt x="1698" y="1146"/>
                </a:lnTo>
                <a:lnTo>
                  <a:pt x="1704" y="1146"/>
                </a:lnTo>
                <a:lnTo>
                  <a:pt x="1704" y="1158"/>
                </a:lnTo>
                <a:lnTo>
                  <a:pt x="1704" y="1134"/>
                </a:lnTo>
                <a:lnTo>
                  <a:pt x="1704" y="1158"/>
                </a:lnTo>
                <a:lnTo>
                  <a:pt x="1710" y="1152"/>
                </a:lnTo>
                <a:lnTo>
                  <a:pt x="1710" y="1158"/>
                </a:lnTo>
                <a:lnTo>
                  <a:pt x="1710" y="1134"/>
                </a:lnTo>
                <a:lnTo>
                  <a:pt x="1710" y="1152"/>
                </a:lnTo>
                <a:lnTo>
                  <a:pt x="1716" y="1152"/>
                </a:lnTo>
                <a:lnTo>
                  <a:pt x="1716" y="1158"/>
                </a:lnTo>
                <a:lnTo>
                  <a:pt x="1716" y="1134"/>
                </a:lnTo>
                <a:lnTo>
                  <a:pt x="1716" y="1146"/>
                </a:lnTo>
                <a:lnTo>
                  <a:pt x="1722" y="1152"/>
                </a:lnTo>
                <a:lnTo>
                  <a:pt x="1722" y="1158"/>
                </a:lnTo>
                <a:lnTo>
                  <a:pt x="1722" y="1140"/>
                </a:lnTo>
                <a:lnTo>
                  <a:pt x="1722" y="1146"/>
                </a:lnTo>
                <a:lnTo>
                  <a:pt x="1728" y="1146"/>
                </a:lnTo>
                <a:lnTo>
                  <a:pt x="1728" y="1158"/>
                </a:lnTo>
                <a:lnTo>
                  <a:pt x="1728" y="1140"/>
                </a:lnTo>
                <a:lnTo>
                  <a:pt x="1728" y="1152"/>
                </a:lnTo>
                <a:lnTo>
                  <a:pt x="1734" y="1158"/>
                </a:lnTo>
                <a:lnTo>
                  <a:pt x="1734" y="1140"/>
                </a:lnTo>
                <a:lnTo>
                  <a:pt x="1734" y="1146"/>
                </a:lnTo>
                <a:lnTo>
                  <a:pt x="1740" y="1146"/>
                </a:lnTo>
                <a:lnTo>
                  <a:pt x="1740" y="1158"/>
                </a:lnTo>
                <a:lnTo>
                  <a:pt x="1740" y="1140"/>
                </a:lnTo>
                <a:lnTo>
                  <a:pt x="1740" y="1158"/>
                </a:lnTo>
                <a:lnTo>
                  <a:pt x="1746" y="1152"/>
                </a:lnTo>
                <a:lnTo>
                  <a:pt x="1746" y="1158"/>
                </a:lnTo>
                <a:lnTo>
                  <a:pt x="1746" y="1134"/>
                </a:lnTo>
                <a:lnTo>
                  <a:pt x="1746" y="1158"/>
                </a:lnTo>
                <a:lnTo>
                  <a:pt x="1752" y="1158"/>
                </a:lnTo>
                <a:lnTo>
                  <a:pt x="1752" y="1134"/>
                </a:lnTo>
                <a:lnTo>
                  <a:pt x="1752" y="1152"/>
                </a:lnTo>
                <a:lnTo>
                  <a:pt x="1758" y="1146"/>
                </a:lnTo>
                <a:lnTo>
                  <a:pt x="1758" y="1158"/>
                </a:lnTo>
                <a:lnTo>
                  <a:pt x="1758" y="1140"/>
                </a:lnTo>
                <a:lnTo>
                  <a:pt x="1758" y="1146"/>
                </a:lnTo>
                <a:lnTo>
                  <a:pt x="1764" y="1146"/>
                </a:lnTo>
                <a:lnTo>
                  <a:pt x="1764" y="1158"/>
                </a:lnTo>
                <a:lnTo>
                  <a:pt x="1764" y="1134"/>
                </a:lnTo>
                <a:lnTo>
                  <a:pt x="1764" y="1158"/>
                </a:lnTo>
                <a:lnTo>
                  <a:pt x="1770" y="1158"/>
                </a:lnTo>
                <a:lnTo>
                  <a:pt x="1770" y="1140"/>
                </a:lnTo>
                <a:lnTo>
                  <a:pt x="1776" y="1134"/>
                </a:lnTo>
                <a:lnTo>
                  <a:pt x="1776" y="1158"/>
                </a:lnTo>
                <a:lnTo>
                  <a:pt x="1776" y="1134"/>
                </a:lnTo>
                <a:lnTo>
                  <a:pt x="1776" y="1158"/>
                </a:lnTo>
                <a:lnTo>
                  <a:pt x="1782" y="1152"/>
                </a:lnTo>
                <a:lnTo>
                  <a:pt x="1782" y="1158"/>
                </a:lnTo>
                <a:lnTo>
                  <a:pt x="1782" y="1134"/>
                </a:lnTo>
                <a:lnTo>
                  <a:pt x="1782" y="1158"/>
                </a:lnTo>
                <a:lnTo>
                  <a:pt x="1788" y="1152"/>
                </a:lnTo>
                <a:lnTo>
                  <a:pt x="1788" y="1158"/>
                </a:lnTo>
                <a:lnTo>
                  <a:pt x="1788" y="1134"/>
                </a:lnTo>
                <a:lnTo>
                  <a:pt x="1788" y="1146"/>
                </a:lnTo>
                <a:lnTo>
                  <a:pt x="1794" y="1152"/>
                </a:lnTo>
                <a:lnTo>
                  <a:pt x="1794" y="1158"/>
                </a:lnTo>
                <a:lnTo>
                  <a:pt x="1794" y="1140"/>
                </a:lnTo>
                <a:lnTo>
                  <a:pt x="1794" y="1152"/>
                </a:lnTo>
                <a:lnTo>
                  <a:pt x="1800" y="1146"/>
                </a:lnTo>
                <a:lnTo>
                  <a:pt x="1800" y="1158"/>
                </a:lnTo>
                <a:lnTo>
                  <a:pt x="1800" y="1134"/>
                </a:lnTo>
                <a:lnTo>
                  <a:pt x="1800" y="1158"/>
                </a:lnTo>
                <a:lnTo>
                  <a:pt x="1806" y="1158"/>
                </a:lnTo>
                <a:lnTo>
                  <a:pt x="1806" y="1134"/>
                </a:lnTo>
                <a:lnTo>
                  <a:pt x="1806" y="1146"/>
                </a:lnTo>
                <a:lnTo>
                  <a:pt x="1812" y="1146"/>
                </a:lnTo>
                <a:lnTo>
                  <a:pt x="1812" y="1158"/>
                </a:lnTo>
                <a:lnTo>
                  <a:pt x="1812" y="1128"/>
                </a:lnTo>
                <a:lnTo>
                  <a:pt x="1812" y="1146"/>
                </a:lnTo>
                <a:lnTo>
                  <a:pt x="1818" y="1146"/>
                </a:lnTo>
                <a:lnTo>
                  <a:pt x="1818" y="1158"/>
                </a:lnTo>
                <a:lnTo>
                  <a:pt x="1818" y="1134"/>
                </a:lnTo>
                <a:lnTo>
                  <a:pt x="1818" y="1152"/>
                </a:lnTo>
                <a:lnTo>
                  <a:pt x="1824" y="1158"/>
                </a:lnTo>
                <a:lnTo>
                  <a:pt x="1824" y="1134"/>
                </a:lnTo>
                <a:lnTo>
                  <a:pt x="1824" y="1152"/>
                </a:lnTo>
                <a:lnTo>
                  <a:pt x="1830" y="1146"/>
                </a:lnTo>
                <a:lnTo>
                  <a:pt x="1830" y="1158"/>
                </a:lnTo>
                <a:lnTo>
                  <a:pt x="1830" y="1134"/>
                </a:lnTo>
                <a:lnTo>
                  <a:pt x="1830" y="1152"/>
                </a:lnTo>
                <a:lnTo>
                  <a:pt x="1836" y="1146"/>
                </a:lnTo>
                <a:lnTo>
                  <a:pt x="1836" y="1158"/>
                </a:lnTo>
                <a:lnTo>
                  <a:pt x="1836" y="1140"/>
                </a:lnTo>
                <a:lnTo>
                  <a:pt x="1836" y="1152"/>
                </a:lnTo>
                <a:lnTo>
                  <a:pt x="1842" y="1152"/>
                </a:lnTo>
                <a:lnTo>
                  <a:pt x="1842" y="1158"/>
                </a:lnTo>
                <a:lnTo>
                  <a:pt x="1842" y="1134"/>
                </a:lnTo>
                <a:lnTo>
                  <a:pt x="1842" y="1152"/>
                </a:lnTo>
                <a:lnTo>
                  <a:pt x="1848" y="1158"/>
                </a:lnTo>
                <a:lnTo>
                  <a:pt x="1848" y="1140"/>
                </a:lnTo>
                <a:lnTo>
                  <a:pt x="1848" y="1152"/>
                </a:lnTo>
                <a:lnTo>
                  <a:pt x="1854" y="1146"/>
                </a:lnTo>
                <a:lnTo>
                  <a:pt x="1854" y="1158"/>
                </a:lnTo>
                <a:lnTo>
                  <a:pt x="1854" y="1140"/>
                </a:lnTo>
                <a:lnTo>
                  <a:pt x="1854" y="1152"/>
                </a:lnTo>
                <a:lnTo>
                  <a:pt x="1860" y="1152"/>
                </a:lnTo>
                <a:lnTo>
                  <a:pt x="1860" y="1158"/>
                </a:lnTo>
                <a:lnTo>
                  <a:pt x="1860" y="1134"/>
                </a:lnTo>
                <a:lnTo>
                  <a:pt x="1860" y="1140"/>
                </a:lnTo>
                <a:lnTo>
                  <a:pt x="1866" y="1146"/>
                </a:lnTo>
                <a:lnTo>
                  <a:pt x="1866" y="1158"/>
                </a:lnTo>
                <a:lnTo>
                  <a:pt x="1866" y="1134"/>
                </a:lnTo>
                <a:lnTo>
                  <a:pt x="1866" y="1152"/>
                </a:lnTo>
                <a:lnTo>
                  <a:pt x="1872" y="1152"/>
                </a:lnTo>
                <a:lnTo>
                  <a:pt x="1872" y="1158"/>
                </a:lnTo>
                <a:lnTo>
                  <a:pt x="1872" y="1134"/>
                </a:lnTo>
                <a:lnTo>
                  <a:pt x="1872" y="1152"/>
                </a:lnTo>
                <a:lnTo>
                  <a:pt x="1878" y="1152"/>
                </a:lnTo>
                <a:lnTo>
                  <a:pt x="1878" y="1158"/>
                </a:lnTo>
                <a:lnTo>
                  <a:pt x="1878" y="1134"/>
                </a:lnTo>
                <a:lnTo>
                  <a:pt x="1878" y="1152"/>
                </a:lnTo>
                <a:lnTo>
                  <a:pt x="1884" y="1146"/>
                </a:lnTo>
                <a:lnTo>
                  <a:pt x="1884" y="1158"/>
                </a:lnTo>
                <a:lnTo>
                  <a:pt x="1884" y="1134"/>
                </a:lnTo>
                <a:lnTo>
                  <a:pt x="1884" y="1146"/>
                </a:lnTo>
                <a:lnTo>
                  <a:pt x="1890" y="1152"/>
                </a:lnTo>
                <a:lnTo>
                  <a:pt x="1890" y="1158"/>
                </a:lnTo>
                <a:lnTo>
                  <a:pt x="1890" y="1134"/>
                </a:lnTo>
                <a:lnTo>
                  <a:pt x="1890" y="1158"/>
                </a:lnTo>
                <a:lnTo>
                  <a:pt x="1896" y="1158"/>
                </a:lnTo>
                <a:lnTo>
                  <a:pt x="1896" y="1134"/>
                </a:lnTo>
                <a:lnTo>
                  <a:pt x="1902" y="1140"/>
                </a:lnTo>
                <a:lnTo>
                  <a:pt x="1902" y="1158"/>
                </a:lnTo>
                <a:lnTo>
                  <a:pt x="1902" y="1134"/>
                </a:lnTo>
                <a:lnTo>
                  <a:pt x="1902" y="1152"/>
                </a:lnTo>
                <a:lnTo>
                  <a:pt x="1908" y="1158"/>
                </a:lnTo>
                <a:lnTo>
                  <a:pt x="1908" y="1134"/>
                </a:lnTo>
                <a:lnTo>
                  <a:pt x="1908" y="1152"/>
                </a:lnTo>
                <a:lnTo>
                  <a:pt x="1914" y="1152"/>
                </a:lnTo>
                <a:lnTo>
                  <a:pt x="1914" y="1158"/>
                </a:lnTo>
                <a:lnTo>
                  <a:pt x="1914" y="1134"/>
                </a:lnTo>
                <a:lnTo>
                  <a:pt x="1914" y="1152"/>
                </a:lnTo>
                <a:lnTo>
                  <a:pt x="1920" y="1152"/>
                </a:lnTo>
                <a:lnTo>
                  <a:pt x="1920" y="1158"/>
                </a:lnTo>
                <a:lnTo>
                  <a:pt x="1920" y="1134"/>
                </a:lnTo>
                <a:lnTo>
                  <a:pt x="1920" y="1152"/>
                </a:lnTo>
                <a:lnTo>
                  <a:pt x="1926" y="1146"/>
                </a:lnTo>
                <a:lnTo>
                  <a:pt x="1926" y="1158"/>
                </a:lnTo>
                <a:lnTo>
                  <a:pt x="1926" y="1140"/>
                </a:lnTo>
                <a:lnTo>
                  <a:pt x="1926" y="1146"/>
                </a:lnTo>
                <a:lnTo>
                  <a:pt x="1932" y="1152"/>
                </a:lnTo>
                <a:lnTo>
                  <a:pt x="1932" y="1158"/>
                </a:lnTo>
                <a:lnTo>
                  <a:pt x="1932" y="1140"/>
                </a:lnTo>
                <a:lnTo>
                  <a:pt x="1932" y="1152"/>
                </a:lnTo>
                <a:lnTo>
                  <a:pt x="1938" y="1152"/>
                </a:lnTo>
                <a:lnTo>
                  <a:pt x="1938" y="1158"/>
                </a:lnTo>
                <a:lnTo>
                  <a:pt x="1938" y="1134"/>
                </a:lnTo>
                <a:lnTo>
                  <a:pt x="1938" y="1152"/>
                </a:lnTo>
                <a:lnTo>
                  <a:pt x="1944" y="1152"/>
                </a:lnTo>
                <a:lnTo>
                  <a:pt x="1944" y="1158"/>
                </a:lnTo>
                <a:lnTo>
                  <a:pt x="1944" y="1134"/>
                </a:lnTo>
                <a:lnTo>
                  <a:pt x="1944" y="1152"/>
                </a:lnTo>
                <a:lnTo>
                  <a:pt x="1950" y="1152"/>
                </a:lnTo>
                <a:lnTo>
                  <a:pt x="1950" y="1158"/>
                </a:lnTo>
                <a:lnTo>
                  <a:pt x="1950" y="1140"/>
                </a:lnTo>
                <a:lnTo>
                  <a:pt x="1950" y="1152"/>
                </a:lnTo>
                <a:lnTo>
                  <a:pt x="1956" y="1152"/>
                </a:lnTo>
                <a:lnTo>
                  <a:pt x="1956" y="1158"/>
                </a:lnTo>
                <a:lnTo>
                  <a:pt x="1956" y="1134"/>
                </a:lnTo>
                <a:lnTo>
                  <a:pt x="1956" y="1152"/>
                </a:lnTo>
                <a:lnTo>
                  <a:pt x="1962" y="1152"/>
                </a:lnTo>
                <a:lnTo>
                  <a:pt x="1962" y="1158"/>
                </a:lnTo>
                <a:lnTo>
                  <a:pt x="1962" y="1140"/>
                </a:lnTo>
                <a:lnTo>
                  <a:pt x="1962" y="1152"/>
                </a:lnTo>
                <a:lnTo>
                  <a:pt x="1968" y="1152"/>
                </a:lnTo>
                <a:lnTo>
                  <a:pt x="1968" y="1158"/>
                </a:lnTo>
                <a:lnTo>
                  <a:pt x="1968" y="1134"/>
                </a:lnTo>
                <a:lnTo>
                  <a:pt x="1968" y="1152"/>
                </a:lnTo>
                <a:lnTo>
                  <a:pt x="1974" y="1158"/>
                </a:lnTo>
                <a:lnTo>
                  <a:pt x="1974" y="1134"/>
                </a:lnTo>
                <a:lnTo>
                  <a:pt x="1974" y="1146"/>
                </a:lnTo>
                <a:lnTo>
                  <a:pt x="1980" y="1152"/>
                </a:lnTo>
                <a:lnTo>
                  <a:pt x="1980" y="1158"/>
                </a:lnTo>
                <a:lnTo>
                  <a:pt x="1980" y="1134"/>
                </a:lnTo>
                <a:lnTo>
                  <a:pt x="1980" y="1152"/>
                </a:lnTo>
                <a:lnTo>
                  <a:pt x="1986" y="1152"/>
                </a:lnTo>
                <a:lnTo>
                  <a:pt x="1986" y="1158"/>
                </a:lnTo>
                <a:lnTo>
                  <a:pt x="1986" y="1128"/>
                </a:lnTo>
                <a:lnTo>
                  <a:pt x="1986" y="1152"/>
                </a:lnTo>
                <a:lnTo>
                  <a:pt x="1992" y="1152"/>
                </a:lnTo>
                <a:lnTo>
                  <a:pt x="1992" y="1158"/>
                </a:lnTo>
                <a:lnTo>
                  <a:pt x="1992" y="1134"/>
                </a:lnTo>
                <a:lnTo>
                  <a:pt x="1992" y="1158"/>
                </a:lnTo>
                <a:lnTo>
                  <a:pt x="1998" y="1152"/>
                </a:lnTo>
                <a:lnTo>
                  <a:pt x="1998" y="1158"/>
                </a:lnTo>
                <a:lnTo>
                  <a:pt x="1998" y="1134"/>
                </a:lnTo>
                <a:lnTo>
                  <a:pt x="1998" y="1152"/>
                </a:lnTo>
                <a:lnTo>
                  <a:pt x="2004" y="1152"/>
                </a:lnTo>
                <a:lnTo>
                  <a:pt x="2004" y="1158"/>
                </a:lnTo>
                <a:lnTo>
                  <a:pt x="2004" y="1134"/>
                </a:lnTo>
                <a:lnTo>
                  <a:pt x="2004" y="1146"/>
                </a:lnTo>
                <a:lnTo>
                  <a:pt x="2010" y="1146"/>
                </a:lnTo>
                <a:lnTo>
                  <a:pt x="2010" y="1158"/>
                </a:lnTo>
                <a:lnTo>
                  <a:pt x="2010" y="1134"/>
                </a:lnTo>
                <a:lnTo>
                  <a:pt x="2010" y="1152"/>
                </a:lnTo>
                <a:lnTo>
                  <a:pt x="2016" y="1146"/>
                </a:lnTo>
                <a:lnTo>
                  <a:pt x="2016" y="1158"/>
                </a:lnTo>
                <a:lnTo>
                  <a:pt x="2016" y="1134"/>
                </a:lnTo>
                <a:lnTo>
                  <a:pt x="2016" y="1152"/>
                </a:lnTo>
                <a:lnTo>
                  <a:pt x="2022" y="1158"/>
                </a:lnTo>
                <a:lnTo>
                  <a:pt x="2022" y="1140"/>
                </a:lnTo>
                <a:lnTo>
                  <a:pt x="2022" y="1152"/>
                </a:lnTo>
                <a:lnTo>
                  <a:pt x="2028" y="1158"/>
                </a:lnTo>
                <a:lnTo>
                  <a:pt x="2028" y="1140"/>
                </a:lnTo>
                <a:lnTo>
                  <a:pt x="2028" y="1152"/>
                </a:lnTo>
                <a:lnTo>
                  <a:pt x="2034" y="1152"/>
                </a:lnTo>
                <a:lnTo>
                  <a:pt x="2034" y="1158"/>
                </a:lnTo>
                <a:lnTo>
                  <a:pt x="2034" y="1140"/>
                </a:lnTo>
                <a:lnTo>
                  <a:pt x="2034" y="1152"/>
                </a:lnTo>
                <a:lnTo>
                  <a:pt x="2040" y="1152"/>
                </a:lnTo>
                <a:lnTo>
                  <a:pt x="2040" y="1158"/>
                </a:lnTo>
                <a:lnTo>
                  <a:pt x="2040" y="1140"/>
                </a:lnTo>
                <a:lnTo>
                  <a:pt x="2040" y="1146"/>
                </a:lnTo>
                <a:lnTo>
                  <a:pt x="2046" y="1146"/>
                </a:lnTo>
                <a:lnTo>
                  <a:pt x="2046" y="1158"/>
                </a:lnTo>
                <a:lnTo>
                  <a:pt x="2046" y="1128"/>
                </a:lnTo>
                <a:lnTo>
                  <a:pt x="2046" y="1146"/>
                </a:lnTo>
                <a:lnTo>
                  <a:pt x="2052" y="1146"/>
                </a:lnTo>
                <a:lnTo>
                  <a:pt x="2052" y="1158"/>
                </a:lnTo>
                <a:lnTo>
                  <a:pt x="2052" y="1134"/>
                </a:lnTo>
                <a:lnTo>
                  <a:pt x="2052" y="1146"/>
                </a:lnTo>
                <a:lnTo>
                  <a:pt x="2058" y="1152"/>
                </a:lnTo>
                <a:lnTo>
                  <a:pt x="2058" y="1158"/>
                </a:lnTo>
                <a:lnTo>
                  <a:pt x="2058" y="1134"/>
                </a:lnTo>
                <a:lnTo>
                  <a:pt x="2058" y="1146"/>
                </a:lnTo>
                <a:lnTo>
                  <a:pt x="2064" y="1146"/>
                </a:lnTo>
                <a:lnTo>
                  <a:pt x="2064" y="1158"/>
                </a:lnTo>
                <a:lnTo>
                  <a:pt x="2064" y="1134"/>
                </a:lnTo>
                <a:lnTo>
                  <a:pt x="2064" y="1146"/>
                </a:lnTo>
                <a:lnTo>
                  <a:pt x="2070" y="1152"/>
                </a:lnTo>
                <a:lnTo>
                  <a:pt x="2070" y="1158"/>
                </a:lnTo>
                <a:lnTo>
                  <a:pt x="2070" y="1134"/>
                </a:lnTo>
                <a:lnTo>
                  <a:pt x="2070" y="1146"/>
                </a:lnTo>
                <a:lnTo>
                  <a:pt x="2076" y="1146"/>
                </a:lnTo>
                <a:lnTo>
                  <a:pt x="2076" y="1158"/>
                </a:lnTo>
                <a:lnTo>
                  <a:pt x="2076" y="1134"/>
                </a:lnTo>
                <a:lnTo>
                  <a:pt x="2076" y="1152"/>
                </a:lnTo>
                <a:lnTo>
                  <a:pt x="2082" y="1152"/>
                </a:lnTo>
                <a:lnTo>
                  <a:pt x="2082" y="1158"/>
                </a:lnTo>
                <a:lnTo>
                  <a:pt x="2082" y="1134"/>
                </a:lnTo>
                <a:lnTo>
                  <a:pt x="2082" y="1152"/>
                </a:lnTo>
                <a:lnTo>
                  <a:pt x="2088" y="1146"/>
                </a:lnTo>
                <a:lnTo>
                  <a:pt x="2088" y="1158"/>
                </a:lnTo>
                <a:lnTo>
                  <a:pt x="2088" y="1134"/>
                </a:lnTo>
                <a:lnTo>
                  <a:pt x="2088" y="1152"/>
                </a:lnTo>
                <a:lnTo>
                  <a:pt x="2094" y="1152"/>
                </a:lnTo>
                <a:lnTo>
                  <a:pt x="2094" y="1158"/>
                </a:lnTo>
                <a:lnTo>
                  <a:pt x="2094" y="1140"/>
                </a:lnTo>
                <a:lnTo>
                  <a:pt x="2094" y="1152"/>
                </a:lnTo>
                <a:lnTo>
                  <a:pt x="2100" y="1152"/>
                </a:lnTo>
                <a:lnTo>
                  <a:pt x="2100" y="1158"/>
                </a:lnTo>
                <a:lnTo>
                  <a:pt x="2100" y="1134"/>
                </a:lnTo>
                <a:lnTo>
                  <a:pt x="2100" y="1152"/>
                </a:lnTo>
                <a:lnTo>
                  <a:pt x="2106" y="1152"/>
                </a:lnTo>
                <a:lnTo>
                  <a:pt x="2106" y="1158"/>
                </a:lnTo>
                <a:lnTo>
                  <a:pt x="2106" y="1134"/>
                </a:lnTo>
                <a:lnTo>
                  <a:pt x="2106" y="1152"/>
                </a:lnTo>
                <a:lnTo>
                  <a:pt x="2112" y="1146"/>
                </a:lnTo>
                <a:lnTo>
                  <a:pt x="2112" y="1158"/>
                </a:lnTo>
                <a:lnTo>
                  <a:pt x="2112" y="1140"/>
                </a:lnTo>
                <a:lnTo>
                  <a:pt x="2112" y="1152"/>
                </a:lnTo>
                <a:lnTo>
                  <a:pt x="2118" y="1146"/>
                </a:lnTo>
                <a:lnTo>
                  <a:pt x="2118" y="1158"/>
                </a:lnTo>
                <a:lnTo>
                  <a:pt x="2118" y="1140"/>
                </a:lnTo>
                <a:lnTo>
                  <a:pt x="2118" y="1146"/>
                </a:lnTo>
                <a:lnTo>
                  <a:pt x="2124" y="1146"/>
                </a:lnTo>
                <a:lnTo>
                  <a:pt x="2124" y="1158"/>
                </a:lnTo>
                <a:lnTo>
                  <a:pt x="2124" y="1134"/>
                </a:lnTo>
                <a:lnTo>
                  <a:pt x="2124" y="1152"/>
                </a:lnTo>
                <a:lnTo>
                  <a:pt x="2130" y="1152"/>
                </a:lnTo>
                <a:lnTo>
                  <a:pt x="2130" y="1158"/>
                </a:lnTo>
                <a:lnTo>
                  <a:pt x="2130" y="1140"/>
                </a:lnTo>
                <a:lnTo>
                  <a:pt x="2130" y="1146"/>
                </a:lnTo>
                <a:lnTo>
                  <a:pt x="2136" y="1146"/>
                </a:lnTo>
                <a:lnTo>
                  <a:pt x="2136" y="1158"/>
                </a:lnTo>
                <a:lnTo>
                  <a:pt x="2136" y="1134"/>
                </a:lnTo>
                <a:lnTo>
                  <a:pt x="2136" y="1140"/>
                </a:lnTo>
                <a:lnTo>
                  <a:pt x="2142" y="1140"/>
                </a:lnTo>
                <a:lnTo>
                  <a:pt x="2142" y="1158"/>
                </a:lnTo>
                <a:lnTo>
                  <a:pt x="2142" y="1134"/>
                </a:lnTo>
                <a:lnTo>
                  <a:pt x="2142" y="1146"/>
                </a:lnTo>
                <a:lnTo>
                  <a:pt x="2148" y="1152"/>
                </a:lnTo>
                <a:lnTo>
                  <a:pt x="2148" y="1158"/>
                </a:lnTo>
                <a:lnTo>
                  <a:pt x="2148" y="1134"/>
                </a:lnTo>
                <a:lnTo>
                  <a:pt x="2148" y="1152"/>
                </a:lnTo>
                <a:lnTo>
                  <a:pt x="2154" y="1152"/>
                </a:lnTo>
                <a:lnTo>
                  <a:pt x="2154" y="1158"/>
                </a:lnTo>
                <a:lnTo>
                  <a:pt x="2154" y="1134"/>
                </a:lnTo>
                <a:lnTo>
                  <a:pt x="2154" y="1158"/>
                </a:lnTo>
                <a:lnTo>
                  <a:pt x="2160" y="1152"/>
                </a:lnTo>
                <a:lnTo>
                  <a:pt x="2160" y="1158"/>
                </a:lnTo>
                <a:lnTo>
                  <a:pt x="2160" y="1140"/>
                </a:lnTo>
                <a:lnTo>
                  <a:pt x="2160" y="1152"/>
                </a:lnTo>
                <a:lnTo>
                  <a:pt x="2166" y="1152"/>
                </a:lnTo>
                <a:lnTo>
                  <a:pt x="2166" y="1158"/>
                </a:lnTo>
                <a:lnTo>
                  <a:pt x="2166" y="1140"/>
                </a:lnTo>
                <a:lnTo>
                  <a:pt x="2166" y="1152"/>
                </a:lnTo>
                <a:lnTo>
                  <a:pt x="2172" y="1152"/>
                </a:lnTo>
                <a:lnTo>
                  <a:pt x="2172" y="1158"/>
                </a:lnTo>
                <a:lnTo>
                  <a:pt x="2172" y="1134"/>
                </a:lnTo>
                <a:lnTo>
                  <a:pt x="2178" y="1140"/>
                </a:lnTo>
                <a:lnTo>
                  <a:pt x="2178" y="1158"/>
                </a:lnTo>
                <a:lnTo>
                  <a:pt x="2178" y="1140"/>
                </a:lnTo>
                <a:lnTo>
                  <a:pt x="2178" y="1152"/>
                </a:lnTo>
                <a:lnTo>
                  <a:pt x="2184" y="1140"/>
                </a:lnTo>
                <a:lnTo>
                  <a:pt x="2184" y="1158"/>
                </a:lnTo>
                <a:lnTo>
                  <a:pt x="2184" y="1134"/>
                </a:lnTo>
                <a:lnTo>
                  <a:pt x="2184" y="1152"/>
                </a:lnTo>
                <a:lnTo>
                  <a:pt x="2190" y="1146"/>
                </a:lnTo>
                <a:lnTo>
                  <a:pt x="2190" y="1158"/>
                </a:lnTo>
                <a:lnTo>
                  <a:pt x="2190" y="1128"/>
                </a:lnTo>
                <a:lnTo>
                  <a:pt x="2190" y="1152"/>
                </a:lnTo>
                <a:lnTo>
                  <a:pt x="2196" y="1152"/>
                </a:lnTo>
                <a:lnTo>
                  <a:pt x="2196" y="1158"/>
                </a:lnTo>
                <a:lnTo>
                  <a:pt x="2196" y="1140"/>
                </a:lnTo>
                <a:lnTo>
                  <a:pt x="2196" y="1152"/>
                </a:lnTo>
                <a:lnTo>
                  <a:pt x="2202" y="1152"/>
                </a:lnTo>
                <a:lnTo>
                  <a:pt x="2202" y="1158"/>
                </a:lnTo>
                <a:lnTo>
                  <a:pt x="2202" y="1134"/>
                </a:lnTo>
                <a:lnTo>
                  <a:pt x="2202" y="1152"/>
                </a:lnTo>
                <a:lnTo>
                  <a:pt x="2208" y="1152"/>
                </a:lnTo>
                <a:lnTo>
                  <a:pt x="2208" y="1158"/>
                </a:lnTo>
                <a:lnTo>
                  <a:pt x="2208" y="1140"/>
                </a:lnTo>
                <a:lnTo>
                  <a:pt x="2208" y="1146"/>
                </a:lnTo>
                <a:lnTo>
                  <a:pt x="2214" y="1140"/>
                </a:lnTo>
                <a:lnTo>
                  <a:pt x="2214" y="1158"/>
                </a:lnTo>
                <a:lnTo>
                  <a:pt x="2214" y="1134"/>
                </a:lnTo>
                <a:lnTo>
                  <a:pt x="2214" y="1152"/>
                </a:lnTo>
                <a:lnTo>
                  <a:pt x="2220" y="1152"/>
                </a:lnTo>
                <a:lnTo>
                  <a:pt x="2220" y="1158"/>
                </a:lnTo>
                <a:lnTo>
                  <a:pt x="2220" y="1134"/>
                </a:lnTo>
                <a:lnTo>
                  <a:pt x="2220" y="1152"/>
                </a:lnTo>
                <a:lnTo>
                  <a:pt x="2226" y="1152"/>
                </a:lnTo>
                <a:lnTo>
                  <a:pt x="2226" y="1158"/>
                </a:lnTo>
                <a:lnTo>
                  <a:pt x="2226" y="1140"/>
                </a:lnTo>
                <a:lnTo>
                  <a:pt x="2226" y="1146"/>
                </a:lnTo>
                <a:lnTo>
                  <a:pt x="2232" y="1152"/>
                </a:lnTo>
                <a:lnTo>
                  <a:pt x="2232" y="1158"/>
                </a:lnTo>
                <a:lnTo>
                  <a:pt x="2232" y="1134"/>
                </a:lnTo>
                <a:lnTo>
                  <a:pt x="2232" y="1158"/>
                </a:lnTo>
                <a:lnTo>
                  <a:pt x="2238" y="1152"/>
                </a:lnTo>
                <a:lnTo>
                  <a:pt x="2238" y="1158"/>
                </a:lnTo>
                <a:lnTo>
                  <a:pt x="2238" y="1134"/>
                </a:lnTo>
                <a:lnTo>
                  <a:pt x="2238" y="1152"/>
                </a:lnTo>
                <a:lnTo>
                  <a:pt x="2244" y="1146"/>
                </a:lnTo>
                <a:lnTo>
                  <a:pt x="2244" y="1158"/>
                </a:lnTo>
                <a:lnTo>
                  <a:pt x="2244" y="1140"/>
                </a:lnTo>
                <a:lnTo>
                  <a:pt x="2244" y="1152"/>
                </a:lnTo>
                <a:lnTo>
                  <a:pt x="2250" y="1152"/>
                </a:lnTo>
                <a:lnTo>
                  <a:pt x="2250" y="1158"/>
                </a:lnTo>
                <a:lnTo>
                  <a:pt x="2250" y="1134"/>
                </a:lnTo>
                <a:lnTo>
                  <a:pt x="2250" y="1152"/>
                </a:lnTo>
                <a:lnTo>
                  <a:pt x="2256" y="1152"/>
                </a:lnTo>
                <a:lnTo>
                  <a:pt x="2256" y="1158"/>
                </a:lnTo>
                <a:lnTo>
                  <a:pt x="2256" y="1140"/>
                </a:lnTo>
                <a:lnTo>
                  <a:pt x="2256" y="1152"/>
                </a:lnTo>
                <a:lnTo>
                  <a:pt x="2262" y="1158"/>
                </a:lnTo>
                <a:lnTo>
                  <a:pt x="2262" y="1134"/>
                </a:lnTo>
                <a:lnTo>
                  <a:pt x="2262" y="1140"/>
                </a:lnTo>
                <a:lnTo>
                  <a:pt x="2268" y="1140"/>
                </a:lnTo>
                <a:lnTo>
                  <a:pt x="2268" y="1158"/>
                </a:lnTo>
                <a:lnTo>
                  <a:pt x="2268" y="1134"/>
                </a:lnTo>
                <a:lnTo>
                  <a:pt x="2268" y="1152"/>
                </a:lnTo>
                <a:lnTo>
                  <a:pt x="2274" y="1152"/>
                </a:lnTo>
                <a:lnTo>
                  <a:pt x="2274" y="1158"/>
                </a:lnTo>
                <a:lnTo>
                  <a:pt x="2274" y="1134"/>
                </a:lnTo>
                <a:lnTo>
                  <a:pt x="2274" y="1146"/>
                </a:lnTo>
                <a:lnTo>
                  <a:pt x="2280" y="1152"/>
                </a:lnTo>
                <a:lnTo>
                  <a:pt x="2280" y="1158"/>
                </a:lnTo>
                <a:lnTo>
                  <a:pt x="2280" y="1140"/>
                </a:lnTo>
                <a:lnTo>
                  <a:pt x="2280" y="1146"/>
                </a:lnTo>
                <a:lnTo>
                  <a:pt x="2286" y="1152"/>
                </a:lnTo>
                <a:lnTo>
                  <a:pt x="2286" y="1158"/>
                </a:lnTo>
                <a:lnTo>
                  <a:pt x="2286" y="1134"/>
                </a:lnTo>
                <a:lnTo>
                  <a:pt x="2286" y="1146"/>
                </a:lnTo>
                <a:lnTo>
                  <a:pt x="2292" y="1146"/>
                </a:lnTo>
                <a:lnTo>
                  <a:pt x="2292" y="1158"/>
                </a:lnTo>
                <a:lnTo>
                  <a:pt x="2292" y="1134"/>
                </a:lnTo>
                <a:lnTo>
                  <a:pt x="2292" y="1152"/>
                </a:lnTo>
                <a:lnTo>
                  <a:pt x="2298" y="1152"/>
                </a:lnTo>
                <a:lnTo>
                  <a:pt x="2298" y="1158"/>
                </a:lnTo>
                <a:lnTo>
                  <a:pt x="2298" y="1134"/>
                </a:lnTo>
                <a:lnTo>
                  <a:pt x="2298" y="1152"/>
                </a:lnTo>
                <a:lnTo>
                  <a:pt x="2304" y="1152"/>
                </a:lnTo>
                <a:lnTo>
                  <a:pt x="2304" y="1158"/>
                </a:lnTo>
                <a:lnTo>
                  <a:pt x="2304" y="1140"/>
                </a:lnTo>
                <a:lnTo>
                  <a:pt x="2304" y="1146"/>
                </a:lnTo>
                <a:lnTo>
                  <a:pt x="2310" y="1146"/>
                </a:lnTo>
                <a:lnTo>
                  <a:pt x="2310" y="1158"/>
                </a:lnTo>
                <a:lnTo>
                  <a:pt x="2310" y="1134"/>
                </a:lnTo>
                <a:lnTo>
                  <a:pt x="2310" y="1146"/>
                </a:lnTo>
                <a:lnTo>
                  <a:pt x="2316" y="1146"/>
                </a:lnTo>
                <a:lnTo>
                  <a:pt x="2316" y="1158"/>
                </a:lnTo>
                <a:lnTo>
                  <a:pt x="2316" y="1140"/>
                </a:lnTo>
                <a:lnTo>
                  <a:pt x="2316" y="1146"/>
                </a:lnTo>
                <a:lnTo>
                  <a:pt x="2322" y="1152"/>
                </a:lnTo>
                <a:lnTo>
                  <a:pt x="2322" y="1158"/>
                </a:lnTo>
                <a:lnTo>
                  <a:pt x="2322" y="1140"/>
                </a:lnTo>
                <a:lnTo>
                  <a:pt x="2322" y="1152"/>
                </a:lnTo>
                <a:lnTo>
                  <a:pt x="2328" y="1152"/>
                </a:lnTo>
                <a:lnTo>
                  <a:pt x="2328" y="1158"/>
                </a:lnTo>
                <a:lnTo>
                  <a:pt x="2328" y="1134"/>
                </a:lnTo>
                <a:lnTo>
                  <a:pt x="2328" y="1152"/>
                </a:lnTo>
                <a:lnTo>
                  <a:pt x="2334" y="1152"/>
                </a:lnTo>
                <a:lnTo>
                  <a:pt x="2334" y="1158"/>
                </a:lnTo>
                <a:lnTo>
                  <a:pt x="2334" y="1134"/>
                </a:lnTo>
                <a:lnTo>
                  <a:pt x="2334" y="1146"/>
                </a:lnTo>
                <a:lnTo>
                  <a:pt x="2340" y="1146"/>
                </a:lnTo>
                <a:lnTo>
                  <a:pt x="2340" y="1158"/>
                </a:lnTo>
                <a:lnTo>
                  <a:pt x="2340" y="1134"/>
                </a:lnTo>
                <a:lnTo>
                  <a:pt x="2340" y="1152"/>
                </a:lnTo>
                <a:lnTo>
                  <a:pt x="2346" y="1152"/>
                </a:lnTo>
                <a:lnTo>
                  <a:pt x="2346" y="1158"/>
                </a:lnTo>
                <a:lnTo>
                  <a:pt x="2346" y="1140"/>
                </a:lnTo>
                <a:lnTo>
                  <a:pt x="2346" y="1152"/>
                </a:lnTo>
                <a:lnTo>
                  <a:pt x="2352" y="1152"/>
                </a:lnTo>
                <a:lnTo>
                  <a:pt x="2352" y="1158"/>
                </a:lnTo>
                <a:lnTo>
                  <a:pt x="2352" y="1140"/>
                </a:lnTo>
                <a:lnTo>
                  <a:pt x="2352" y="1152"/>
                </a:lnTo>
                <a:lnTo>
                  <a:pt x="2358" y="1146"/>
                </a:lnTo>
                <a:lnTo>
                  <a:pt x="2358" y="1158"/>
                </a:lnTo>
                <a:lnTo>
                  <a:pt x="2358" y="1140"/>
                </a:lnTo>
                <a:lnTo>
                  <a:pt x="2364" y="1140"/>
                </a:lnTo>
                <a:lnTo>
                  <a:pt x="2364" y="1158"/>
                </a:lnTo>
                <a:lnTo>
                  <a:pt x="2364" y="1134"/>
                </a:lnTo>
                <a:lnTo>
                  <a:pt x="2364" y="1146"/>
                </a:lnTo>
                <a:lnTo>
                  <a:pt x="2370" y="1140"/>
                </a:lnTo>
                <a:lnTo>
                  <a:pt x="2370" y="1158"/>
                </a:lnTo>
                <a:lnTo>
                  <a:pt x="2370" y="1134"/>
                </a:lnTo>
                <a:lnTo>
                  <a:pt x="2370" y="1152"/>
                </a:lnTo>
                <a:lnTo>
                  <a:pt x="2376" y="1152"/>
                </a:lnTo>
                <a:lnTo>
                  <a:pt x="2376" y="1158"/>
                </a:lnTo>
                <a:lnTo>
                  <a:pt x="2376" y="1134"/>
                </a:lnTo>
                <a:lnTo>
                  <a:pt x="2376" y="1152"/>
                </a:lnTo>
                <a:lnTo>
                  <a:pt x="2382" y="1152"/>
                </a:lnTo>
                <a:lnTo>
                  <a:pt x="2382" y="1158"/>
                </a:lnTo>
                <a:lnTo>
                  <a:pt x="2382" y="1140"/>
                </a:lnTo>
                <a:lnTo>
                  <a:pt x="2382" y="1158"/>
                </a:lnTo>
                <a:lnTo>
                  <a:pt x="2388" y="1152"/>
                </a:lnTo>
                <a:lnTo>
                  <a:pt x="2388" y="1158"/>
                </a:lnTo>
                <a:lnTo>
                  <a:pt x="2388" y="1140"/>
                </a:lnTo>
                <a:lnTo>
                  <a:pt x="2388" y="1152"/>
                </a:lnTo>
                <a:lnTo>
                  <a:pt x="2394" y="1146"/>
                </a:lnTo>
                <a:lnTo>
                  <a:pt x="2394" y="1158"/>
                </a:lnTo>
                <a:lnTo>
                  <a:pt x="2394" y="1140"/>
                </a:lnTo>
                <a:lnTo>
                  <a:pt x="2394" y="1158"/>
                </a:lnTo>
                <a:lnTo>
                  <a:pt x="2400" y="1158"/>
                </a:lnTo>
                <a:lnTo>
                  <a:pt x="2400" y="1134"/>
                </a:lnTo>
                <a:lnTo>
                  <a:pt x="2400" y="1152"/>
                </a:lnTo>
                <a:lnTo>
                  <a:pt x="2406" y="1146"/>
                </a:lnTo>
                <a:lnTo>
                  <a:pt x="2406" y="1158"/>
                </a:lnTo>
                <a:lnTo>
                  <a:pt x="2406" y="1134"/>
                </a:lnTo>
                <a:lnTo>
                  <a:pt x="2406" y="1140"/>
                </a:lnTo>
                <a:lnTo>
                  <a:pt x="2412" y="1140"/>
                </a:lnTo>
                <a:lnTo>
                  <a:pt x="2412" y="1158"/>
                </a:lnTo>
                <a:lnTo>
                  <a:pt x="2412" y="1134"/>
                </a:lnTo>
                <a:lnTo>
                  <a:pt x="2412" y="1146"/>
                </a:lnTo>
                <a:lnTo>
                  <a:pt x="2418" y="1146"/>
                </a:lnTo>
                <a:lnTo>
                  <a:pt x="2418" y="1158"/>
                </a:lnTo>
                <a:lnTo>
                  <a:pt x="2418" y="1134"/>
                </a:lnTo>
                <a:lnTo>
                  <a:pt x="2418" y="1152"/>
                </a:lnTo>
                <a:lnTo>
                  <a:pt x="2424" y="1152"/>
                </a:lnTo>
                <a:lnTo>
                  <a:pt x="2424" y="1158"/>
                </a:lnTo>
                <a:lnTo>
                  <a:pt x="2424" y="1134"/>
                </a:lnTo>
                <a:lnTo>
                  <a:pt x="2424" y="1152"/>
                </a:lnTo>
                <a:lnTo>
                  <a:pt x="2430" y="1152"/>
                </a:lnTo>
                <a:lnTo>
                  <a:pt x="2430" y="1158"/>
                </a:lnTo>
                <a:lnTo>
                  <a:pt x="2430" y="1140"/>
                </a:lnTo>
                <a:lnTo>
                  <a:pt x="2436" y="1140"/>
                </a:lnTo>
                <a:lnTo>
                  <a:pt x="2436" y="1158"/>
                </a:lnTo>
                <a:lnTo>
                  <a:pt x="2436" y="1140"/>
                </a:lnTo>
                <a:lnTo>
                  <a:pt x="2436" y="1146"/>
                </a:lnTo>
                <a:lnTo>
                  <a:pt x="2442" y="1146"/>
                </a:lnTo>
                <a:lnTo>
                  <a:pt x="2442" y="1158"/>
                </a:lnTo>
                <a:lnTo>
                  <a:pt x="2442" y="1140"/>
                </a:lnTo>
                <a:lnTo>
                  <a:pt x="2442" y="1152"/>
                </a:lnTo>
                <a:lnTo>
                  <a:pt x="2448" y="1158"/>
                </a:lnTo>
                <a:lnTo>
                  <a:pt x="2448" y="1134"/>
                </a:lnTo>
                <a:lnTo>
                  <a:pt x="2448" y="1152"/>
                </a:lnTo>
                <a:lnTo>
                  <a:pt x="2454" y="1146"/>
                </a:lnTo>
                <a:lnTo>
                  <a:pt x="2454" y="1158"/>
                </a:lnTo>
                <a:lnTo>
                  <a:pt x="2454" y="1134"/>
                </a:lnTo>
                <a:lnTo>
                  <a:pt x="2454" y="1158"/>
                </a:lnTo>
                <a:lnTo>
                  <a:pt x="2460" y="1152"/>
                </a:lnTo>
                <a:lnTo>
                  <a:pt x="2460" y="1158"/>
                </a:lnTo>
                <a:lnTo>
                  <a:pt x="2460" y="1134"/>
                </a:lnTo>
                <a:lnTo>
                  <a:pt x="2460" y="1146"/>
                </a:lnTo>
                <a:lnTo>
                  <a:pt x="2466" y="1146"/>
                </a:lnTo>
                <a:lnTo>
                  <a:pt x="2466" y="1158"/>
                </a:lnTo>
                <a:lnTo>
                  <a:pt x="2466" y="1134"/>
                </a:lnTo>
                <a:lnTo>
                  <a:pt x="2466" y="1146"/>
                </a:lnTo>
                <a:lnTo>
                  <a:pt x="2472" y="1146"/>
                </a:lnTo>
                <a:lnTo>
                  <a:pt x="2472" y="1158"/>
                </a:lnTo>
                <a:lnTo>
                  <a:pt x="2472" y="1140"/>
                </a:lnTo>
                <a:lnTo>
                  <a:pt x="2472" y="1152"/>
                </a:lnTo>
                <a:lnTo>
                  <a:pt x="2478" y="1152"/>
                </a:lnTo>
                <a:lnTo>
                  <a:pt x="2478" y="1158"/>
                </a:lnTo>
                <a:lnTo>
                  <a:pt x="2478" y="1140"/>
                </a:lnTo>
                <a:lnTo>
                  <a:pt x="2478" y="1152"/>
                </a:lnTo>
                <a:lnTo>
                  <a:pt x="2484" y="1152"/>
                </a:lnTo>
                <a:lnTo>
                  <a:pt x="2484" y="1158"/>
                </a:lnTo>
                <a:lnTo>
                  <a:pt x="2484" y="1140"/>
                </a:lnTo>
                <a:lnTo>
                  <a:pt x="2484" y="1152"/>
                </a:lnTo>
                <a:lnTo>
                  <a:pt x="2490" y="1152"/>
                </a:lnTo>
                <a:lnTo>
                  <a:pt x="2490" y="1158"/>
                </a:lnTo>
                <a:lnTo>
                  <a:pt x="2490" y="1140"/>
                </a:lnTo>
                <a:lnTo>
                  <a:pt x="2490" y="1152"/>
                </a:lnTo>
                <a:lnTo>
                  <a:pt x="2496" y="1152"/>
                </a:lnTo>
                <a:lnTo>
                  <a:pt x="2496" y="1158"/>
                </a:lnTo>
                <a:lnTo>
                  <a:pt x="2496" y="1140"/>
                </a:lnTo>
                <a:lnTo>
                  <a:pt x="2496" y="1152"/>
                </a:lnTo>
                <a:lnTo>
                  <a:pt x="2502" y="1152"/>
                </a:lnTo>
                <a:lnTo>
                  <a:pt x="2502" y="1158"/>
                </a:lnTo>
                <a:lnTo>
                  <a:pt x="2502" y="1140"/>
                </a:lnTo>
                <a:lnTo>
                  <a:pt x="2502" y="1146"/>
                </a:lnTo>
                <a:lnTo>
                  <a:pt x="2508" y="1146"/>
                </a:lnTo>
                <a:lnTo>
                  <a:pt x="2508" y="1158"/>
                </a:lnTo>
                <a:lnTo>
                  <a:pt x="2508" y="1134"/>
                </a:lnTo>
                <a:lnTo>
                  <a:pt x="2514" y="1140"/>
                </a:lnTo>
                <a:lnTo>
                  <a:pt x="2514" y="1158"/>
                </a:lnTo>
                <a:lnTo>
                  <a:pt x="2514" y="1134"/>
                </a:lnTo>
                <a:lnTo>
                  <a:pt x="2514" y="1152"/>
                </a:lnTo>
                <a:lnTo>
                  <a:pt x="2520" y="1152"/>
                </a:lnTo>
                <a:lnTo>
                  <a:pt x="2520" y="1158"/>
                </a:lnTo>
                <a:lnTo>
                  <a:pt x="2520" y="1134"/>
                </a:lnTo>
                <a:lnTo>
                  <a:pt x="2520" y="1152"/>
                </a:lnTo>
                <a:lnTo>
                  <a:pt x="2526" y="1146"/>
                </a:lnTo>
                <a:lnTo>
                  <a:pt x="2526" y="1158"/>
                </a:lnTo>
                <a:lnTo>
                  <a:pt x="2526" y="1140"/>
                </a:lnTo>
                <a:lnTo>
                  <a:pt x="2526" y="1152"/>
                </a:lnTo>
                <a:lnTo>
                  <a:pt x="2532" y="1152"/>
                </a:lnTo>
                <a:lnTo>
                  <a:pt x="2532" y="1158"/>
                </a:lnTo>
                <a:lnTo>
                  <a:pt x="2532" y="1134"/>
                </a:lnTo>
                <a:lnTo>
                  <a:pt x="2532" y="1146"/>
                </a:lnTo>
                <a:lnTo>
                  <a:pt x="2538" y="1146"/>
                </a:lnTo>
                <a:lnTo>
                  <a:pt x="2538" y="1158"/>
                </a:lnTo>
                <a:lnTo>
                  <a:pt x="2538" y="1134"/>
                </a:lnTo>
                <a:lnTo>
                  <a:pt x="2538" y="1152"/>
                </a:lnTo>
                <a:lnTo>
                  <a:pt x="2544" y="1152"/>
                </a:lnTo>
                <a:lnTo>
                  <a:pt x="2544" y="1158"/>
                </a:lnTo>
                <a:lnTo>
                  <a:pt x="2544" y="1134"/>
                </a:lnTo>
                <a:lnTo>
                  <a:pt x="2544" y="1152"/>
                </a:lnTo>
                <a:lnTo>
                  <a:pt x="2550" y="1152"/>
                </a:lnTo>
                <a:lnTo>
                  <a:pt x="2550" y="1158"/>
                </a:lnTo>
                <a:lnTo>
                  <a:pt x="2550" y="1134"/>
                </a:lnTo>
                <a:lnTo>
                  <a:pt x="2550" y="1146"/>
                </a:lnTo>
                <a:lnTo>
                  <a:pt x="2556" y="1152"/>
                </a:lnTo>
                <a:lnTo>
                  <a:pt x="2556" y="1158"/>
                </a:lnTo>
                <a:lnTo>
                  <a:pt x="2556" y="1140"/>
                </a:lnTo>
                <a:lnTo>
                  <a:pt x="2556" y="1152"/>
                </a:lnTo>
                <a:lnTo>
                  <a:pt x="2562" y="1146"/>
                </a:lnTo>
                <a:lnTo>
                  <a:pt x="2562" y="1158"/>
                </a:lnTo>
                <a:lnTo>
                  <a:pt x="2562" y="1134"/>
                </a:lnTo>
                <a:lnTo>
                  <a:pt x="2562" y="1146"/>
                </a:lnTo>
                <a:lnTo>
                  <a:pt x="2568" y="1146"/>
                </a:lnTo>
                <a:lnTo>
                  <a:pt x="2568" y="1158"/>
                </a:lnTo>
                <a:lnTo>
                  <a:pt x="2568" y="1134"/>
                </a:lnTo>
                <a:lnTo>
                  <a:pt x="2568" y="1146"/>
                </a:lnTo>
                <a:lnTo>
                  <a:pt x="2574" y="1152"/>
                </a:lnTo>
                <a:lnTo>
                  <a:pt x="2574" y="1158"/>
                </a:lnTo>
                <a:lnTo>
                  <a:pt x="2574" y="1134"/>
                </a:lnTo>
                <a:lnTo>
                  <a:pt x="2574" y="1152"/>
                </a:lnTo>
                <a:lnTo>
                  <a:pt x="2580" y="1146"/>
                </a:lnTo>
                <a:lnTo>
                  <a:pt x="2580" y="1158"/>
                </a:lnTo>
                <a:lnTo>
                  <a:pt x="2580" y="1134"/>
                </a:lnTo>
                <a:lnTo>
                  <a:pt x="2580" y="1140"/>
                </a:lnTo>
                <a:lnTo>
                  <a:pt x="2586" y="1146"/>
                </a:lnTo>
                <a:lnTo>
                  <a:pt x="2586" y="1158"/>
                </a:lnTo>
                <a:lnTo>
                  <a:pt x="2586" y="1134"/>
                </a:lnTo>
                <a:lnTo>
                  <a:pt x="2586" y="1152"/>
                </a:lnTo>
                <a:lnTo>
                  <a:pt x="2592" y="1152"/>
                </a:lnTo>
                <a:lnTo>
                  <a:pt x="2592" y="1158"/>
                </a:lnTo>
                <a:lnTo>
                  <a:pt x="2592" y="1134"/>
                </a:lnTo>
                <a:lnTo>
                  <a:pt x="2592" y="1146"/>
                </a:lnTo>
                <a:lnTo>
                  <a:pt x="2598" y="1140"/>
                </a:lnTo>
                <a:lnTo>
                  <a:pt x="2598" y="1158"/>
                </a:lnTo>
                <a:lnTo>
                  <a:pt x="2598" y="1140"/>
                </a:lnTo>
                <a:lnTo>
                  <a:pt x="2598" y="1146"/>
                </a:lnTo>
                <a:lnTo>
                  <a:pt x="2604" y="1146"/>
                </a:lnTo>
                <a:lnTo>
                  <a:pt x="2604" y="1158"/>
                </a:lnTo>
                <a:lnTo>
                  <a:pt x="2604" y="1140"/>
                </a:lnTo>
                <a:lnTo>
                  <a:pt x="2604" y="1146"/>
                </a:lnTo>
                <a:lnTo>
                  <a:pt x="2610" y="1146"/>
                </a:lnTo>
                <a:lnTo>
                  <a:pt x="2610" y="1158"/>
                </a:lnTo>
                <a:lnTo>
                  <a:pt x="2610" y="1140"/>
                </a:lnTo>
                <a:lnTo>
                  <a:pt x="2610" y="1152"/>
                </a:lnTo>
                <a:lnTo>
                  <a:pt x="2616" y="1152"/>
                </a:lnTo>
                <a:lnTo>
                  <a:pt x="2616" y="1158"/>
                </a:lnTo>
                <a:lnTo>
                  <a:pt x="2616" y="1134"/>
                </a:lnTo>
                <a:lnTo>
                  <a:pt x="2616" y="1146"/>
                </a:lnTo>
                <a:lnTo>
                  <a:pt x="2622" y="1146"/>
                </a:lnTo>
                <a:lnTo>
                  <a:pt x="2622" y="1158"/>
                </a:lnTo>
                <a:lnTo>
                  <a:pt x="2622" y="1134"/>
                </a:lnTo>
                <a:lnTo>
                  <a:pt x="2622" y="1158"/>
                </a:lnTo>
                <a:lnTo>
                  <a:pt x="2628" y="1152"/>
                </a:lnTo>
                <a:lnTo>
                  <a:pt x="2628" y="1158"/>
                </a:lnTo>
                <a:lnTo>
                  <a:pt x="2628" y="1134"/>
                </a:lnTo>
                <a:lnTo>
                  <a:pt x="2628" y="1146"/>
                </a:lnTo>
                <a:lnTo>
                  <a:pt x="2634" y="1152"/>
                </a:lnTo>
                <a:lnTo>
                  <a:pt x="2634" y="1158"/>
                </a:lnTo>
                <a:lnTo>
                  <a:pt x="2634" y="1134"/>
                </a:lnTo>
                <a:lnTo>
                  <a:pt x="2634" y="1152"/>
                </a:lnTo>
                <a:lnTo>
                  <a:pt x="2640" y="1158"/>
                </a:lnTo>
                <a:lnTo>
                  <a:pt x="2640" y="1140"/>
                </a:lnTo>
                <a:lnTo>
                  <a:pt x="2640" y="1146"/>
                </a:lnTo>
                <a:lnTo>
                  <a:pt x="2646" y="1152"/>
                </a:lnTo>
                <a:lnTo>
                  <a:pt x="2646" y="1158"/>
                </a:lnTo>
                <a:lnTo>
                  <a:pt x="2646" y="1134"/>
                </a:lnTo>
                <a:lnTo>
                  <a:pt x="2646" y="1158"/>
                </a:lnTo>
                <a:lnTo>
                  <a:pt x="2652" y="1152"/>
                </a:lnTo>
                <a:lnTo>
                  <a:pt x="2652" y="1158"/>
                </a:lnTo>
                <a:lnTo>
                  <a:pt x="2652" y="1134"/>
                </a:lnTo>
                <a:lnTo>
                  <a:pt x="2652" y="1152"/>
                </a:lnTo>
                <a:lnTo>
                  <a:pt x="2658" y="1152"/>
                </a:lnTo>
                <a:lnTo>
                  <a:pt x="2658" y="1158"/>
                </a:lnTo>
                <a:lnTo>
                  <a:pt x="2658" y="1134"/>
                </a:lnTo>
                <a:lnTo>
                  <a:pt x="2658" y="1152"/>
                </a:lnTo>
                <a:lnTo>
                  <a:pt x="2664" y="1152"/>
                </a:lnTo>
                <a:lnTo>
                  <a:pt x="2664" y="1158"/>
                </a:lnTo>
                <a:lnTo>
                  <a:pt x="2664" y="1140"/>
                </a:lnTo>
                <a:lnTo>
                  <a:pt x="2664" y="1152"/>
                </a:lnTo>
                <a:lnTo>
                  <a:pt x="2670" y="1152"/>
                </a:lnTo>
                <a:lnTo>
                  <a:pt x="2670" y="1158"/>
                </a:lnTo>
                <a:lnTo>
                  <a:pt x="2670" y="1140"/>
                </a:lnTo>
                <a:lnTo>
                  <a:pt x="2670" y="1152"/>
                </a:lnTo>
                <a:lnTo>
                  <a:pt x="2676" y="1152"/>
                </a:lnTo>
                <a:lnTo>
                  <a:pt x="2676" y="1158"/>
                </a:lnTo>
                <a:lnTo>
                  <a:pt x="2676" y="1134"/>
                </a:lnTo>
                <a:lnTo>
                  <a:pt x="2676" y="1146"/>
                </a:lnTo>
                <a:lnTo>
                  <a:pt x="2682" y="1146"/>
                </a:lnTo>
                <a:lnTo>
                  <a:pt x="2682" y="1158"/>
                </a:lnTo>
                <a:lnTo>
                  <a:pt x="2682" y="1134"/>
                </a:lnTo>
                <a:lnTo>
                  <a:pt x="2682" y="1152"/>
                </a:lnTo>
                <a:lnTo>
                  <a:pt x="2688" y="1152"/>
                </a:lnTo>
                <a:lnTo>
                  <a:pt x="2688" y="1158"/>
                </a:lnTo>
                <a:lnTo>
                  <a:pt x="2688" y="1134"/>
                </a:lnTo>
                <a:lnTo>
                  <a:pt x="2688" y="1158"/>
                </a:lnTo>
                <a:lnTo>
                  <a:pt x="2694" y="1152"/>
                </a:lnTo>
                <a:lnTo>
                  <a:pt x="2694" y="1158"/>
                </a:lnTo>
                <a:lnTo>
                  <a:pt x="2694" y="1140"/>
                </a:lnTo>
                <a:lnTo>
                  <a:pt x="2694" y="1152"/>
                </a:lnTo>
                <a:lnTo>
                  <a:pt x="2700" y="1152"/>
                </a:lnTo>
                <a:lnTo>
                  <a:pt x="2700" y="1158"/>
                </a:lnTo>
                <a:lnTo>
                  <a:pt x="2700" y="1134"/>
                </a:lnTo>
                <a:lnTo>
                  <a:pt x="2700" y="1152"/>
                </a:lnTo>
                <a:lnTo>
                  <a:pt x="2706" y="1152"/>
                </a:lnTo>
                <a:lnTo>
                  <a:pt x="2706" y="1158"/>
                </a:lnTo>
                <a:lnTo>
                  <a:pt x="2706" y="1134"/>
                </a:lnTo>
                <a:lnTo>
                  <a:pt x="2706" y="1146"/>
                </a:lnTo>
                <a:lnTo>
                  <a:pt x="2712" y="1146"/>
                </a:lnTo>
                <a:lnTo>
                  <a:pt x="2712" y="1158"/>
                </a:lnTo>
                <a:lnTo>
                  <a:pt x="2712" y="1134"/>
                </a:lnTo>
                <a:lnTo>
                  <a:pt x="2712" y="1158"/>
                </a:lnTo>
                <a:lnTo>
                  <a:pt x="2718" y="1152"/>
                </a:lnTo>
                <a:lnTo>
                  <a:pt x="2718" y="1158"/>
                </a:lnTo>
                <a:lnTo>
                  <a:pt x="2718" y="1134"/>
                </a:lnTo>
                <a:lnTo>
                  <a:pt x="2718" y="1152"/>
                </a:lnTo>
                <a:lnTo>
                  <a:pt x="2724" y="1152"/>
                </a:lnTo>
                <a:lnTo>
                  <a:pt x="2724" y="1158"/>
                </a:lnTo>
                <a:lnTo>
                  <a:pt x="2724" y="1140"/>
                </a:lnTo>
                <a:lnTo>
                  <a:pt x="2724" y="1152"/>
                </a:lnTo>
                <a:lnTo>
                  <a:pt x="2730" y="1158"/>
                </a:lnTo>
                <a:lnTo>
                  <a:pt x="2730" y="1140"/>
                </a:lnTo>
                <a:lnTo>
                  <a:pt x="2730" y="1152"/>
                </a:lnTo>
                <a:lnTo>
                  <a:pt x="2736" y="1152"/>
                </a:lnTo>
                <a:lnTo>
                  <a:pt x="2736" y="1158"/>
                </a:lnTo>
                <a:lnTo>
                  <a:pt x="2736" y="1134"/>
                </a:lnTo>
                <a:lnTo>
                  <a:pt x="2736" y="1146"/>
                </a:lnTo>
                <a:lnTo>
                  <a:pt x="2742" y="1146"/>
                </a:lnTo>
                <a:lnTo>
                  <a:pt x="2742" y="1158"/>
                </a:lnTo>
                <a:lnTo>
                  <a:pt x="2742" y="1140"/>
                </a:lnTo>
                <a:lnTo>
                  <a:pt x="2742" y="1146"/>
                </a:lnTo>
                <a:lnTo>
                  <a:pt x="2748" y="1152"/>
                </a:lnTo>
                <a:lnTo>
                  <a:pt x="2748" y="1158"/>
                </a:lnTo>
                <a:lnTo>
                  <a:pt x="2748" y="1128"/>
                </a:lnTo>
                <a:lnTo>
                  <a:pt x="2748" y="1146"/>
                </a:lnTo>
                <a:lnTo>
                  <a:pt x="2754" y="1152"/>
                </a:lnTo>
                <a:lnTo>
                  <a:pt x="2754" y="1158"/>
                </a:lnTo>
                <a:lnTo>
                  <a:pt x="2754" y="1134"/>
                </a:lnTo>
                <a:lnTo>
                  <a:pt x="2754" y="1152"/>
                </a:lnTo>
                <a:lnTo>
                  <a:pt x="2760" y="1152"/>
                </a:lnTo>
                <a:lnTo>
                  <a:pt x="2760" y="1158"/>
                </a:lnTo>
                <a:lnTo>
                  <a:pt x="2760" y="1134"/>
                </a:lnTo>
                <a:lnTo>
                  <a:pt x="2760" y="1140"/>
                </a:lnTo>
                <a:lnTo>
                  <a:pt x="2766" y="1140"/>
                </a:lnTo>
                <a:lnTo>
                  <a:pt x="2766" y="1158"/>
                </a:lnTo>
                <a:lnTo>
                  <a:pt x="2766" y="834"/>
                </a:lnTo>
                <a:lnTo>
                  <a:pt x="2766" y="1152"/>
                </a:lnTo>
                <a:lnTo>
                  <a:pt x="2772" y="1152"/>
                </a:lnTo>
                <a:lnTo>
                  <a:pt x="2772" y="1158"/>
                </a:lnTo>
                <a:lnTo>
                  <a:pt x="2772" y="1134"/>
                </a:lnTo>
                <a:lnTo>
                  <a:pt x="2772" y="1146"/>
                </a:lnTo>
                <a:lnTo>
                  <a:pt x="2778" y="1152"/>
                </a:lnTo>
                <a:lnTo>
                  <a:pt x="2778" y="1158"/>
                </a:lnTo>
                <a:lnTo>
                  <a:pt x="2778" y="1134"/>
                </a:lnTo>
                <a:lnTo>
                  <a:pt x="2778" y="1152"/>
                </a:lnTo>
                <a:lnTo>
                  <a:pt x="2784" y="1152"/>
                </a:lnTo>
                <a:lnTo>
                  <a:pt x="2784" y="1158"/>
                </a:lnTo>
                <a:lnTo>
                  <a:pt x="2784" y="1134"/>
                </a:lnTo>
                <a:lnTo>
                  <a:pt x="2784" y="1146"/>
                </a:lnTo>
                <a:lnTo>
                  <a:pt x="2790" y="1146"/>
                </a:lnTo>
                <a:lnTo>
                  <a:pt x="2790" y="1158"/>
                </a:lnTo>
                <a:lnTo>
                  <a:pt x="2790" y="1128"/>
                </a:lnTo>
                <a:lnTo>
                  <a:pt x="2790" y="1146"/>
                </a:lnTo>
                <a:lnTo>
                  <a:pt x="2796" y="1146"/>
                </a:lnTo>
                <a:lnTo>
                  <a:pt x="2796" y="1158"/>
                </a:lnTo>
                <a:lnTo>
                  <a:pt x="2796" y="1134"/>
                </a:lnTo>
                <a:lnTo>
                  <a:pt x="2796" y="1140"/>
                </a:lnTo>
                <a:lnTo>
                  <a:pt x="2802" y="1140"/>
                </a:lnTo>
                <a:lnTo>
                  <a:pt x="2802" y="1158"/>
                </a:lnTo>
                <a:lnTo>
                  <a:pt x="2802" y="1140"/>
                </a:lnTo>
                <a:lnTo>
                  <a:pt x="2802" y="1146"/>
                </a:lnTo>
                <a:lnTo>
                  <a:pt x="2808" y="1146"/>
                </a:lnTo>
                <a:lnTo>
                  <a:pt x="2808" y="1158"/>
                </a:lnTo>
                <a:lnTo>
                  <a:pt x="2808" y="1134"/>
                </a:lnTo>
                <a:lnTo>
                  <a:pt x="2808" y="1152"/>
                </a:lnTo>
                <a:lnTo>
                  <a:pt x="2814" y="1152"/>
                </a:lnTo>
                <a:lnTo>
                  <a:pt x="2814" y="1158"/>
                </a:lnTo>
                <a:lnTo>
                  <a:pt x="2814" y="1134"/>
                </a:lnTo>
                <a:lnTo>
                  <a:pt x="2814" y="1146"/>
                </a:lnTo>
                <a:lnTo>
                  <a:pt x="2820" y="1146"/>
                </a:lnTo>
                <a:lnTo>
                  <a:pt x="2820" y="1158"/>
                </a:lnTo>
                <a:lnTo>
                  <a:pt x="2820" y="1140"/>
                </a:lnTo>
                <a:lnTo>
                  <a:pt x="2820" y="1146"/>
                </a:lnTo>
                <a:lnTo>
                  <a:pt x="2826" y="1146"/>
                </a:lnTo>
                <a:lnTo>
                  <a:pt x="2826" y="1158"/>
                </a:lnTo>
                <a:lnTo>
                  <a:pt x="2826" y="1140"/>
                </a:lnTo>
                <a:lnTo>
                  <a:pt x="2826" y="1146"/>
                </a:lnTo>
                <a:lnTo>
                  <a:pt x="2832" y="1146"/>
                </a:lnTo>
                <a:lnTo>
                  <a:pt x="2832" y="1158"/>
                </a:lnTo>
                <a:lnTo>
                  <a:pt x="2832" y="1140"/>
                </a:lnTo>
                <a:lnTo>
                  <a:pt x="2832" y="1146"/>
                </a:lnTo>
                <a:lnTo>
                  <a:pt x="2838" y="1146"/>
                </a:lnTo>
                <a:lnTo>
                  <a:pt x="2838" y="1158"/>
                </a:lnTo>
                <a:lnTo>
                  <a:pt x="2838" y="1134"/>
                </a:lnTo>
                <a:lnTo>
                  <a:pt x="2838" y="1152"/>
                </a:lnTo>
                <a:lnTo>
                  <a:pt x="2844" y="1146"/>
                </a:lnTo>
                <a:lnTo>
                  <a:pt x="2844" y="1158"/>
                </a:lnTo>
                <a:lnTo>
                  <a:pt x="2844" y="1134"/>
                </a:lnTo>
                <a:lnTo>
                  <a:pt x="2844" y="1140"/>
                </a:lnTo>
                <a:lnTo>
                  <a:pt x="2850" y="1140"/>
                </a:lnTo>
                <a:lnTo>
                  <a:pt x="2850" y="1158"/>
                </a:lnTo>
                <a:lnTo>
                  <a:pt x="2850" y="1134"/>
                </a:lnTo>
                <a:lnTo>
                  <a:pt x="2850" y="1140"/>
                </a:lnTo>
                <a:lnTo>
                  <a:pt x="2856" y="1146"/>
                </a:lnTo>
                <a:lnTo>
                  <a:pt x="2856" y="1158"/>
                </a:lnTo>
                <a:lnTo>
                  <a:pt x="2856" y="1134"/>
                </a:lnTo>
                <a:lnTo>
                  <a:pt x="2856" y="1152"/>
                </a:lnTo>
                <a:lnTo>
                  <a:pt x="2862" y="1152"/>
                </a:lnTo>
                <a:lnTo>
                  <a:pt x="2862" y="1158"/>
                </a:lnTo>
                <a:lnTo>
                  <a:pt x="2862" y="1122"/>
                </a:lnTo>
                <a:lnTo>
                  <a:pt x="2862" y="1158"/>
                </a:lnTo>
                <a:lnTo>
                  <a:pt x="2868" y="1152"/>
                </a:lnTo>
                <a:lnTo>
                  <a:pt x="2868" y="1158"/>
                </a:lnTo>
                <a:lnTo>
                  <a:pt x="2868" y="1134"/>
                </a:lnTo>
                <a:lnTo>
                  <a:pt x="2868" y="1146"/>
                </a:lnTo>
                <a:lnTo>
                  <a:pt x="2874" y="1152"/>
                </a:lnTo>
                <a:lnTo>
                  <a:pt x="2874" y="1158"/>
                </a:lnTo>
                <a:lnTo>
                  <a:pt x="2874" y="1140"/>
                </a:lnTo>
                <a:lnTo>
                  <a:pt x="2874" y="1158"/>
                </a:lnTo>
                <a:lnTo>
                  <a:pt x="2880" y="1152"/>
                </a:lnTo>
                <a:lnTo>
                  <a:pt x="2880" y="1158"/>
                </a:lnTo>
                <a:lnTo>
                  <a:pt x="2880" y="1134"/>
                </a:lnTo>
                <a:lnTo>
                  <a:pt x="2880" y="1152"/>
                </a:lnTo>
                <a:lnTo>
                  <a:pt x="2886" y="1158"/>
                </a:lnTo>
                <a:lnTo>
                  <a:pt x="2886" y="1134"/>
                </a:lnTo>
                <a:lnTo>
                  <a:pt x="2886" y="1146"/>
                </a:lnTo>
                <a:lnTo>
                  <a:pt x="2892" y="1146"/>
                </a:lnTo>
                <a:lnTo>
                  <a:pt x="2892" y="1158"/>
                </a:lnTo>
                <a:lnTo>
                  <a:pt x="2892" y="1134"/>
                </a:lnTo>
                <a:lnTo>
                  <a:pt x="2892" y="1152"/>
                </a:lnTo>
                <a:lnTo>
                  <a:pt x="2898" y="1152"/>
                </a:lnTo>
                <a:lnTo>
                  <a:pt x="2898" y="1158"/>
                </a:lnTo>
                <a:lnTo>
                  <a:pt x="2898" y="1140"/>
                </a:lnTo>
                <a:lnTo>
                  <a:pt x="2898" y="1146"/>
                </a:lnTo>
                <a:lnTo>
                  <a:pt x="2904" y="1146"/>
                </a:lnTo>
                <a:lnTo>
                  <a:pt x="2904" y="1158"/>
                </a:lnTo>
                <a:lnTo>
                  <a:pt x="2904" y="1134"/>
                </a:lnTo>
                <a:lnTo>
                  <a:pt x="2904" y="1152"/>
                </a:lnTo>
                <a:lnTo>
                  <a:pt x="2910" y="1152"/>
                </a:lnTo>
                <a:lnTo>
                  <a:pt x="2910" y="1158"/>
                </a:lnTo>
                <a:lnTo>
                  <a:pt x="2910" y="1140"/>
                </a:lnTo>
                <a:lnTo>
                  <a:pt x="2910" y="1152"/>
                </a:lnTo>
                <a:lnTo>
                  <a:pt x="2916" y="1158"/>
                </a:lnTo>
                <a:lnTo>
                  <a:pt x="2916" y="1134"/>
                </a:lnTo>
                <a:lnTo>
                  <a:pt x="2916" y="1158"/>
                </a:lnTo>
                <a:lnTo>
                  <a:pt x="2922" y="1158"/>
                </a:lnTo>
                <a:lnTo>
                  <a:pt x="2922" y="1134"/>
                </a:lnTo>
                <a:lnTo>
                  <a:pt x="2922" y="1146"/>
                </a:lnTo>
                <a:lnTo>
                  <a:pt x="2928" y="1146"/>
                </a:lnTo>
                <a:lnTo>
                  <a:pt x="2928" y="1158"/>
                </a:lnTo>
                <a:lnTo>
                  <a:pt x="2928" y="1134"/>
                </a:lnTo>
                <a:lnTo>
                  <a:pt x="2928" y="1146"/>
                </a:lnTo>
                <a:lnTo>
                  <a:pt x="2934" y="1146"/>
                </a:lnTo>
                <a:lnTo>
                  <a:pt x="2934" y="1158"/>
                </a:lnTo>
                <a:lnTo>
                  <a:pt x="2934" y="1140"/>
                </a:lnTo>
                <a:lnTo>
                  <a:pt x="2934" y="1146"/>
                </a:lnTo>
                <a:lnTo>
                  <a:pt x="2940" y="1146"/>
                </a:lnTo>
                <a:lnTo>
                  <a:pt x="2940" y="1158"/>
                </a:lnTo>
                <a:lnTo>
                  <a:pt x="2940" y="1140"/>
                </a:lnTo>
                <a:lnTo>
                  <a:pt x="2940" y="1146"/>
                </a:lnTo>
                <a:lnTo>
                  <a:pt x="2946" y="1146"/>
                </a:lnTo>
                <a:lnTo>
                  <a:pt x="2946" y="1158"/>
                </a:lnTo>
                <a:lnTo>
                  <a:pt x="2946" y="1140"/>
                </a:lnTo>
                <a:lnTo>
                  <a:pt x="2946" y="1152"/>
                </a:lnTo>
                <a:lnTo>
                  <a:pt x="2952" y="1152"/>
                </a:lnTo>
                <a:lnTo>
                  <a:pt x="2952" y="1158"/>
                </a:lnTo>
                <a:lnTo>
                  <a:pt x="2952" y="1134"/>
                </a:lnTo>
                <a:lnTo>
                  <a:pt x="2952" y="1152"/>
                </a:lnTo>
                <a:lnTo>
                  <a:pt x="2958" y="1152"/>
                </a:lnTo>
                <a:lnTo>
                  <a:pt x="2958" y="1158"/>
                </a:lnTo>
                <a:lnTo>
                  <a:pt x="2958" y="1134"/>
                </a:lnTo>
                <a:lnTo>
                  <a:pt x="2958" y="1152"/>
                </a:lnTo>
                <a:lnTo>
                  <a:pt x="2964" y="1146"/>
                </a:lnTo>
                <a:lnTo>
                  <a:pt x="2964" y="1158"/>
                </a:lnTo>
                <a:lnTo>
                  <a:pt x="2964" y="1140"/>
                </a:lnTo>
                <a:lnTo>
                  <a:pt x="2964" y="1158"/>
                </a:lnTo>
                <a:lnTo>
                  <a:pt x="2970" y="1158"/>
                </a:lnTo>
                <a:lnTo>
                  <a:pt x="2970" y="1140"/>
                </a:lnTo>
                <a:lnTo>
                  <a:pt x="2970" y="1152"/>
                </a:lnTo>
                <a:lnTo>
                  <a:pt x="2976" y="1152"/>
                </a:lnTo>
                <a:lnTo>
                  <a:pt x="2976" y="1158"/>
                </a:lnTo>
                <a:lnTo>
                  <a:pt x="2976" y="1134"/>
                </a:lnTo>
                <a:lnTo>
                  <a:pt x="2976" y="1146"/>
                </a:lnTo>
                <a:lnTo>
                  <a:pt x="2982" y="1152"/>
                </a:lnTo>
                <a:lnTo>
                  <a:pt x="2982" y="1158"/>
                </a:lnTo>
                <a:lnTo>
                  <a:pt x="2982" y="1134"/>
                </a:lnTo>
                <a:lnTo>
                  <a:pt x="2982" y="1152"/>
                </a:lnTo>
                <a:lnTo>
                  <a:pt x="2988" y="1146"/>
                </a:lnTo>
                <a:lnTo>
                  <a:pt x="2988" y="1158"/>
                </a:lnTo>
                <a:lnTo>
                  <a:pt x="2988" y="1140"/>
                </a:lnTo>
                <a:lnTo>
                  <a:pt x="2988" y="1152"/>
                </a:lnTo>
                <a:lnTo>
                  <a:pt x="2994" y="1152"/>
                </a:lnTo>
                <a:lnTo>
                  <a:pt x="2994" y="1158"/>
                </a:lnTo>
                <a:lnTo>
                  <a:pt x="2994" y="1134"/>
                </a:lnTo>
                <a:lnTo>
                  <a:pt x="2994" y="1152"/>
                </a:lnTo>
                <a:lnTo>
                  <a:pt x="3000" y="1152"/>
                </a:lnTo>
                <a:lnTo>
                  <a:pt x="3000" y="1158"/>
                </a:lnTo>
                <a:lnTo>
                  <a:pt x="3000" y="1134"/>
                </a:lnTo>
                <a:lnTo>
                  <a:pt x="3000" y="1158"/>
                </a:lnTo>
                <a:lnTo>
                  <a:pt x="3006" y="1152"/>
                </a:lnTo>
                <a:lnTo>
                  <a:pt x="3006" y="1158"/>
                </a:lnTo>
                <a:lnTo>
                  <a:pt x="3006" y="1140"/>
                </a:lnTo>
                <a:lnTo>
                  <a:pt x="3006" y="1146"/>
                </a:lnTo>
                <a:lnTo>
                  <a:pt x="3012" y="1152"/>
                </a:lnTo>
                <a:lnTo>
                  <a:pt x="3012" y="1158"/>
                </a:lnTo>
                <a:lnTo>
                  <a:pt x="3012" y="1134"/>
                </a:lnTo>
                <a:lnTo>
                  <a:pt x="3012" y="1152"/>
                </a:lnTo>
                <a:lnTo>
                  <a:pt x="3018" y="1152"/>
                </a:lnTo>
                <a:lnTo>
                  <a:pt x="3018" y="1158"/>
                </a:lnTo>
                <a:lnTo>
                  <a:pt x="3018" y="1134"/>
                </a:lnTo>
                <a:lnTo>
                  <a:pt x="3018" y="1146"/>
                </a:lnTo>
                <a:lnTo>
                  <a:pt x="3024" y="1146"/>
                </a:lnTo>
                <a:lnTo>
                  <a:pt x="3024" y="1158"/>
                </a:lnTo>
                <a:lnTo>
                  <a:pt x="3024" y="1134"/>
                </a:lnTo>
                <a:lnTo>
                  <a:pt x="3024" y="1152"/>
                </a:lnTo>
                <a:lnTo>
                  <a:pt x="3030" y="1152"/>
                </a:lnTo>
                <a:lnTo>
                  <a:pt x="3030" y="1158"/>
                </a:lnTo>
                <a:lnTo>
                  <a:pt x="3030" y="1140"/>
                </a:lnTo>
                <a:lnTo>
                  <a:pt x="3030" y="1146"/>
                </a:lnTo>
                <a:lnTo>
                  <a:pt x="3036" y="1152"/>
                </a:lnTo>
                <a:lnTo>
                  <a:pt x="3036" y="1158"/>
                </a:lnTo>
                <a:lnTo>
                  <a:pt x="3036" y="1140"/>
                </a:lnTo>
                <a:lnTo>
                  <a:pt x="3036" y="1146"/>
                </a:lnTo>
                <a:lnTo>
                  <a:pt x="3042" y="1146"/>
                </a:lnTo>
                <a:lnTo>
                  <a:pt x="3042" y="1158"/>
                </a:lnTo>
                <a:lnTo>
                  <a:pt x="3042" y="1140"/>
                </a:lnTo>
                <a:lnTo>
                  <a:pt x="3042" y="1152"/>
                </a:lnTo>
                <a:lnTo>
                  <a:pt x="3048" y="1152"/>
                </a:lnTo>
                <a:lnTo>
                  <a:pt x="3048" y="1158"/>
                </a:lnTo>
                <a:lnTo>
                  <a:pt x="3048" y="1134"/>
                </a:lnTo>
                <a:lnTo>
                  <a:pt x="3048" y="1152"/>
                </a:lnTo>
                <a:lnTo>
                  <a:pt x="3054" y="1152"/>
                </a:lnTo>
                <a:lnTo>
                  <a:pt x="3054" y="1158"/>
                </a:lnTo>
                <a:lnTo>
                  <a:pt x="3054" y="1134"/>
                </a:lnTo>
                <a:lnTo>
                  <a:pt x="3054" y="1152"/>
                </a:lnTo>
                <a:lnTo>
                  <a:pt x="3060" y="1152"/>
                </a:lnTo>
                <a:lnTo>
                  <a:pt x="3060" y="1158"/>
                </a:lnTo>
                <a:lnTo>
                  <a:pt x="3060" y="1140"/>
                </a:lnTo>
                <a:lnTo>
                  <a:pt x="3060" y="1146"/>
                </a:lnTo>
                <a:lnTo>
                  <a:pt x="3066" y="1146"/>
                </a:lnTo>
                <a:lnTo>
                  <a:pt x="3066" y="1158"/>
                </a:lnTo>
                <a:lnTo>
                  <a:pt x="3066" y="1134"/>
                </a:lnTo>
                <a:lnTo>
                  <a:pt x="3066" y="1146"/>
                </a:lnTo>
                <a:lnTo>
                  <a:pt x="3072" y="1146"/>
                </a:lnTo>
                <a:lnTo>
                  <a:pt x="3072" y="1158"/>
                </a:lnTo>
                <a:lnTo>
                  <a:pt x="3072" y="1134"/>
                </a:lnTo>
                <a:lnTo>
                  <a:pt x="3072" y="1152"/>
                </a:lnTo>
                <a:lnTo>
                  <a:pt x="3078" y="1152"/>
                </a:lnTo>
                <a:lnTo>
                  <a:pt x="3078" y="1158"/>
                </a:lnTo>
                <a:lnTo>
                  <a:pt x="3078" y="1140"/>
                </a:lnTo>
                <a:lnTo>
                  <a:pt x="3078" y="1146"/>
                </a:lnTo>
                <a:lnTo>
                  <a:pt x="3084" y="1152"/>
                </a:lnTo>
                <a:lnTo>
                  <a:pt x="3084" y="1158"/>
                </a:lnTo>
                <a:lnTo>
                  <a:pt x="3084" y="1128"/>
                </a:lnTo>
                <a:lnTo>
                  <a:pt x="3084" y="1152"/>
                </a:lnTo>
                <a:lnTo>
                  <a:pt x="3090" y="1152"/>
                </a:lnTo>
                <a:lnTo>
                  <a:pt x="3090" y="1158"/>
                </a:lnTo>
                <a:lnTo>
                  <a:pt x="3090" y="1134"/>
                </a:lnTo>
                <a:lnTo>
                  <a:pt x="3090" y="1152"/>
                </a:lnTo>
                <a:lnTo>
                  <a:pt x="3096" y="1146"/>
                </a:lnTo>
                <a:lnTo>
                  <a:pt x="3096" y="1158"/>
                </a:lnTo>
                <a:lnTo>
                  <a:pt x="3096" y="1128"/>
                </a:lnTo>
                <a:lnTo>
                  <a:pt x="3096" y="1140"/>
                </a:lnTo>
                <a:lnTo>
                  <a:pt x="3102" y="1140"/>
                </a:lnTo>
                <a:lnTo>
                  <a:pt x="3102" y="1158"/>
                </a:lnTo>
                <a:lnTo>
                  <a:pt x="3102" y="360"/>
                </a:lnTo>
                <a:lnTo>
                  <a:pt x="3102" y="1152"/>
                </a:lnTo>
                <a:lnTo>
                  <a:pt x="3108" y="1146"/>
                </a:lnTo>
                <a:lnTo>
                  <a:pt x="3108" y="1158"/>
                </a:lnTo>
                <a:lnTo>
                  <a:pt x="3108" y="984"/>
                </a:lnTo>
                <a:lnTo>
                  <a:pt x="3108" y="1146"/>
                </a:lnTo>
                <a:lnTo>
                  <a:pt x="3114" y="1152"/>
                </a:lnTo>
                <a:lnTo>
                  <a:pt x="3114" y="1158"/>
                </a:lnTo>
                <a:lnTo>
                  <a:pt x="3114" y="1134"/>
                </a:lnTo>
                <a:lnTo>
                  <a:pt x="3114" y="1152"/>
                </a:lnTo>
                <a:lnTo>
                  <a:pt x="3120" y="1152"/>
                </a:lnTo>
                <a:lnTo>
                  <a:pt x="3120" y="1158"/>
                </a:lnTo>
                <a:lnTo>
                  <a:pt x="3120" y="1134"/>
                </a:lnTo>
                <a:lnTo>
                  <a:pt x="3120" y="1146"/>
                </a:lnTo>
                <a:lnTo>
                  <a:pt x="3126" y="1146"/>
                </a:lnTo>
                <a:lnTo>
                  <a:pt x="3126" y="1158"/>
                </a:lnTo>
                <a:lnTo>
                  <a:pt x="3126" y="1134"/>
                </a:lnTo>
                <a:lnTo>
                  <a:pt x="3126" y="1158"/>
                </a:lnTo>
                <a:lnTo>
                  <a:pt x="3132" y="1158"/>
                </a:lnTo>
                <a:lnTo>
                  <a:pt x="3132" y="1134"/>
                </a:lnTo>
                <a:lnTo>
                  <a:pt x="3132" y="1152"/>
                </a:lnTo>
                <a:lnTo>
                  <a:pt x="3138" y="1152"/>
                </a:lnTo>
                <a:lnTo>
                  <a:pt x="3138" y="1158"/>
                </a:lnTo>
                <a:lnTo>
                  <a:pt x="3138" y="1134"/>
                </a:lnTo>
                <a:lnTo>
                  <a:pt x="3138" y="1152"/>
                </a:lnTo>
                <a:lnTo>
                  <a:pt x="3144" y="1152"/>
                </a:lnTo>
                <a:lnTo>
                  <a:pt x="3144" y="1158"/>
                </a:lnTo>
                <a:lnTo>
                  <a:pt x="3144" y="1134"/>
                </a:lnTo>
                <a:lnTo>
                  <a:pt x="3144" y="1146"/>
                </a:lnTo>
                <a:lnTo>
                  <a:pt x="3150" y="1146"/>
                </a:lnTo>
                <a:lnTo>
                  <a:pt x="3150" y="1158"/>
                </a:lnTo>
                <a:lnTo>
                  <a:pt x="3150" y="1134"/>
                </a:lnTo>
                <a:lnTo>
                  <a:pt x="3150" y="1152"/>
                </a:lnTo>
                <a:lnTo>
                  <a:pt x="3156" y="1158"/>
                </a:lnTo>
                <a:lnTo>
                  <a:pt x="3156" y="1140"/>
                </a:lnTo>
                <a:lnTo>
                  <a:pt x="3156" y="1146"/>
                </a:lnTo>
                <a:lnTo>
                  <a:pt x="3162" y="1146"/>
                </a:lnTo>
                <a:lnTo>
                  <a:pt x="3162" y="1158"/>
                </a:lnTo>
                <a:lnTo>
                  <a:pt x="3162" y="1140"/>
                </a:lnTo>
                <a:lnTo>
                  <a:pt x="3162" y="1146"/>
                </a:lnTo>
                <a:lnTo>
                  <a:pt x="3168" y="1152"/>
                </a:lnTo>
                <a:lnTo>
                  <a:pt x="3168" y="1158"/>
                </a:lnTo>
                <a:lnTo>
                  <a:pt x="3168" y="1134"/>
                </a:lnTo>
                <a:lnTo>
                  <a:pt x="3168" y="1152"/>
                </a:lnTo>
                <a:lnTo>
                  <a:pt x="3174" y="1152"/>
                </a:lnTo>
                <a:lnTo>
                  <a:pt x="3174" y="1158"/>
                </a:lnTo>
                <a:lnTo>
                  <a:pt x="3174" y="1140"/>
                </a:lnTo>
                <a:lnTo>
                  <a:pt x="3180" y="1146"/>
                </a:lnTo>
                <a:lnTo>
                  <a:pt x="3180" y="1158"/>
                </a:lnTo>
                <a:lnTo>
                  <a:pt x="3180" y="1140"/>
                </a:lnTo>
                <a:lnTo>
                  <a:pt x="3180" y="1152"/>
                </a:lnTo>
                <a:lnTo>
                  <a:pt x="3186" y="1152"/>
                </a:lnTo>
                <a:lnTo>
                  <a:pt x="3186" y="1158"/>
                </a:lnTo>
                <a:lnTo>
                  <a:pt x="3186" y="1140"/>
                </a:lnTo>
                <a:lnTo>
                  <a:pt x="3186" y="1146"/>
                </a:lnTo>
                <a:lnTo>
                  <a:pt x="3192" y="1146"/>
                </a:lnTo>
                <a:lnTo>
                  <a:pt x="3192" y="1158"/>
                </a:lnTo>
                <a:lnTo>
                  <a:pt x="3192" y="1134"/>
                </a:lnTo>
                <a:lnTo>
                  <a:pt x="3192" y="1152"/>
                </a:lnTo>
                <a:lnTo>
                  <a:pt x="3198" y="1146"/>
                </a:lnTo>
                <a:lnTo>
                  <a:pt x="3198" y="1158"/>
                </a:lnTo>
                <a:lnTo>
                  <a:pt x="3198" y="1140"/>
                </a:lnTo>
                <a:lnTo>
                  <a:pt x="3198" y="1152"/>
                </a:lnTo>
                <a:lnTo>
                  <a:pt x="3204" y="1152"/>
                </a:lnTo>
                <a:lnTo>
                  <a:pt x="3204" y="1158"/>
                </a:lnTo>
                <a:lnTo>
                  <a:pt x="3204" y="1134"/>
                </a:lnTo>
                <a:lnTo>
                  <a:pt x="3204" y="1152"/>
                </a:lnTo>
                <a:lnTo>
                  <a:pt x="3210" y="1152"/>
                </a:lnTo>
                <a:lnTo>
                  <a:pt x="3210" y="1158"/>
                </a:lnTo>
                <a:lnTo>
                  <a:pt x="3210" y="1134"/>
                </a:lnTo>
                <a:lnTo>
                  <a:pt x="3210" y="1146"/>
                </a:lnTo>
                <a:lnTo>
                  <a:pt x="3216" y="1152"/>
                </a:lnTo>
                <a:lnTo>
                  <a:pt x="3216" y="1158"/>
                </a:lnTo>
                <a:lnTo>
                  <a:pt x="3216" y="1134"/>
                </a:lnTo>
                <a:lnTo>
                  <a:pt x="3216" y="1152"/>
                </a:lnTo>
                <a:lnTo>
                  <a:pt x="3222" y="1152"/>
                </a:lnTo>
                <a:lnTo>
                  <a:pt x="3222" y="1158"/>
                </a:lnTo>
                <a:lnTo>
                  <a:pt x="3222" y="1134"/>
                </a:lnTo>
                <a:lnTo>
                  <a:pt x="3222" y="1152"/>
                </a:lnTo>
                <a:lnTo>
                  <a:pt x="3228" y="1152"/>
                </a:lnTo>
                <a:lnTo>
                  <a:pt x="3228" y="1158"/>
                </a:lnTo>
                <a:lnTo>
                  <a:pt x="3228" y="1134"/>
                </a:lnTo>
                <a:lnTo>
                  <a:pt x="3228" y="1146"/>
                </a:lnTo>
                <a:lnTo>
                  <a:pt x="3234" y="1146"/>
                </a:lnTo>
                <a:lnTo>
                  <a:pt x="3234" y="1158"/>
                </a:lnTo>
                <a:lnTo>
                  <a:pt x="3234" y="1134"/>
                </a:lnTo>
                <a:lnTo>
                  <a:pt x="3234" y="1146"/>
                </a:lnTo>
                <a:lnTo>
                  <a:pt x="3240" y="1152"/>
                </a:lnTo>
                <a:lnTo>
                  <a:pt x="3240" y="1158"/>
                </a:lnTo>
                <a:lnTo>
                  <a:pt x="3240" y="1140"/>
                </a:lnTo>
                <a:lnTo>
                  <a:pt x="3240" y="1152"/>
                </a:lnTo>
                <a:lnTo>
                  <a:pt x="3246" y="1152"/>
                </a:lnTo>
                <a:lnTo>
                  <a:pt x="3246" y="1158"/>
                </a:lnTo>
                <a:lnTo>
                  <a:pt x="3246" y="1134"/>
                </a:lnTo>
                <a:lnTo>
                  <a:pt x="3246" y="1152"/>
                </a:lnTo>
                <a:lnTo>
                  <a:pt x="3252" y="1152"/>
                </a:lnTo>
                <a:lnTo>
                  <a:pt x="3252" y="1158"/>
                </a:lnTo>
                <a:lnTo>
                  <a:pt x="3252" y="1128"/>
                </a:lnTo>
                <a:lnTo>
                  <a:pt x="3252" y="1140"/>
                </a:lnTo>
                <a:lnTo>
                  <a:pt x="3258" y="1140"/>
                </a:lnTo>
                <a:lnTo>
                  <a:pt x="3258" y="1158"/>
                </a:lnTo>
                <a:lnTo>
                  <a:pt x="3258" y="336"/>
                </a:lnTo>
                <a:lnTo>
                  <a:pt x="3258" y="1146"/>
                </a:lnTo>
                <a:lnTo>
                  <a:pt x="3264" y="1140"/>
                </a:lnTo>
                <a:lnTo>
                  <a:pt x="3264" y="1158"/>
                </a:lnTo>
                <a:lnTo>
                  <a:pt x="3264" y="1032"/>
                </a:lnTo>
                <a:lnTo>
                  <a:pt x="3264" y="1152"/>
                </a:lnTo>
                <a:lnTo>
                  <a:pt x="3270" y="1152"/>
                </a:lnTo>
                <a:lnTo>
                  <a:pt x="3270" y="1158"/>
                </a:lnTo>
                <a:lnTo>
                  <a:pt x="3270" y="1134"/>
                </a:lnTo>
                <a:lnTo>
                  <a:pt x="3270" y="1146"/>
                </a:lnTo>
                <a:lnTo>
                  <a:pt x="3276" y="1146"/>
                </a:lnTo>
                <a:lnTo>
                  <a:pt x="3276" y="1158"/>
                </a:lnTo>
                <a:lnTo>
                  <a:pt x="3276" y="1134"/>
                </a:lnTo>
                <a:lnTo>
                  <a:pt x="3276" y="1152"/>
                </a:lnTo>
                <a:lnTo>
                  <a:pt x="3282" y="1152"/>
                </a:lnTo>
                <a:lnTo>
                  <a:pt x="3282" y="1158"/>
                </a:lnTo>
                <a:lnTo>
                  <a:pt x="3282" y="1134"/>
                </a:lnTo>
                <a:lnTo>
                  <a:pt x="3282" y="1146"/>
                </a:lnTo>
                <a:lnTo>
                  <a:pt x="3288" y="1146"/>
                </a:lnTo>
                <a:lnTo>
                  <a:pt x="3288" y="1158"/>
                </a:lnTo>
                <a:lnTo>
                  <a:pt x="3288" y="1140"/>
                </a:lnTo>
                <a:lnTo>
                  <a:pt x="3288" y="1152"/>
                </a:lnTo>
                <a:lnTo>
                  <a:pt x="3294" y="1152"/>
                </a:lnTo>
                <a:lnTo>
                  <a:pt x="3294" y="1158"/>
                </a:lnTo>
                <a:lnTo>
                  <a:pt x="3294" y="1140"/>
                </a:lnTo>
                <a:lnTo>
                  <a:pt x="3294" y="1152"/>
                </a:lnTo>
                <a:lnTo>
                  <a:pt x="3300" y="1152"/>
                </a:lnTo>
                <a:lnTo>
                  <a:pt x="3300" y="1158"/>
                </a:lnTo>
                <a:lnTo>
                  <a:pt x="3300" y="1134"/>
                </a:lnTo>
                <a:lnTo>
                  <a:pt x="3300" y="1152"/>
                </a:lnTo>
                <a:lnTo>
                  <a:pt x="3306" y="1152"/>
                </a:lnTo>
                <a:lnTo>
                  <a:pt x="3306" y="1158"/>
                </a:lnTo>
                <a:lnTo>
                  <a:pt x="3306" y="1140"/>
                </a:lnTo>
                <a:lnTo>
                  <a:pt x="3306" y="1152"/>
                </a:lnTo>
                <a:lnTo>
                  <a:pt x="3312" y="1158"/>
                </a:lnTo>
                <a:lnTo>
                  <a:pt x="3312" y="1140"/>
                </a:lnTo>
                <a:lnTo>
                  <a:pt x="3312" y="1152"/>
                </a:lnTo>
                <a:lnTo>
                  <a:pt x="3318" y="1146"/>
                </a:lnTo>
                <a:lnTo>
                  <a:pt x="3318" y="1158"/>
                </a:lnTo>
                <a:lnTo>
                  <a:pt x="3318" y="1140"/>
                </a:lnTo>
                <a:lnTo>
                  <a:pt x="3318" y="1152"/>
                </a:lnTo>
                <a:lnTo>
                  <a:pt x="3324" y="1146"/>
                </a:lnTo>
                <a:lnTo>
                  <a:pt x="3324" y="1158"/>
                </a:lnTo>
                <a:lnTo>
                  <a:pt x="3324" y="1140"/>
                </a:lnTo>
                <a:lnTo>
                  <a:pt x="3324" y="1158"/>
                </a:lnTo>
                <a:lnTo>
                  <a:pt x="3330" y="1158"/>
                </a:lnTo>
                <a:lnTo>
                  <a:pt x="3330" y="1134"/>
                </a:lnTo>
                <a:lnTo>
                  <a:pt x="3330" y="1146"/>
                </a:lnTo>
                <a:lnTo>
                  <a:pt x="3336" y="1146"/>
                </a:lnTo>
                <a:lnTo>
                  <a:pt x="3336" y="1158"/>
                </a:lnTo>
                <a:lnTo>
                  <a:pt x="3336" y="1134"/>
                </a:lnTo>
                <a:lnTo>
                  <a:pt x="3336" y="1158"/>
                </a:lnTo>
                <a:lnTo>
                  <a:pt x="3342" y="1152"/>
                </a:lnTo>
                <a:lnTo>
                  <a:pt x="3342" y="1158"/>
                </a:lnTo>
                <a:lnTo>
                  <a:pt x="3342" y="1134"/>
                </a:lnTo>
                <a:lnTo>
                  <a:pt x="3342" y="1146"/>
                </a:lnTo>
                <a:lnTo>
                  <a:pt x="3348" y="1146"/>
                </a:lnTo>
                <a:lnTo>
                  <a:pt x="3348" y="1158"/>
                </a:lnTo>
                <a:lnTo>
                  <a:pt x="3348" y="1134"/>
                </a:lnTo>
                <a:lnTo>
                  <a:pt x="3348" y="1152"/>
                </a:lnTo>
                <a:lnTo>
                  <a:pt x="3354" y="1152"/>
                </a:lnTo>
                <a:lnTo>
                  <a:pt x="3354" y="1158"/>
                </a:lnTo>
                <a:lnTo>
                  <a:pt x="3354" y="1140"/>
                </a:lnTo>
                <a:lnTo>
                  <a:pt x="3354" y="1152"/>
                </a:lnTo>
                <a:lnTo>
                  <a:pt x="3360" y="1152"/>
                </a:lnTo>
                <a:lnTo>
                  <a:pt x="3360" y="1158"/>
                </a:lnTo>
                <a:lnTo>
                  <a:pt x="3360" y="1134"/>
                </a:lnTo>
                <a:lnTo>
                  <a:pt x="3360" y="1152"/>
                </a:lnTo>
                <a:lnTo>
                  <a:pt x="3366" y="1152"/>
                </a:lnTo>
                <a:lnTo>
                  <a:pt x="3366" y="1158"/>
                </a:lnTo>
                <a:lnTo>
                  <a:pt x="3366" y="1134"/>
                </a:lnTo>
                <a:lnTo>
                  <a:pt x="3366" y="1152"/>
                </a:lnTo>
                <a:lnTo>
                  <a:pt x="3372" y="1158"/>
                </a:lnTo>
                <a:lnTo>
                  <a:pt x="3372" y="1128"/>
                </a:lnTo>
                <a:lnTo>
                  <a:pt x="3372" y="1152"/>
                </a:lnTo>
                <a:lnTo>
                  <a:pt x="3378" y="1152"/>
                </a:lnTo>
                <a:lnTo>
                  <a:pt x="3378" y="1158"/>
                </a:lnTo>
                <a:lnTo>
                  <a:pt x="3378" y="1140"/>
                </a:lnTo>
                <a:lnTo>
                  <a:pt x="3378" y="1152"/>
                </a:lnTo>
                <a:lnTo>
                  <a:pt x="3384" y="1152"/>
                </a:lnTo>
                <a:lnTo>
                  <a:pt x="3384" y="1158"/>
                </a:lnTo>
                <a:lnTo>
                  <a:pt x="3384" y="1134"/>
                </a:lnTo>
                <a:lnTo>
                  <a:pt x="3384" y="1152"/>
                </a:lnTo>
                <a:lnTo>
                  <a:pt x="3390" y="1158"/>
                </a:lnTo>
                <a:lnTo>
                  <a:pt x="3390" y="1134"/>
                </a:lnTo>
                <a:lnTo>
                  <a:pt x="3390" y="1152"/>
                </a:lnTo>
                <a:lnTo>
                  <a:pt x="3396" y="1152"/>
                </a:lnTo>
                <a:lnTo>
                  <a:pt x="3396" y="1158"/>
                </a:lnTo>
                <a:lnTo>
                  <a:pt x="3396" y="1134"/>
                </a:lnTo>
                <a:lnTo>
                  <a:pt x="3396" y="1152"/>
                </a:lnTo>
                <a:lnTo>
                  <a:pt x="3402" y="1152"/>
                </a:lnTo>
                <a:lnTo>
                  <a:pt x="3402" y="1158"/>
                </a:lnTo>
                <a:lnTo>
                  <a:pt x="3402" y="1140"/>
                </a:lnTo>
                <a:lnTo>
                  <a:pt x="3402" y="1146"/>
                </a:lnTo>
                <a:lnTo>
                  <a:pt x="3408" y="1146"/>
                </a:lnTo>
                <a:lnTo>
                  <a:pt x="3408" y="1158"/>
                </a:lnTo>
                <a:lnTo>
                  <a:pt x="3408" y="1134"/>
                </a:lnTo>
                <a:lnTo>
                  <a:pt x="3408" y="1152"/>
                </a:lnTo>
                <a:lnTo>
                  <a:pt x="3414" y="1152"/>
                </a:lnTo>
                <a:lnTo>
                  <a:pt x="3414" y="1158"/>
                </a:lnTo>
                <a:lnTo>
                  <a:pt x="3414" y="1140"/>
                </a:lnTo>
                <a:lnTo>
                  <a:pt x="3414" y="1158"/>
                </a:lnTo>
                <a:lnTo>
                  <a:pt x="3420" y="1152"/>
                </a:lnTo>
                <a:lnTo>
                  <a:pt x="3420" y="1158"/>
                </a:lnTo>
                <a:lnTo>
                  <a:pt x="3420" y="1134"/>
                </a:lnTo>
                <a:lnTo>
                  <a:pt x="3420" y="1158"/>
                </a:lnTo>
                <a:lnTo>
                  <a:pt x="3426" y="1158"/>
                </a:lnTo>
                <a:lnTo>
                  <a:pt x="3426" y="1140"/>
                </a:lnTo>
                <a:lnTo>
                  <a:pt x="3426" y="1158"/>
                </a:lnTo>
                <a:lnTo>
                  <a:pt x="3432" y="1152"/>
                </a:lnTo>
                <a:lnTo>
                  <a:pt x="3432" y="1158"/>
                </a:lnTo>
                <a:lnTo>
                  <a:pt x="3432" y="1134"/>
                </a:lnTo>
                <a:lnTo>
                  <a:pt x="3432" y="1152"/>
                </a:lnTo>
                <a:lnTo>
                  <a:pt x="3438" y="1152"/>
                </a:lnTo>
                <a:lnTo>
                  <a:pt x="3438" y="1158"/>
                </a:lnTo>
                <a:lnTo>
                  <a:pt x="3438" y="1134"/>
                </a:lnTo>
                <a:lnTo>
                  <a:pt x="3438" y="1140"/>
                </a:lnTo>
                <a:lnTo>
                  <a:pt x="3444" y="1146"/>
                </a:lnTo>
                <a:lnTo>
                  <a:pt x="3444" y="1158"/>
                </a:lnTo>
                <a:lnTo>
                  <a:pt x="3444" y="1134"/>
                </a:lnTo>
                <a:lnTo>
                  <a:pt x="3444" y="1152"/>
                </a:lnTo>
                <a:lnTo>
                  <a:pt x="3450" y="1152"/>
                </a:lnTo>
                <a:lnTo>
                  <a:pt x="3450" y="1158"/>
                </a:lnTo>
                <a:lnTo>
                  <a:pt x="3450" y="1140"/>
                </a:lnTo>
                <a:lnTo>
                  <a:pt x="3450" y="1152"/>
                </a:lnTo>
                <a:lnTo>
                  <a:pt x="3456" y="1146"/>
                </a:lnTo>
                <a:lnTo>
                  <a:pt x="3456" y="1158"/>
                </a:lnTo>
                <a:lnTo>
                  <a:pt x="3456" y="1140"/>
                </a:lnTo>
                <a:lnTo>
                  <a:pt x="3456" y="1146"/>
                </a:lnTo>
                <a:lnTo>
                  <a:pt x="3462" y="1146"/>
                </a:lnTo>
                <a:lnTo>
                  <a:pt x="3462" y="1158"/>
                </a:lnTo>
                <a:lnTo>
                  <a:pt x="3462" y="1134"/>
                </a:lnTo>
                <a:lnTo>
                  <a:pt x="3462" y="1152"/>
                </a:lnTo>
                <a:lnTo>
                  <a:pt x="3468" y="1152"/>
                </a:lnTo>
                <a:lnTo>
                  <a:pt x="3468" y="1158"/>
                </a:lnTo>
                <a:lnTo>
                  <a:pt x="3468" y="1134"/>
                </a:lnTo>
                <a:lnTo>
                  <a:pt x="3468" y="1146"/>
                </a:lnTo>
                <a:lnTo>
                  <a:pt x="3474" y="1140"/>
                </a:lnTo>
                <a:lnTo>
                  <a:pt x="3474" y="1158"/>
                </a:lnTo>
                <a:lnTo>
                  <a:pt x="3474" y="1140"/>
                </a:lnTo>
                <a:lnTo>
                  <a:pt x="3474" y="1152"/>
                </a:lnTo>
                <a:lnTo>
                  <a:pt x="3480" y="1146"/>
                </a:lnTo>
                <a:lnTo>
                  <a:pt x="3480" y="1158"/>
                </a:lnTo>
                <a:lnTo>
                  <a:pt x="3480" y="1134"/>
                </a:lnTo>
                <a:lnTo>
                  <a:pt x="3480" y="1152"/>
                </a:lnTo>
                <a:lnTo>
                  <a:pt x="3486" y="1158"/>
                </a:lnTo>
                <a:lnTo>
                  <a:pt x="3486" y="1140"/>
                </a:lnTo>
                <a:lnTo>
                  <a:pt x="3486" y="1158"/>
                </a:lnTo>
                <a:lnTo>
                  <a:pt x="3492" y="1158"/>
                </a:lnTo>
                <a:lnTo>
                  <a:pt x="3492" y="1140"/>
                </a:lnTo>
                <a:lnTo>
                  <a:pt x="3492" y="1146"/>
                </a:lnTo>
                <a:lnTo>
                  <a:pt x="3498" y="1152"/>
                </a:lnTo>
                <a:lnTo>
                  <a:pt x="3498" y="1158"/>
                </a:lnTo>
                <a:lnTo>
                  <a:pt x="3498" y="1140"/>
                </a:lnTo>
                <a:lnTo>
                  <a:pt x="3498" y="1152"/>
                </a:lnTo>
                <a:lnTo>
                  <a:pt x="3504" y="1146"/>
                </a:lnTo>
                <a:lnTo>
                  <a:pt x="3504" y="1158"/>
                </a:lnTo>
                <a:lnTo>
                  <a:pt x="3504" y="1140"/>
                </a:lnTo>
                <a:lnTo>
                  <a:pt x="3504" y="1152"/>
                </a:lnTo>
                <a:lnTo>
                  <a:pt x="3510" y="1152"/>
                </a:lnTo>
                <a:lnTo>
                  <a:pt x="3510" y="1158"/>
                </a:lnTo>
                <a:lnTo>
                  <a:pt x="3510" y="1140"/>
                </a:lnTo>
                <a:lnTo>
                  <a:pt x="3516" y="1146"/>
                </a:lnTo>
                <a:lnTo>
                  <a:pt x="3516" y="1158"/>
                </a:lnTo>
                <a:lnTo>
                  <a:pt x="3516" y="1134"/>
                </a:lnTo>
                <a:lnTo>
                  <a:pt x="3516" y="1152"/>
                </a:lnTo>
                <a:lnTo>
                  <a:pt x="3522" y="1152"/>
                </a:lnTo>
                <a:lnTo>
                  <a:pt x="3522" y="1158"/>
                </a:lnTo>
                <a:lnTo>
                  <a:pt x="3522" y="1134"/>
                </a:lnTo>
                <a:lnTo>
                  <a:pt x="3522" y="1152"/>
                </a:lnTo>
                <a:lnTo>
                  <a:pt x="3528" y="1152"/>
                </a:lnTo>
                <a:lnTo>
                  <a:pt x="3528" y="1158"/>
                </a:lnTo>
                <a:lnTo>
                  <a:pt x="3528" y="1140"/>
                </a:lnTo>
                <a:lnTo>
                  <a:pt x="3528" y="1146"/>
                </a:lnTo>
                <a:lnTo>
                  <a:pt x="3534" y="1152"/>
                </a:lnTo>
                <a:lnTo>
                  <a:pt x="3534" y="1158"/>
                </a:lnTo>
                <a:lnTo>
                  <a:pt x="3534" y="1140"/>
                </a:lnTo>
                <a:lnTo>
                  <a:pt x="3534" y="1146"/>
                </a:lnTo>
                <a:lnTo>
                  <a:pt x="3540" y="1146"/>
                </a:lnTo>
                <a:lnTo>
                  <a:pt x="3540" y="1158"/>
                </a:lnTo>
                <a:lnTo>
                  <a:pt x="3540" y="1134"/>
                </a:lnTo>
                <a:lnTo>
                  <a:pt x="3540" y="1152"/>
                </a:lnTo>
                <a:lnTo>
                  <a:pt x="3546" y="1158"/>
                </a:lnTo>
                <a:lnTo>
                  <a:pt x="3546" y="1134"/>
                </a:lnTo>
                <a:lnTo>
                  <a:pt x="3546" y="1158"/>
                </a:lnTo>
                <a:lnTo>
                  <a:pt x="3552" y="1158"/>
                </a:lnTo>
                <a:lnTo>
                  <a:pt x="3552" y="1140"/>
                </a:lnTo>
                <a:lnTo>
                  <a:pt x="3552" y="1152"/>
                </a:lnTo>
                <a:lnTo>
                  <a:pt x="3558" y="1152"/>
                </a:lnTo>
                <a:lnTo>
                  <a:pt x="3558" y="1158"/>
                </a:lnTo>
                <a:lnTo>
                  <a:pt x="3558" y="1134"/>
                </a:lnTo>
                <a:lnTo>
                  <a:pt x="3558" y="1152"/>
                </a:lnTo>
                <a:lnTo>
                  <a:pt x="3564" y="1152"/>
                </a:lnTo>
                <a:lnTo>
                  <a:pt x="3564" y="1158"/>
                </a:lnTo>
                <a:lnTo>
                  <a:pt x="3564" y="1134"/>
                </a:lnTo>
                <a:lnTo>
                  <a:pt x="3564" y="1152"/>
                </a:lnTo>
                <a:lnTo>
                  <a:pt x="3570" y="1152"/>
                </a:lnTo>
                <a:lnTo>
                  <a:pt x="3570" y="1158"/>
                </a:lnTo>
                <a:lnTo>
                  <a:pt x="3570" y="1134"/>
                </a:lnTo>
                <a:lnTo>
                  <a:pt x="3570" y="1146"/>
                </a:lnTo>
                <a:lnTo>
                  <a:pt x="3576" y="1146"/>
                </a:lnTo>
                <a:lnTo>
                  <a:pt x="3576" y="1158"/>
                </a:lnTo>
                <a:lnTo>
                  <a:pt x="3576" y="1140"/>
                </a:lnTo>
                <a:lnTo>
                  <a:pt x="3576" y="1146"/>
                </a:lnTo>
                <a:lnTo>
                  <a:pt x="3582" y="1146"/>
                </a:lnTo>
                <a:lnTo>
                  <a:pt x="3582" y="1158"/>
                </a:lnTo>
                <a:lnTo>
                  <a:pt x="3582" y="1134"/>
                </a:lnTo>
                <a:lnTo>
                  <a:pt x="3582" y="1152"/>
                </a:lnTo>
                <a:lnTo>
                  <a:pt x="3588" y="1146"/>
                </a:lnTo>
                <a:lnTo>
                  <a:pt x="3588" y="1158"/>
                </a:lnTo>
                <a:lnTo>
                  <a:pt x="3588" y="1128"/>
                </a:lnTo>
                <a:lnTo>
                  <a:pt x="3588" y="1152"/>
                </a:lnTo>
                <a:lnTo>
                  <a:pt x="3594" y="1152"/>
                </a:lnTo>
                <a:lnTo>
                  <a:pt x="3594" y="1158"/>
                </a:lnTo>
                <a:lnTo>
                  <a:pt x="3594" y="1140"/>
                </a:lnTo>
                <a:lnTo>
                  <a:pt x="3594" y="1146"/>
                </a:lnTo>
                <a:lnTo>
                  <a:pt x="3600" y="1146"/>
                </a:lnTo>
                <a:lnTo>
                  <a:pt x="3600" y="1158"/>
                </a:lnTo>
                <a:lnTo>
                  <a:pt x="3600" y="1134"/>
                </a:lnTo>
                <a:lnTo>
                  <a:pt x="3600" y="1140"/>
                </a:lnTo>
                <a:lnTo>
                  <a:pt x="3606" y="1140"/>
                </a:lnTo>
                <a:lnTo>
                  <a:pt x="3606" y="1158"/>
                </a:lnTo>
                <a:lnTo>
                  <a:pt x="3606" y="1134"/>
                </a:lnTo>
                <a:lnTo>
                  <a:pt x="3606" y="1146"/>
                </a:lnTo>
                <a:lnTo>
                  <a:pt x="3612" y="1152"/>
                </a:lnTo>
                <a:lnTo>
                  <a:pt x="3612" y="1158"/>
                </a:lnTo>
                <a:lnTo>
                  <a:pt x="3612" y="1140"/>
                </a:lnTo>
                <a:lnTo>
                  <a:pt x="3612" y="1152"/>
                </a:lnTo>
                <a:lnTo>
                  <a:pt x="3618" y="1146"/>
                </a:lnTo>
                <a:lnTo>
                  <a:pt x="3618" y="1158"/>
                </a:lnTo>
                <a:lnTo>
                  <a:pt x="3618" y="1134"/>
                </a:lnTo>
                <a:lnTo>
                  <a:pt x="3618" y="1146"/>
                </a:lnTo>
                <a:lnTo>
                  <a:pt x="3624" y="1146"/>
                </a:lnTo>
                <a:lnTo>
                  <a:pt x="3624" y="1158"/>
                </a:lnTo>
                <a:lnTo>
                  <a:pt x="3624" y="1140"/>
                </a:lnTo>
                <a:lnTo>
                  <a:pt x="3624" y="1146"/>
                </a:lnTo>
                <a:lnTo>
                  <a:pt x="3630" y="1146"/>
                </a:lnTo>
                <a:lnTo>
                  <a:pt x="3630" y="1158"/>
                </a:lnTo>
                <a:lnTo>
                  <a:pt x="3630" y="1134"/>
                </a:lnTo>
                <a:lnTo>
                  <a:pt x="3630" y="1152"/>
                </a:lnTo>
                <a:lnTo>
                  <a:pt x="3636" y="1152"/>
                </a:lnTo>
                <a:lnTo>
                  <a:pt x="3636" y="1158"/>
                </a:lnTo>
                <a:lnTo>
                  <a:pt x="3636" y="1140"/>
                </a:lnTo>
                <a:lnTo>
                  <a:pt x="3636" y="1152"/>
                </a:lnTo>
                <a:lnTo>
                  <a:pt x="3642" y="1152"/>
                </a:lnTo>
                <a:lnTo>
                  <a:pt x="3642" y="1158"/>
                </a:lnTo>
                <a:lnTo>
                  <a:pt x="3642" y="1134"/>
                </a:lnTo>
                <a:lnTo>
                  <a:pt x="3642" y="1146"/>
                </a:lnTo>
                <a:lnTo>
                  <a:pt x="3648" y="1152"/>
                </a:lnTo>
                <a:lnTo>
                  <a:pt x="3648" y="1158"/>
                </a:lnTo>
                <a:lnTo>
                  <a:pt x="3648" y="1134"/>
                </a:lnTo>
                <a:lnTo>
                  <a:pt x="3654" y="1134"/>
                </a:lnTo>
                <a:lnTo>
                  <a:pt x="3654" y="1158"/>
                </a:lnTo>
                <a:lnTo>
                  <a:pt x="3654" y="1134"/>
                </a:lnTo>
                <a:lnTo>
                  <a:pt x="3654" y="1152"/>
                </a:lnTo>
                <a:lnTo>
                  <a:pt x="3660" y="1146"/>
                </a:lnTo>
                <a:lnTo>
                  <a:pt x="3660" y="1158"/>
                </a:lnTo>
                <a:lnTo>
                  <a:pt x="3660" y="1134"/>
                </a:lnTo>
                <a:lnTo>
                  <a:pt x="3660" y="1140"/>
                </a:lnTo>
                <a:lnTo>
                  <a:pt x="3666" y="1140"/>
                </a:lnTo>
                <a:lnTo>
                  <a:pt x="3666" y="1158"/>
                </a:lnTo>
                <a:lnTo>
                  <a:pt x="3666" y="1134"/>
                </a:lnTo>
                <a:lnTo>
                  <a:pt x="3666" y="1152"/>
                </a:lnTo>
                <a:lnTo>
                  <a:pt x="3672" y="1146"/>
                </a:lnTo>
                <a:lnTo>
                  <a:pt x="3672" y="1158"/>
                </a:lnTo>
                <a:lnTo>
                  <a:pt x="3672" y="1134"/>
                </a:lnTo>
                <a:lnTo>
                  <a:pt x="3672" y="1146"/>
                </a:lnTo>
                <a:lnTo>
                  <a:pt x="3678" y="1140"/>
                </a:lnTo>
                <a:lnTo>
                  <a:pt x="3678" y="1158"/>
                </a:lnTo>
                <a:lnTo>
                  <a:pt x="3678" y="1134"/>
                </a:lnTo>
                <a:lnTo>
                  <a:pt x="3678" y="1152"/>
                </a:lnTo>
                <a:lnTo>
                  <a:pt x="3684" y="1152"/>
                </a:lnTo>
                <a:lnTo>
                  <a:pt x="3684" y="1158"/>
                </a:lnTo>
                <a:lnTo>
                  <a:pt x="3684" y="1140"/>
                </a:lnTo>
                <a:lnTo>
                  <a:pt x="3684" y="1146"/>
                </a:lnTo>
                <a:lnTo>
                  <a:pt x="3690" y="1146"/>
                </a:lnTo>
                <a:lnTo>
                  <a:pt x="3690" y="1158"/>
                </a:lnTo>
                <a:lnTo>
                  <a:pt x="3690" y="1134"/>
                </a:lnTo>
                <a:lnTo>
                  <a:pt x="3690" y="1146"/>
                </a:lnTo>
                <a:lnTo>
                  <a:pt x="3696" y="1146"/>
                </a:lnTo>
                <a:lnTo>
                  <a:pt x="3696" y="1158"/>
                </a:lnTo>
                <a:lnTo>
                  <a:pt x="3696" y="1134"/>
                </a:lnTo>
                <a:lnTo>
                  <a:pt x="3696" y="1152"/>
                </a:lnTo>
                <a:lnTo>
                  <a:pt x="3702" y="1152"/>
                </a:lnTo>
                <a:lnTo>
                  <a:pt x="3702" y="1158"/>
                </a:lnTo>
                <a:lnTo>
                  <a:pt x="3702" y="1134"/>
                </a:lnTo>
                <a:lnTo>
                  <a:pt x="3702" y="1152"/>
                </a:lnTo>
                <a:lnTo>
                  <a:pt x="3708" y="1152"/>
                </a:lnTo>
                <a:lnTo>
                  <a:pt x="3708" y="1158"/>
                </a:lnTo>
                <a:lnTo>
                  <a:pt x="3708" y="1134"/>
                </a:lnTo>
                <a:lnTo>
                  <a:pt x="3708" y="1146"/>
                </a:lnTo>
                <a:lnTo>
                  <a:pt x="3714" y="1146"/>
                </a:lnTo>
                <a:lnTo>
                  <a:pt x="3714" y="1158"/>
                </a:lnTo>
                <a:lnTo>
                  <a:pt x="3714" y="1140"/>
                </a:lnTo>
                <a:lnTo>
                  <a:pt x="3714" y="1152"/>
                </a:lnTo>
                <a:lnTo>
                  <a:pt x="3720" y="1152"/>
                </a:lnTo>
                <a:lnTo>
                  <a:pt x="3720" y="1158"/>
                </a:lnTo>
                <a:lnTo>
                  <a:pt x="3720" y="1134"/>
                </a:lnTo>
                <a:lnTo>
                  <a:pt x="3720" y="1152"/>
                </a:lnTo>
                <a:lnTo>
                  <a:pt x="3726" y="1146"/>
                </a:lnTo>
                <a:lnTo>
                  <a:pt x="3726" y="1158"/>
                </a:lnTo>
                <a:lnTo>
                  <a:pt x="3726" y="1128"/>
                </a:lnTo>
                <a:lnTo>
                  <a:pt x="3726" y="1146"/>
                </a:lnTo>
                <a:lnTo>
                  <a:pt x="3732" y="1146"/>
                </a:lnTo>
                <a:lnTo>
                  <a:pt x="3732" y="1158"/>
                </a:lnTo>
                <a:lnTo>
                  <a:pt x="3732" y="1140"/>
                </a:lnTo>
                <a:lnTo>
                  <a:pt x="3732" y="1146"/>
                </a:lnTo>
                <a:lnTo>
                  <a:pt x="3738" y="1146"/>
                </a:lnTo>
                <a:lnTo>
                  <a:pt x="3738" y="1158"/>
                </a:lnTo>
                <a:lnTo>
                  <a:pt x="3738" y="1134"/>
                </a:lnTo>
                <a:lnTo>
                  <a:pt x="3738" y="1146"/>
                </a:lnTo>
                <a:lnTo>
                  <a:pt x="3744" y="1152"/>
                </a:lnTo>
                <a:lnTo>
                  <a:pt x="3744" y="1158"/>
                </a:lnTo>
                <a:lnTo>
                  <a:pt x="3744" y="1140"/>
                </a:lnTo>
                <a:lnTo>
                  <a:pt x="3744" y="1152"/>
                </a:lnTo>
                <a:lnTo>
                  <a:pt x="3750" y="1152"/>
                </a:lnTo>
                <a:lnTo>
                  <a:pt x="3750" y="1158"/>
                </a:lnTo>
                <a:lnTo>
                  <a:pt x="3750" y="1140"/>
                </a:lnTo>
                <a:lnTo>
                  <a:pt x="3750" y="1152"/>
                </a:lnTo>
                <a:lnTo>
                  <a:pt x="3756" y="1158"/>
                </a:lnTo>
                <a:lnTo>
                  <a:pt x="3756" y="1140"/>
                </a:lnTo>
                <a:lnTo>
                  <a:pt x="3756" y="1146"/>
                </a:lnTo>
                <a:lnTo>
                  <a:pt x="3762" y="1146"/>
                </a:lnTo>
                <a:lnTo>
                  <a:pt x="3762" y="1158"/>
                </a:lnTo>
                <a:lnTo>
                  <a:pt x="3762" y="1140"/>
                </a:lnTo>
                <a:lnTo>
                  <a:pt x="3762" y="1146"/>
                </a:lnTo>
                <a:lnTo>
                  <a:pt x="3768" y="1146"/>
                </a:lnTo>
                <a:lnTo>
                  <a:pt x="3768" y="1158"/>
                </a:lnTo>
                <a:lnTo>
                  <a:pt x="3768" y="1140"/>
                </a:lnTo>
                <a:lnTo>
                  <a:pt x="3768" y="1158"/>
                </a:lnTo>
                <a:lnTo>
                  <a:pt x="3774" y="1158"/>
                </a:lnTo>
                <a:lnTo>
                  <a:pt x="3774" y="1134"/>
                </a:lnTo>
                <a:lnTo>
                  <a:pt x="3774" y="1152"/>
                </a:lnTo>
                <a:lnTo>
                  <a:pt x="3780" y="1152"/>
                </a:lnTo>
                <a:lnTo>
                  <a:pt x="3780" y="1158"/>
                </a:lnTo>
                <a:lnTo>
                  <a:pt x="3780" y="1140"/>
                </a:lnTo>
                <a:lnTo>
                  <a:pt x="3780" y="1152"/>
                </a:lnTo>
                <a:lnTo>
                  <a:pt x="3786" y="1158"/>
                </a:lnTo>
                <a:lnTo>
                  <a:pt x="3786" y="1140"/>
                </a:lnTo>
                <a:lnTo>
                  <a:pt x="3786" y="1152"/>
                </a:lnTo>
                <a:lnTo>
                  <a:pt x="3792" y="1158"/>
                </a:lnTo>
                <a:lnTo>
                  <a:pt x="3792" y="1140"/>
                </a:lnTo>
                <a:lnTo>
                  <a:pt x="3792" y="1152"/>
                </a:lnTo>
                <a:lnTo>
                  <a:pt x="3798" y="1152"/>
                </a:lnTo>
                <a:lnTo>
                  <a:pt x="3798" y="1158"/>
                </a:lnTo>
                <a:lnTo>
                  <a:pt x="3798" y="1140"/>
                </a:lnTo>
                <a:lnTo>
                  <a:pt x="3798" y="1146"/>
                </a:lnTo>
                <a:lnTo>
                  <a:pt x="3804" y="1146"/>
                </a:lnTo>
                <a:lnTo>
                  <a:pt x="3804" y="1158"/>
                </a:lnTo>
                <a:lnTo>
                  <a:pt x="3804" y="1140"/>
                </a:lnTo>
                <a:lnTo>
                  <a:pt x="3804" y="1152"/>
                </a:lnTo>
                <a:lnTo>
                  <a:pt x="3810" y="1158"/>
                </a:lnTo>
                <a:lnTo>
                  <a:pt x="3810" y="1140"/>
                </a:lnTo>
                <a:lnTo>
                  <a:pt x="3810" y="1152"/>
                </a:lnTo>
                <a:lnTo>
                  <a:pt x="3816" y="1152"/>
                </a:lnTo>
                <a:lnTo>
                  <a:pt x="3816" y="1158"/>
                </a:lnTo>
                <a:lnTo>
                  <a:pt x="3816" y="1134"/>
                </a:lnTo>
                <a:lnTo>
                  <a:pt x="3816" y="1152"/>
                </a:lnTo>
                <a:lnTo>
                  <a:pt x="3822" y="1152"/>
                </a:lnTo>
                <a:lnTo>
                  <a:pt x="3822" y="1158"/>
                </a:lnTo>
                <a:lnTo>
                  <a:pt x="3822" y="1134"/>
                </a:lnTo>
                <a:lnTo>
                  <a:pt x="3822" y="1152"/>
                </a:lnTo>
                <a:lnTo>
                  <a:pt x="3828" y="1152"/>
                </a:lnTo>
                <a:lnTo>
                  <a:pt x="3828" y="1158"/>
                </a:lnTo>
                <a:lnTo>
                  <a:pt x="3828" y="1140"/>
                </a:lnTo>
                <a:lnTo>
                  <a:pt x="3828" y="1152"/>
                </a:lnTo>
                <a:lnTo>
                  <a:pt x="3834" y="1146"/>
                </a:lnTo>
                <a:lnTo>
                  <a:pt x="3834" y="1158"/>
                </a:lnTo>
                <a:lnTo>
                  <a:pt x="3834" y="1134"/>
                </a:lnTo>
                <a:lnTo>
                  <a:pt x="3834" y="1146"/>
                </a:lnTo>
                <a:lnTo>
                  <a:pt x="3840" y="1152"/>
                </a:lnTo>
                <a:lnTo>
                  <a:pt x="3840" y="1158"/>
                </a:lnTo>
                <a:lnTo>
                  <a:pt x="3840" y="1134"/>
                </a:lnTo>
                <a:lnTo>
                  <a:pt x="3840" y="1146"/>
                </a:lnTo>
                <a:lnTo>
                  <a:pt x="3846" y="1146"/>
                </a:lnTo>
                <a:lnTo>
                  <a:pt x="3846" y="1158"/>
                </a:lnTo>
                <a:lnTo>
                  <a:pt x="3846" y="1134"/>
                </a:lnTo>
                <a:lnTo>
                  <a:pt x="3846" y="1152"/>
                </a:lnTo>
                <a:lnTo>
                  <a:pt x="3852" y="1152"/>
                </a:lnTo>
                <a:lnTo>
                  <a:pt x="3852" y="1158"/>
                </a:lnTo>
                <a:lnTo>
                  <a:pt x="3852" y="1140"/>
                </a:lnTo>
                <a:lnTo>
                  <a:pt x="3852" y="1152"/>
                </a:lnTo>
                <a:lnTo>
                  <a:pt x="3858" y="1152"/>
                </a:lnTo>
                <a:lnTo>
                  <a:pt x="3858" y="1158"/>
                </a:lnTo>
                <a:lnTo>
                  <a:pt x="3858" y="1140"/>
                </a:lnTo>
                <a:lnTo>
                  <a:pt x="3858" y="1152"/>
                </a:lnTo>
                <a:lnTo>
                  <a:pt x="3864" y="1152"/>
                </a:lnTo>
                <a:lnTo>
                  <a:pt x="3864" y="1158"/>
                </a:lnTo>
                <a:lnTo>
                  <a:pt x="3864" y="1134"/>
                </a:lnTo>
                <a:lnTo>
                  <a:pt x="3864" y="1140"/>
                </a:lnTo>
                <a:lnTo>
                  <a:pt x="3870" y="1146"/>
                </a:lnTo>
                <a:lnTo>
                  <a:pt x="3870" y="1158"/>
                </a:lnTo>
                <a:lnTo>
                  <a:pt x="3870" y="1140"/>
                </a:lnTo>
                <a:lnTo>
                  <a:pt x="3870" y="1146"/>
                </a:lnTo>
                <a:lnTo>
                  <a:pt x="3876" y="1146"/>
                </a:lnTo>
                <a:lnTo>
                  <a:pt x="3876" y="1158"/>
                </a:lnTo>
                <a:lnTo>
                  <a:pt x="3876" y="1128"/>
                </a:lnTo>
                <a:lnTo>
                  <a:pt x="3876" y="1152"/>
                </a:lnTo>
                <a:lnTo>
                  <a:pt x="3882" y="1152"/>
                </a:lnTo>
                <a:lnTo>
                  <a:pt x="3882" y="1158"/>
                </a:lnTo>
                <a:lnTo>
                  <a:pt x="3882" y="1140"/>
                </a:lnTo>
                <a:lnTo>
                  <a:pt x="3882" y="1152"/>
                </a:lnTo>
                <a:lnTo>
                  <a:pt x="3888" y="1152"/>
                </a:lnTo>
                <a:lnTo>
                  <a:pt x="3888" y="1158"/>
                </a:lnTo>
                <a:lnTo>
                  <a:pt x="3888" y="1134"/>
                </a:lnTo>
                <a:lnTo>
                  <a:pt x="3888" y="1152"/>
                </a:lnTo>
                <a:lnTo>
                  <a:pt x="3894" y="1158"/>
                </a:lnTo>
                <a:lnTo>
                  <a:pt x="3894" y="1134"/>
                </a:lnTo>
                <a:lnTo>
                  <a:pt x="3894" y="1152"/>
                </a:lnTo>
                <a:lnTo>
                  <a:pt x="3900" y="1152"/>
                </a:lnTo>
                <a:lnTo>
                  <a:pt x="3900" y="1158"/>
                </a:lnTo>
                <a:lnTo>
                  <a:pt x="3900" y="1140"/>
                </a:lnTo>
                <a:lnTo>
                  <a:pt x="3900" y="1146"/>
                </a:lnTo>
                <a:lnTo>
                  <a:pt x="3906" y="1146"/>
                </a:lnTo>
                <a:lnTo>
                  <a:pt x="3906" y="1158"/>
                </a:lnTo>
                <a:lnTo>
                  <a:pt x="3906" y="1134"/>
                </a:lnTo>
                <a:lnTo>
                  <a:pt x="3906" y="1152"/>
                </a:lnTo>
                <a:lnTo>
                  <a:pt x="3912" y="1152"/>
                </a:lnTo>
                <a:lnTo>
                  <a:pt x="3912" y="1158"/>
                </a:lnTo>
                <a:lnTo>
                  <a:pt x="3912" y="1134"/>
                </a:lnTo>
                <a:lnTo>
                  <a:pt x="3912" y="1152"/>
                </a:lnTo>
                <a:lnTo>
                  <a:pt x="3918" y="1152"/>
                </a:lnTo>
                <a:lnTo>
                  <a:pt x="3918" y="1158"/>
                </a:lnTo>
                <a:lnTo>
                  <a:pt x="3918" y="1134"/>
                </a:lnTo>
                <a:lnTo>
                  <a:pt x="3918" y="1146"/>
                </a:lnTo>
                <a:lnTo>
                  <a:pt x="3924" y="1146"/>
                </a:lnTo>
                <a:lnTo>
                  <a:pt x="3924" y="1158"/>
                </a:lnTo>
                <a:lnTo>
                  <a:pt x="3924" y="1140"/>
                </a:lnTo>
                <a:lnTo>
                  <a:pt x="3924" y="1158"/>
                </a:lnTo>
                <a:lnTo>
                  <a:pt x="3930" y="1158"/>
                </a:lnTo>
                <a:lnTo>
                  <a:pt x="3930" y="1134"/>
                </a:lnTo>
                <a:lnTo>
                  <a:pt x="3930" y="1152"/>
                </a:lnTo>
                <a:lnTo>
                  <a:pt x="3936" y="1152"/>
                </a:lnTo>
                <a:lnTo>
                  <a:pt x="3936" y="1158"/>
                </a:lnTo>
                <a:lnTo>
                  <a:pt x="3936" y="1134"/>
                </a:lnTo>
                <a:lnTo>
                  <a:pt x="3936" y="1158"/>
                </a:lnTo>
                <a:lnTo>
                  <a:pt x="3942" y="1152"/>
                </a:lnTo>
                <a:lnTo>
                  <a:pt x="3942" y="1158"/>
                </a:lnTo>
                <a:lnTo>
                  <a:pt x="3942" y="1128"/>
                </a:lnTo>
                <a:lnTo>
                  <a:pt x="3942" y="1152"/>
                </a:lnTo>
                <a:lnTo>
                  <a:pt x="3948" y="1146"/>
                </a:lnTo>
                <a:lnTo>
                  <a:pt x="3948" y="1158"/>
                </a:lnTo>
                <a:lnTo>
                  <a:pt x="3948" y="0"/>
                </a:lnTo>
                <a:lnTo>
                  <a:pt x="3948" y="1116"/>
                </a:lnTo>
                <a:lnTo>
                  <a:pt x="3954" y="1116"/>
                </a:lnTo>
                <a:lnTo>
                  <a:pt x="3954" y="1158"/>
                </a:lnTo>
                <a:lnTo>
                  <a:pt x="3954" y="1104"/>
                </a:lnTo>
                <a:lnTo>
                  <a:pt x="3954" y="1140"/>
                </a:lnTo>
                <a:lnTo>
                  <a:pt x="3960" y="1146"/>
                </a:lnTo>
                <a:lnTo>
                  <a:pt x="3960" y="1158"/>
                </a:lnTo>
                <a:lnTo>
                  <a:pt x="3960" y="990"/>
                </a:lnTo>
                <a:lnTo>
                  <a:pt x="3960" y="1152"/>
                </a:lnTo>
                <a:lnTo>
                  <a:pt x="3966" y="1152"/>
                </a:lnTo>
                <a:lnTo>
                  <a:pt x="3966" y="1158"/>
                </a:lnTo>
                <a:lnTo>
                  <a:pt x="3966" y="1128"/>
                </a:lnTo>
                <a:lnTo>
                  <a:pt x="3966" y="1152"/>
                </a:lnTo>
                <a:lnTo>
                  <a:pt x="3972" y="1152"/>
                </a:lnTo>
                <a:lnTo>
                  <a:pt x="3972" y="1158"/>
                </a:lnTo>
                <a:lnTo>
                  <a:pt x="3972" y="1134"/>
                </a:lnTo>
                <a:lnTo>
                  <a:pt x="3972" y="1146"/>
                </a:lnTo>
                <a:lnTo>
                  <a:pt x="3978" y="1152"/>
                </a:lnTo>
                <a:lnTo>
                  <a:pt x="3978" y="1158"/>
                </a:lnTo>
                <a:lnTo>
                  <a:pt x="3978" y="1134"/>
                </a:lnTo>
                <a:lnTo>
                  <a:pt x="3978" y="1146"/>
                </a:lnTo>
                <a:lnTo>
                  <a:pt x="3984" y="1146"/>
                </a:lnTo>
                <a:lnTo>
                  <a:pt x="3984" y="1158"/>
                </a:lnTo>
                <a:lnTo>
                  <a:pt x="3984" y="1134"/>
                </a:lnTo>
                <a:lnTo>
                  <a:pt x="3984" y="1152"/>
                </a:lnTo>
                <a:lnTo>
                  <a:pt x="3990" y="1152"/>
                </a:lnTo>
                <a:lnTo>
                  <a:pt x="3990" y="1158"/>
                </a:lnTo>
                <a:lnTo>
                  <a:pt x="3990" y="1140"/>
                </a:lnTo>
                <a:lnTo>
                  <a:pt x="3990" y="1152"/>
                </a:lnTo>
                <a:lnTo>
                  <a:pt x="3996" y="1146"/>
                </a:lnTo>
                <a:lnTo>
                  <a:pt x="3996" y="1158"/>
                </a:lnTo>
                <a:lnTo>
                  <a:pt x="3996" y="1140"/>
                </a:lnTo>
                <a:lnTo>
                  <a:pt x="3996" y="1152"/>
                </a:lnTo>
                <a:lnTo>
                  <a:pt x="4002" y="1158"/>
                </a:lnTo>
                <a:lnTo>
                  <a:pt x="4002" y="1134"/>
                </a:lnTo>
                <a:lnTo>
                  <a:pt x="4002" y="1152"/>
                </a:lnTo>
                <a:lnTo>
                  <a:pt x="4008" y="1152"/>
                </a:lnTo>
                <a:lnTo>
                  <a:pt x="4008" y="1158"/>
                </a:lnTo>
                <a:lnTo>
                  <a:pt x="4008" y="1140"/>
                </a:lnTo>
                <a:lnTo>
                  <a:pt x="4008" y="1146"/>
                </a:lnTo>
                <a:lnTo>
                  <a:pt x="4014" y="1146"/>
                </a:lnTo>
                <a:lnTo>
                  <a:pt x="4014" y="1158"/>
                </a:lnTo>
                <a:lnTo>
                  <a:pt x="4014" y="1140"/>
                </a:lnTo>
                <a:lnTo>
                  <a:pt x="4014" y="1152"/>
                </a:lnTo>
                <a:lnTo>
                  <a:pt x="4020" y="1146"/>
                </a:lnTo>
                <a:lnTo>
                  <a:pt x="4020" y="1158"/>
                </a:lnTo>
                <a:lnTo>
                  <a:pt x="4020" y="1140"/>
                </a:lnTo>
                <a:lnTo>
                  <a:pt x="4020" y="1152"/>
                </a:lnTo>
                <a:lnTo>
                  <a:pt x="4026" y="1158"/>
                </a:lnTo>
                <a:lnTo>
                  <a:pt x="4026" y="1134"/>
                </a:lnTo>
                <a:lnTo>
                  <a:pt x="4026" y="1146"/>
                </a:lnTo>
                <a:lnTo>
                  <a:pt x="4032" y="1152"/>
                </a:lnTo>
                <a:lnTo>
                  <a:pt x="4032" y="1158"/>
                </a:lnTo>
                <a:lnTo>
                  <a:pt x="4032" y="1134"/>
                </a:lnTo>
                <a:lnTo>
                  <a:pt x="4032" y="1140"/>
                </a:lnTo>
                <a:lnTo>
                  <a:pt x="4038" y="1146"/>
                </a:lnTo>
                <a:lnTo>
                  <a:pt x="4038" y="1158"/>
                </a:lnTo>
                <a:lnTo>
                  <a:pt x="4038" y="1134"/>
                </a:lnTo>
                <a:lnTo>
                  <a:pt x="4038" y="1140"/>
                </a:lnTo>
                <a:lnTo>
                  <a:pt x="4044" y="1146"/>
                </a:lnTo>
                <a:lnTo>
                  <a:pt x="4044" y="1158"/>
                </a:lnTo>
                <a:lnTo>
                  <a:pt x="4044" y="1134"/>
                </a:lnTo>
                <a:lnTo>
                  <a:pt x="4044" y="1152"/>
                </a:lnTo>
                <a:lnTo>
                  <a:pt x="4050" y="1152"/>
                </a:lnTo>
                <a:lnTo>
                  <a:pt x="4050" y="1158"/>
                </a:lnTo>
                <a:lnTo>
                  <a:pt x="4050" y="1140"/>
                </a:lnTo>
                <a:lnTo>
                  <a:pt x="4050" y="1158"/>
                </a:lnTo>
                <a:lnTo>
                  <a:pt x="4056" y="1152"/>
                </a:lnTo>
                <a:lnTo>
                  <a:pt x="4056" y="1158"/>
                </a:lnTo>
                <a:lnTo>
                  <a:pt x="4056" y="1140"/>
                </a:lnTo>
                <a:lnTo>
                  <a:pt x="4056" y="1146"/>
                </a:lnTo>
                <a:lnTo>
                  <a:pt x="4062" y="1146"/>
                </a:lnTo>
                <a:lnTo>
                  <a:pt x="4062" y="1158"/>
                </a:lnTo>
                <a:lnTo>
                  <a:pt x="4062" y="1134"/>
                </a:lnTo>
                <a:lnTo>
                  <a:pt x="4062" y="1146"/>
                </a:lnTo>
                <a:lnTo>
                  <a:pt x="4068" y="1152"/>
                </a:lnTo>
                <a:lnTo>
                  <a:pt x="4068" y="1158"/>
                </a:lnTo>
                <a:lnTo>
                  <a:pt x="4068" y="1134"/>
                </a:lnTo>
                <a:lnTo>
                  <a:pt x="4068" y="1146"/>
                </a:lnTo>
                <a:lnTo>
                  <a:pt x="4074" y="1152"/>
                </a:lnTo>
                <a:lnTo>
                  <a:pt x="4074" y="1158"/>
                </a:lnTo>
                <a:lnTo>
                  <a:pt x="4074" y="1140"/>
                </a:lnTo>
                <a:lnTo>
                  <a:pt x="4074" y="1152"/>
                </a:lnTo>
                <a:lnTo>
                  <a:pt x="4080" y="1152"/>
                </a:lnTo>
                <a:lnTo>
                  <a:pt x="4080" y="1158"/>
                </a:lnTo>
                <a:lnTo>
                  <a:pt x="4080" y="1140"/>
                </a:lnTo>
                <a:lnTo>
                  <a:pt x="4080" y="1152"/>
                </a:lnTo>
                <a:lnTo>
                  <a:pt x="4086" y="1152"/>
                </a:lnTo>
                <a:lnTo>
                  <a:pt x="4086" y="1158"/>
                </a:lnTo>
                <a:lnTo>
                  <a:pt x="4086" y="1140"/>
                </a:lnTo>
                <a:lnTo>
                  <a:pt x="4086" y="1146"/>
                </a:lnTo>
                <a:lnTo>
                  <a:pt x="4092" y="1146"/>
                </a:lnTo>
                <a:lnTo>
                  <a:pt x="4092" y="1158"/>
                </a:lnTo>
                <a:lnTo>
                  <a:pt x="4092" y="1134"/>
                </a:lnTo>
                <a:lnTo>
                  <a:pt x="4092" y="1158"/>
                </a:lnTo>
                <a:lnTo>
                  <a:pt x="4098" y="1158"/>
                </a:lnTo>
                <a:lnTo>
                  <a:pt x="4098" y="1140"/>
                </a:lnTo>
                <a:lnTo>
                  <a:pt x="4098" y="1146"/>
                </a:lnTo>
                <a:lnTo>
                  <a:pt x="4104" y="1146"/>
                </a:lnTo>
                <a:lnTo>
                  <a:pt x="4104" y="1158"/>
                </a:lnTo>
                <a:lnTo>
                  <a:pt x="4104" y="804"/>
                </a:lnTo>
                <a:lnTo>
                  <a:pt x="4104" y="1152"/>
                </a:lnTo>
                <a:lnTo>
                  <a:pt x="4110" y="1146"/>
                </a:lnTo>
                <a:lnTo>
                  <a:pt x="4110" y="1158"/>
                </a:lnTo>
                <a:lnTo>
                  <a:pt x="4110" y="1128"/>
                </a:lnTo>
                <a:lnTo>
                  <a:pt x="4110" y="1146"/>
                </a:lnTo>
                <a:lnTo>
                  <a:pt x="4116" y="1146"/>
                </a:lnTo>
                <a:lnTo>
                  <a:pt x="4116" y="1158"/>
                </a:lnTo>
                <a:lnTo>
                  <a:pt x="4116" y="894"/>
                </a:lnTo>
                <a:lnTo>
                  <a:pt x="4116" y="1152"/>
                </a:lnTo>
                <a:lnTo>
                  <a:pt x="4122" y="1152"/>
                </a:lnTo>
                <a:lnTo>
                  <a:pt x="4122" y="1158"/>
                </a:lnTo>
                <a:lnTo>
                  <a:pt x="4122" y="1134"/>
                </a:lnTo>
                <a:lnTo>
                  <a:pt x="4122" y="1152"/>
                </a:lnTo>
                <a:lnTo>
                  <a:pt x="4128" y="1152"/>
                </a:lnTo>
                <a:lnTo>
                  <a:pt x="4128" y="1158"/>
                </a:lnTo>
                <a:lnTo>
                  <a:pt x="4128" y="1134"/>
                </a:lnTo>
                <a:lnTo>
                  <a:pt x="4128" y="1152"/>
                </a:lnTo>
                <a:lnTo>
                  <a:pt x="4134" y="1158"/>
                </a:lnTo>
                <a:lnTo>
                  <a:pt x="4134" y="1134"/>
                </a:lnTo>
                <a:lnTo>
                  <a:pt x="4134" y="1152"/>
                </a:lnTo>
                <a:lnTo>
                  <a:pt x="4140" y="1152"/>
                </a:lnTo>
                <a:lnTo>
                  <a:pt x="4140" y="1158"/>
                </a:lnTo>
                <a:lnTo>
                  <a:pt x="4140" y="1140"/>
                </a:lnTo>
                <a:lnTo>
                  <a:pt x="4140" y="1152"/>
                </a:lnTo>
                <a:lnTo>
                  <a:pt x="4146" y="1152"/>
                </a:lnTo>
                <a:lnTo>
                  <a:pt x="4146" y="1158"/>
                </a:lnTo>
                <a:lnTo>
                  <a:pt x="4146" y="1134"/>
                </a:lnTo>
                <a:lnTo>
                  <a:pt x="4146" y="1152"/>
                </a:lnTo>
                <a:lnTo>
                  <a:pt x="4152" y="1152"/>
                </a:lnTo>
                <a:lnTo>
                  <a:pt x="4152" y="1158"/>
                </a:lnTo>
                <a:lnTo>
                  <a:pt x="4152" y="1134"/>
                </a:lnTo>
                <a:lnTo>
                  <a:pt x="4152" y="1146"/>
                </a:lnTo>
                <a:lnTo>
                  <a:pt x="4158" y="1146"/>
                </a:lnTo>
                <a:lnTo>
                  <a:pt x="4158" y="1158"/>
                </a:lnTo>
                <a:lnTo>
                  <a:pt x="4158" y="1134"/>
                </a:lnTo>
                <a:lnTo>
                  <a:pt x="4158" y="1152"/>
                </a:lnTo>
                <a:lnTo>
                  <a:pt x="4164" y="1152"/>
                </a:lnTo>
                <a:lnTo>
                  <a:pt x="4164" y="1158"/>
                </a:lnTo>
                <a:lnTo>
                  <a:pt x="4164" y="1134"/>
                </a:lnTo>
                <a:lnTo>
                  <a:pt x="4164" y="1146"/>
                </a:lnTo>
                <a:lnTo>
                  <a:pt x="4170" y="1146"/>
                </a:lnTo>
                <a:lnTo>
                  <a:pt x="4170" y="1158"/>
                </a:lnTo>
                <a:lnTo>
                  <a:pt x="4170" y="1140"/>
                </a:lnTo>
                <a:lnTo>
                  <a:pt x="4170" y="1152"/>
                </a:lnTo>
                <a:lnTo>
                  <a:pt x="4176" y="1152"/>
                </a:lnTo>
                <a:lnTo>
                  <a:pt x="4176" y="1158"/>
                </a:lnTo>
                <a:lnTo>
                  <a:pt x="4176" y="1134"/>
                </a:lnTo>
                <a:lnTo>
                  <a:pt x="4176" y="1152"/>
                </a:lnTo>
                <a:lnTo>
                  <a:pt x="4182" y="1152"/>
                </a:lnTo>
                <a:lnTo>
                  <a:pt x="4182" y="1158"/>
                </a:lnTo>
                <a:lnTo>
                  <a:pt x="4182" y="1134"/>
                </a:lnTo>
                <a:lnTo>
                  <a:pt x="4182" y="1152"/>
                </a:lnTo>
                <a:lnTo>
                  <a:pt x="4188" y="1152"/>
                </a:lnTo>
                <a:lnTo>
                  <a:pt x="4188" y="1158"/>
                </a:lnTo>
                <a:lnTo>
                  <a:pt x="4188" y="1134"/>
                </a:lnTo>
                <a:lnTo>
                  <a:pt x="4188" y="1146"/>
                </a:lnTo>
                <a:lnTo>
                  <a:pt x="4194" y="1146"/>
                </a:lnTo>
                <a:lnTo>
                  <a:pt x="4194" y="1158"/>
                </a:lnTo>
                <a:lnTo>
                  <a:pt x="4194" y="1134"/>
                </a:lnTo>
                <a:lnTo>
                  <a:pt x="4194" y="1152"/>
                </a:lnTo>
                <a:lnTo>
                  <a:pt x="4200" y="1152"/>
                </a:lnTo>
                <a:lnTo>
                  <a:pt x="4200" y="1158"/>
                </a:lnTo>
                <a:lnTo>
                  <a:pt x="4200" y="1140"/>
                </a:lnTo>
                <a:lnTo>
                  <a:pt x="4200" y="1152"/>
                </a:lnTo>
                <a:lnTo>
                  <a:pt x="4206" y="1146"/>
                </a:lnTo>
                <a:lnTo>
                  <a:pt x="4206" y="1158"/>
                </a:lnTo>
                <a:lnTo>
                  <a:pt x="4206" y="1140"/>
                </a:lnTo>
                <a:lnTo>
                  <a:pt x="4206" y="1146"/>
                </a:lnTo>
                <a:lnTo>
                  <a:pt x="4212" y="1146"/>
                </a:lnTo>
                <a:lnTo>
                  <a:pt x="4212" y="1158"/>
                </a:lnTo>
                <a:lnTo>
                  <a:pt x="4212" y="1140"/>
                </a:lnTo>
                <a:lnTo>
                  <a:pt x="4212" y="1152"/>
                </a:lnTo>
                <a:lnTo>
                  <a:pt x="4218" y="1152"/>
                </a:lnTo>
                <a:lnTo>
                  <a:pt x="4218" y="1158"/>
                </a:lnTo>
                <a:lnTo>
                  <a:pt x="4218" y="1140"/>
                </a:lnTo>
                <a:lnTo>
                  <a:pt x="4218" y="1152"/>
                </a:lnTo>
                <a:lnTo>
                  <a:pt x="4224" y="1152"/>
                </a:lnTo>
                <a:lnTo>
                  <a:pt x="4224" y="1158"/>
                </a:lnTo>
                <a:lnTo>
                  <a:pt x="4224" y="1134"/>
                </a:lnTo>
                <a:lnTo>
                  <a:pt x="4224" y="1146"/>
                </a:lnTo>
                <a:lnTo>
                  <a:pt x="4230" y="1146"/>
                </a:lnTo>
                <a:lnTo>
                  <a:pt x="4230" y="1158"/>
                </a:lnTo>
                <a:lnTo>
                  <a:pt x="4230" y="1140"/>
                </a:lnTo>
                <a:lnTo>
                  <a:pt x="4230" y="1146"/>
                </a:lnTo>
                <a:lnTo>
                  <a:pt x="4236" y="1152"/>
                </a:lnTo>
                <a:lnTo>
                  <a:pt x="4236" y="1158"/>
                </a:lnTo>
                <a:lnTo>
                  <a:pt x="4236" y="1140"/>
                </a:lnTo>
                <a:lnTo>
                  <a:pt x="4236" y="1146"/>
                </a:lnTo>
                <a:lnTo>
                  <a:pt x="4242" y="1146"/>
                </a:lnTo>
                <a:lnTo>
                  <a:pt x="4242" y="1158"/>
                </a:lnTo>
                <a:lnTo>
                  <a:pt x="4242" y="1140"/>
                </a:lnTo>
                <a:lnTo>
                  <a:pt x="4242" y="1146"/>
                </a:lnTo>
                <a:lnTo>
                  <a:pt x="4248" y="1152"/>
                </a:lnTo>
                <a:lnTo>
                  <a:pt x="4248" y="1158"/>
                </a:lnTo>
                <a:lnTo>
                  <a:pt x="4248" y="1140"/>
                </a:lnTo>
                <a:lnTo>
                  <a:pt x="4248" y="1152"/>
                </a:lnTo>
                <a:lnTo>
                  <a:pt x="4254" y="1152"/>
                </a:lnTo>
                <a:lnTo>
                  <a:pt x="4254" y="1158"/>
                </a:lnTo>
                <a:lnTo>
                  <a:pt x="4254" y="1140"/>
                </a:lnTo>
                <a:lnTo>
                  <a:pt x="4254" y="1152"/>
                </a:lnTo>
                <a:lnTo>
                  <a:pt x="4260" y="1152"/>
                </a:lnTo>
                <a:lnTo>
                  <a:pt x="4260" y="1158"/>
                </a:lnTo>
                <a:lnTo>
                  <a:pt x="4260" y="1134"/>
                </a:lnTo>
                <a:lnTo>
                  <a:pt x="4260" y="1146"/>
                </a:lnTo>
                <a:lnTo>
                  <a:pt x="4266" y="1152"/>
                </a:lnTo>
                <a:lnTo>
                  <a:pt x="4266" y="1158"/>
                </a:lnTo>
                <a:lnTo>
                  <a:pt x="4266" y="1134"/>
                </a:lnTo>
                <a:lnTo>
                  <a:pt x="4266" y="1146"/>
                </a:lnTo>
                <a:lnTo>
                  <a:pt x="4272" y="1152"/>
                </a:lnTo>
                <a:lnTo>
                  <a:pt x="4272" y="1158"/>
                </a:lnTo>
                <a:lnTo>
                  <a:pt x="4272" y="1134"/>
                </a:lnTo>
                <a:lnTo>
                  <a:pt x="4272" y="1152"/>
                </a:lnTo>
                <a:lnTo>
                  <a:pt x="4278" y="1152"/>
                </a:lnTo>
                <a:lnTo>
                  <a:pt x="4278" y="1158"/>
                </a:lnTo>
                <a:lnTo>
                  <a:pt x="4278" y="1140"/>
                </a:lnTo>
                <a:lnTo>
                  <a:pt x="4278" y="1158"/>
                </a:lnTo>
                <a:lnTo>
                  <a:pt x="4284" y="1158"/>
                </a:lnTo>
                <a:lnTo>
                  <a:pt x="4284" y="1128"/>
                </a:lnTo>
                <a:lnTo>
                  <a:pt x="4284" y="1158"/>
                </a:lnTo>
                <a:lnTo>
                  <a:pt x="4290" y="1152"/>
                </a:lnTo>
                <a:lnTo>
                  <a:pt x="4290" y="1158"/>
                </a:lnTo>
                <a:lnTo>
                  <a:pt x="4290" y="1134"/>
                </a:lnTo>
                <a:lnTo>
                  <a:pt x="4290" y="1152"/>
                </a:lnTo>
                <a:lnTo>
                  <a:pt x="4296" y="1158"/>
                </a:lnTo>
                <a:lnTo>
                  <a:pt x="4296" y="1134"/>
                </a:lnTo>
                <a:lnTo>
                  <a:pt x="4296" y="1158"/>
                </a:lnTo>
                <a:lnTo>
                  <a:pt x="4302" y="1152"/>
                </a:lnTo>
                <a:lnTo>
                  <a:pt x="4302" y="1158"/>
                </a:lnTo>
                <a:lnTo>
                  <a:pt x="4302" y="1140"/>
                </a:lnTo>
                <a:lnTo>
                  <a:pt x="4302" y="1146"/>
                </a:lnTo>
                <a:lnTo>
                  <a:pt x="4308" y="1146"/>
                </a:lnTo>
                <a:lnTo>
                  <a:pt x="4308" y="1158"/>
                </a:lnTo>
                <a:lnTo>
                  <a:pt x="4308" y="1134"/>
                </a:lnTo>
                <a:lnTo>
                  <a:pt x="4308" y="1146"/>
                </a:lnTo>
                <a:lnTo>
                  <a:pt x="4314" y="1146"/>
                </a:lnTo>
                <a:lnTo>
                  <a:pt x="4314" y="1158"/>
                </a:lnTo>
                <a:lnTo>
                  <a:pt x="4314" y="1134"/>
                </a:lnTo>
                <a:lnTo>
                  <a:pt x="4314" y="1152"/>
                </a:lnTo>
                <a:lnTo>
                  <a:pt x="4320" y="1152"/>
                </a:lnTo>
                <a:lnTo>
                  <a:pt x="4320" y="1158"/>
                </a:lnTo>
                <a:lnTo>
                  <a:pt x="4320" y="1134"/>
                </a:lnTo>
                <a:lnTo>
                  <a:pt x="4320" y="1152"/>
                </a:lnTo>
                <a:lnTo>
                  <a:pt x="4326" y="1152"/>
                </a:lnTo>
                <a:lnTo>
                  <a:pt x="4326" y="1158"/>
                </a:lnTo>
                <a:lnTo>
                  <a:pt x="4326" y="1134"/>
                </a:lnTo>
                <a:lnTo>
                  <a:pt x="4326" y="1152"/>
                </a:lnTo>
                <a:lnTo>
                  <a:pt x="4332" y="1152"/>
                </a:lnTo>
                <a:lnTo>
                  <a:pt x="4332" y="1158"/>
                </a:lnTo>
                <a:lnTo>
                  <a:pt x="4332" y="1140"/>
                </a:lnTo>
                <a:lnTo>
                  <a:pt x="4332" y="1152"/>
                </a:lnTo>
                <a:lnTo>
                  <a:pt x="4338" y="1152"/>
                </a:lnTo>
                <a:lnTo>
                  <a:pt x="4338" y="1158"/>
                </a:lnTo>
                <a:lnTo>
                  <a:pt x="4338" y="1140"/>
                </a:lnTo>
                <a:lnTo>
                  <a:pt x="4338" y="1146"/>
                </a:lnTo>
                <a:lnTo>
                  <a:pt x="4344" y="1146"/>
                </a:lnTo>
                <a:lnTo>
                  <a:pt x="4344" y="1158"/>
                </a:lnTo>
                <a:lnTo>
                  <a:pt x="4344" y="1134"/>
                </a:lnTo>
                <a:lnTo>
                  <a:pt x="4344" y="1146"/>
                </a:lnTo>
                <a:lnTo>
                  <a:pt x="4350" y="1146"/>
                </a:lnTo>
                <a:lnTo>
                  <a:pt x="4350" y="1158"/>
                </a:lnTo>
                <a:lnTo>
                  <a:pt x="4350" y="1134"/>
                </a:lnTo>
                <a:lnTo>
                  <a:pt x="4350" y="1140"/>
                </a:lnTo>
                <a:lnTo>
                  <a:pt x="4356" y="1140"/>
                </a:lnTo>
                <a:lnTo>
                  <a:pt x="4356" y="1158"/>
                </a:lnTo>
                <a:lnTo>
                  <a:pt x="4356" y="1134"/>
                </a:lnTo>
                <a:lnTo>
                  <a:pt x="4356" y="1152"/>
                </a:lnTo>
                <a:lnTo>
                  <a:pt x="4362" y="1152"/>
                </a:lnTo>
                <a:lnTo>
                  <a:pt x="4362" y="1158"/>
                </a:lnTo>
                <a:lnTo>
                  <a:pt x="4362" y="1140"/>
                </a:lnTo>
                <a:lnTo>
                  <a:pt x="4362" y="1158"/>
                </a:lnTo>
                <a:lnTo>
                  <a:pt x="4368" y="1158"/>
                </a:lnTo>
                <a:lnTo>
                  <a:pt x="4368" y="1134"/>
                </a:lnTo>
                <a:lnTo>
                  <a:pt x="4368" y="1146"/>
                </a:lnTo>
                <a:lnTo>
                  <a:pt x="4374" y="1140"/>
                </a:lnTo>
                <a:lnTo>
                  <a:pt x="4374" y="1158"/>
                </a:lnTo>
                <a:lnTo>
                  <a:pt x="4374" y="1134"/>
                </a:lnTo>
                <a:lnTo>
                  <a:pt x="4374" y="1152"/>
                </a:lnTo>
                <a:lnTo>
                  <a:pt x="4380" y="1146"/>
                </a:lnTo>
                <a:lnTo>
                  <a:pt x="4380" y="1158"/>
                </a:lnTo>
                <a:lnTo>
                  <a:pt x="4380" y="1134"/>
                </a:lnTo>
                <a:lnTo>
                  <a:pt x="4380" y="1146"/>
                </a:lnTo>
                <a:lnTo>
                  <a:pt x="4386" y="1140"/>
                </a:lnTo>
                <a:lnTo>
                  <a:pt x="4386" y="1158"/>
                </a:lnTo>
                <a:lnTo>
                  <a:pt x="4386" y="1134"/>
                </a:lnTo>
                <a:lnTo>
                  <a:pt x="4386" y="1152"/>
                </a:lnTo>
                <a:lnTo>
                  <a:pt x="4392" y="1152"/>
                </a:lnTo>
                <a:lnTo>
                  <a:pt x="4392" y="1158"/>
                </a:lnTo>
                <a:lnTo>
                  <a:pt x="4392" y="1140"/>
                </a:lnTo>
                <a:lnTo>
                  <a:pt x="4392" y="1146"/>
                </a:lnTo>
                <a:lnTo>
                  <a:pt x="4398" y="1146"/>
                </a:lnTo>
                <a:lnTo>
                  <a:pt x="4398" y="1158"/>
                </a:lnTo>
                <a:lnTo>
                  <a:pt x="4398" y="1140"/>
                </a:lnTo>
                <a:lnTo>
                  <a:pt x="4398" y="1152"/>
                </a:lnTo>
                <a:lnTo>
                  <a:pt x="4404" y="1146"/>
                </a:lnTo>
                <a:lnTo>
                  <a:pt x="4404" y="1158"/>
                </a:lnTo>
                <a:lnTo>
                  <a:pt x="4404" y="1134"/>
                </a:lnTo>
                <a:lnTo>
                  <a:pt x="4404" y="1152"/>
                </a:lnTo>
                <a:lnTo>
                  <a:pt x="4410" y="1152"/>
                </a:lnTo>
                <a:lnTo>
                  <a:pt x="4410" y="1158"/>
                </a:lnTo>
                <a:lnTo>
                  <a:pt x="4410" y="1134"/>
                </a:lnTo>
                <a:lnTo>
                  <a:pt x="4410" y="1146"/>
                </a:lnTo>
                <a:lnTo>
                  <a:pt x="4416" y="1146"/>
                </a:lnTo>
                <a:lnTo>
                  <a:pt x="4416" y="1158"/>
                </a:lnTo>
                <a:lnTo>
                  <a:pt x="4416" y="1134"/>
                </a:lnTo>
                <a:lnTo>
                  <a:pt x="4416" y="1152"/>
                </a:lnTo>
                <a:lnTo>
                  <a:pt x="4422" y="1152"/>
                </a:lnTo>
                <a:lnTo>
                  <a:pt x="4422" y="1158"/>
                </a:lnTo>
                <a:lnTo>
                  <a:pt x="4422" y="1128"/>
                </a:lnTo>
                <a:lnTo>
                  <a:pt x="4422" y="1152"/>
                </a:lnTo>
                <a:lnTo>
                  <a:pt x="4428" y="1146"/>
                </a:lnTo>
                <a:lnTo>
                  <a:pt x="4428" y="1158"/>
                </a:lnTo>
                <a:lnTo>
                  <a:pt x="4428" y="1140"/>
                </a:lnTo>
                <a:lnTo>
                  <a:pt x="4428" y="1146"/>
                </a:lnTo>
                <a:lnTo>
                  <a:pt x="4434" y="1146"/>
                </a:lnTo>
                <a:lnTo>
                  <a:pt x="4434" y="1158"/>
                </a:lnTo>
                <a:lnTo>
                  <a:pt x="4434" y="1134"/>
                </a:lnTo>
                <a:lnTo>
                  <a:pt x="4434" y="1146"/>
                </a:lnTo>
                <a:lnTo>
                  <a:pt x="4440" y="1146"/>
                </a:lnTo>
                <a:lnTo>
                  <a:pt x="4440" y="1158"/>
                </a:lnTo>
                <a:lnTo>
                  <a:pt x="4440" y="1140"/>
                </a:lnTo>
                <a:lnTo>
                  <a:pt x="4440" y="1146"/>
                </a:lnTo>
                <a:lnTo>
                  <a:pt x="4446" y="1140"/>
                </a:lnTo>
                <a:lnTo>
                  <a:pt x="4446" y="1158"/>
                </a:lnTo>
                <a:lnTo>
                  <a:pt x="4446" y="1134"/>
                </a:lnTo>
                <a:lnTo>
                  <a:pt x="4446" y="1146"/>
                </a:lnTo>
              </a:path>
            </a:pathLst>
          </a:custGeom>
          <a:noFill/>
          <a:ln w="1908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fr-FR"/>
          </a:p>
        </p:txBody>
      </p:sp>
      <p:sp>
        <p:nvSpPr>
          <p:cNvPr id="45089" name="Rectangle 33"/>
          <p:cNvSpPr>
            <a:spLocks noChangeArrowheads="1"/>
          </p:cNvSpPr>
          <p:nvPr/>
        </p:nvSpPr>
        <p:spPr bwMode="auto">
          <a:xfrm>
            <a:off x="5358240" y="4638729"/>
            <a:ext cx="11541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b="1">
                <a:solidFill>
                  <a:srgbClr val="000000"/>
                </a:solidFill>
                <a:ea typeface="msmincho" charset="0"/>
                <a:cs typeface="msmincho" charset="0"/>
              </a:rPr>
              <a:t>*</a:t>
            </a:r>
          </a:p>
        </p:txBody>
      </p:sp>
      <p:sp>
        <p:nvSpPr>
          <p:cNvPr id="45090" name="Line 34"/>
          <p:cNvSpPr>
            <a:spLocks noChangeShapeType="1"/>
          </p:cNvSpPr>
          <p:nvPr/>
        </p:nvSpPr>
        <p:spPr bwMode="auto">
          <a:xfrm>
            <a:off x="1177920"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91" name="Line 35"/>
          <p:cNvSpPr>
            <a:spLocks noChangeShapeType="1"/>
          </p:cNvSpPr>
          <p:nvPr/>
        </p:nvSpPr>
        <p:spPr bwMode="auto">
          <a:xfrm>
            <a:off x="1586880"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92" name="Rectangle 36"/>
          <p:cNvSpPr>
            <a:spLocks noChangeArrowheads="1"/>
          </p:cNvSpPr>
          <p:nvPr/>
        </p:nvSpPr>
        <p:spPr bwMode="auto">
          <a:xfrm>
            <a:off x="1476000"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360</a:t>
            </a:r>
          </a:p>
        </p:txBody>
      </p:sp>
      <p:sp>
        <p:nvSpPr>
          <p:cNvPr id="45093" name="Line 37"/>
          <p:cNvSpPr>
            <a:spLocks noChangeShapeType="1"/>
          </p:cNvSpPr>
          <p:nvPr/>
        </p:nvSpPr>
        <p:spPr bwMode="auto">
          <a:xfrm>
            <a:off x="2005921"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94" name="Line 38"/>
          <p:cNvSpPr>
            <a:spLocks noChangeShapeType="1"/>
          </p:cNvSpPr>
          <p:nvPr/>
        </p:nvSpPr>
        <p:spPr bwMode="auto">
          <a:xfrm>
            <a:off x="2416320"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95" name="Rectangle 39"/>
          <p:cNvSpPr>
            <a:spLocks noChangeArrowheads="1"/>
          </p:cNvSpPr>
          <p:nvPr/>
        </p:nvSpPr>
        <p:spPr bwMode="auto">
          <a:xfrm>
            <a:off x="2305440"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380</a:t>
            </a:r>
          </a:p>
        </p:txBody>
      </p:sp>
      <p:sp>
        <p:nvSpPr>
          <p:cNvPr id="45096" name="Line 40"/>
          <p:cNvSpPr>
            <a:spLocks noChangeShapeType="1"/>
          </p:cNvSpPr>
          <p:nvPr/>
        </p:nvSpPr>
        <p:spPr bwMode="auto">
          <a:xfrm>
            <a:off x="2825280"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97" name="Line 41"/>
          <p:cNvSpPr>
            <a:spLocks noChangeShapeType="1"/>
          </p:cNvSpPr>
          <p:nvPr/>
        </p:nvSpPr>
        <p:spPr bwMode="auto">
          <a:xfrm>
            <a:off x="3234240"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098" name="Rectangle 42"/>
          <p:cNvSpPr>
            <a:spLocks noChangeArrowheads="1"/>
          </p:cNvSpPr>
          <p:nvPr/>
        </p:nvSpPr>
        <p:spPr bwMode="auto">
          <a:xfrm>
            <a:off x="3124802"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400</a:t>
            </a:r>
          </a:p>
        </p:txBody>
      </p:sp>
      <p:sp>
        <p:nvSpPr>
          <p:cNvPr id="45099" name="Line 43"/>
          <p:cNvSpPr>
            <a:spLocks noChangeShapeType="1"/>
          </p:cNvSpPr>
          <p:nvPr/>
        </p:nvSpPr>
        <p:spPr bwMode="auto">
          <a:xfrm>
            <a:off x="3653281"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00" name="Line 44"/>
          <p:cNvSpPr>
            <a:spLocks noChangeShapeType="1"/>
          </p:cNvSpPr>
          <p:nvPr/>
        </p:nvSpPr>
        <p:spPr bwMode="auto">
          <a:xfrm>
            <a:off x="4063680"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01" name="Rectangle 45"/>
          <p:cNvSpPr>
            <a:spLocks noChangeArrowheads="1"/>
          </p:cNvSpPr>
          <p:nvPr/>
        </p:nvSpPr>
        <p:spPr bwMode="auto">
          <a:xfrm>
            <a:off x="3951362"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420</a:t>
            </a:r>
          </a:p>
        </p:txBody>
      </p:sp>
      <p:sp>
        <p:nvSpPr>
          <p:cNvPr id="45102" name="Line 46"/>
          <p:cNvSpPr>
            <a:spLocks noChangeShapeType="1"/>
          </p:cNvSpPr>
          <p:nvPr/>
        </p:nvSpPr>
        <p:spPr bwMode="auto">
          <a:xfrm>
            <a:off x="4472640"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03" name="Line 47"/>
          <p:cNvSpPr>
            <a:spLocks noChangeShapeType="1"/>
          </p:cNvSpPr>
          <p:nvPr/>
        </p:nvSpPr>
        <p:spPr bwMode="auto">
          <a:xfrm>
            <a:off x="4883041"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04" name="Rectangle 48"/>
          <p:cNvSpPr>
            <a:spLocks noChangeArrowheads="1"/>
          </p:cNvSpPr>
          <p:nvPr/>
        </p:nvSpPr>
        <p:spPr bwMode="auto">
          <a:xfrm>
            <a:off x="4773600"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440</a:t>
            </a:r>
          </a:p>
        </p:txBody>
      </p:sp>
      <p:sp>
        <p:nvSpPr>
          <p:cNvPr id="45105" name="Line 49"/>
          <p:cNvSpPr>
            <a:spLocks noChangeShapeType="1"/>
          </p:cNvSpPr>
          <p:nvPr/>
        </p:nvSpPr>
        <p:spPr bwMode="auto">
          <a:xfrm>
            <a:off x="5302080"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06" name="Line 50"/>
          <p:cNvSpPr>
            <a:spLocks noChangeShapeType="1"/>
          </p:cNvSpPr>
          <p:nvPr/>
        </p:nvSpPr>
        <p:spPr bwMode="auto">
          <a:xfrm>
            <a:off x="5711040"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07" name="Rectangle 51"/>
          <p:cNvSpPr>
            <a:spLocks noChangeArrowheads="1"/>
          </p:cNvSpPr>
          <p:nvPr/>
        </p:nvSpPr>
        <p:spPr bwMode="auto">
          <a:xfrm>
            <a:off x="5600160"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460</a:t>
            </a:r>
          </a:p>
        </p:txBody>
      </p:sp>
      <p:sp>
        <p:nvSpPr>
          <p:cNvPr id="45108" name="Line 52"/>
          <p:cNvSpPr>
            <a:spLocks noChangeShapeType="1"/>
          </p:cNvSpPr>
          <p:nvPr/>
        </p:nvSpPr>
        <p:spPr bwMode="auto">
          <a:xfrm>
            <a:off x="6121441"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09" name="Line 53"/>
          <p:cNvSpPr>
            <a:spLocks noChangeShapeType="1"/>
          </p:cNvSpPr>
          <p:nvPr/>
        </p:nvSpPr>
        <p:spPr bwMode="auto">
          <a:xfrm>
            <a:off x="6530401"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10" name="Rectangle 54"/>
          <p:cNvSpPr>
            <a:spLocks noChangeArrowheads="1"/>
          </p:cNvSpPr>
          <p:nvPr/>
        </p:nvSpPr>
        <p:spPr bwMode="auto">
          <a:xfrm>
            <a:off x="6419522"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480</a:t>
            </a:r>
          </a:p>
        </p:txBody>
      </p:sp>
      <p:sp>
        <p:nvSpPr>
          <p:cNvPr id="45111" name="Line 55"/>
          <p:cNvSpPr>
            <a:spLocks noChangeShapeType="1"/>
          </p:cNvSpPr>
          <p:nvPr/>
        </p:nvSpPr>
        <p:spPr bwMode="auto">
          <a:xfrm>
            <a:off x="6949440"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12" name="Line 56"/>
          <p:cNvSpPr>
            <a:spLocks noChangeShapeType="1"/>
          </p:cNvSpPr>
          <p:nvPr/>
        </p:nvSpPr>
        <p:spPr bwMode="auto">
          <a:xfrm>
            <a:off x="7358400"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13" name="Rectangle 57"/>
          <p:cNvSpPr>
            <a:spLocks noChangeArrowheads="1"/>
          </p:cNvSpPr>
          <p:nvPr/>
        </p:nvSpPr>
        <p:spPr bwMode="auto">
          <a:xfrm>
            <a:off x="7247520"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500</a:t>
            </a:r>
          </a:p>
        </p:txBody>
      </p:sp>
      <p:sp>
        <p:nvSpPr>
          <p:cNvPr id="45114" name="Line 58"/>
          <p:cNvSpPr>
            <a:spLocks noChangeShapeType="1"/>
          </p:cNvSpPr>
          <p:nvPr/>
        </p:nvSpPr>
        <p:spPr bwMode="auto">
          <a:xfrm>
            <a:off x="7768801"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15" name="Rectangle 59"/>
          <p:cNvSpPr>
            <a:spLocks noChangeArrowheads="1"/>
          </p:cNvSpPr>
          <p:nvPr/>
        </p:nvSpPr>
        <p:spPr bwMode="auto">
          <a:xfrm>
            <a:off x="7862400" y="6493643"/>
            <a:ext cx="262892"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sz="1300">
                <a:solidFill>
                  <a:srgbClr val="000000"/>
                </a:solidFill>
                <a:ea typeface="msmincho" charset="0"/>
                <a:cs typeface="msmincho" charset="0"/>
              </a:rPr>
              <a:t>m/z</a:t>
            </a:r>
          </a:p>
        </p:txBody>
      </p:sp>
      <p:sp>
        <p:nvSpPr>
          <p:cNvPr id="45116" name="Freeform 60"/>
          <p:cNvSpPr>
            <a:spLocks noChangeArrowheads="1"/>
          </p:cNvSpPr>
          <p:nvPr/>
        </p:nvSpPr>
        <p:spPr bwMode="auto">
          <a:xfrm>
            <a:off x="1025280" y="5384727"/>
            <a:ext cx="7057440" cy="1078673"/>
          </a:xfrm>
          <a:custGeom>
            <a:avLst/>
            <a:gdLst>
              <a:gd name="T0" fmla="*/ 66 w 4446"/>
              <a:gd name="T1" fmla="*/ 1140 h 1158"/>
              <a:gd name="T2" fmla="*/ 138 w 4446"/>
              <a:gd name="T3" fmla="*/ 1158 h 1158"/>
              <a:gd name="T4" fmla="*/ 210 w 4446"/>
              <a:gd name="T5" fmla="*/ 1152 h 1158"/>
              <a:gd name="T6" fmla="*/ 276 w 4446"/>
              <a:gd name="T7" fmla="*/ 1152 h 1158"/>
              <a:gd name="T8" fmla="*/ 348 w 4446"/>
              <a:gd name="T9" fmla="*/ 1140 h 1158"/>
              <a:gd name="T10" fmla="*/ 420 w 4446"/>
              <a:gd name="T11" fmla="*/ 1158 h 1158"/>
              <a:gd name="T12" fmla="*/ 492 w 4446"/>
              <a:gd name="T13" fmla="*/ 1152 h 1158"/>
              <a:gd name="T14" fmla="*/ 558 w 4446"/>
              <a:gd name="T15" fmla="*/ 1146 h 1158"/>
              <a:gd name="T16" fmla="*/ 630 w 4446"/>
              <a:gd name="T17" fmla="*/ 1140 h 1158"/>
              <a:gd name="T18" fmla="*/ 702 w 4446"/>
              <a:gd name="T19" fmla="*/ 1158 h 1158"/>
              <a:gd name="T20" fmla="*/ 774 w 4446"/>
              <a:gd name="T21" fmla="*/ 1152 h 1158"/>
              <a:gd name="T22" fmla="*/ 840 w 4446"/>
              <a:gd name="T23" fmla="*/ 1152 h 1158"/>
              <a:gd name="T24" fmla="*/ 912 w 4446"/>
              <a:gd name="T25" fmla="*/ 1140 h 1158"/>
              <a:gd name="T26" fmla="*/ 984 w 4446"/>
              <a:gd name="T27" fmla="*/ 1158 h 1158"/>
              <a:gd name="T28" fmla="*/ 1056 w 4446"/>
              <a:gd name="T29" fmla="*/ 1152 h 1158"/>
              <a:gd name="T30" fmla="*/ 1122 w 4446"/>
              <a:gd name="T31" fmla="*/ 1152 h 1158"/>
              <a:gd name="T32" fmla="*/ 1194 w 4446"/>
              <a:gd name="T33" fmla="*/ 1140 h 1158"/>
              <a:gd name="T34" fmla="*/ 1266 w 4446"/>
              <a:gd name="T35" fmla="*/ 1158 h 1158"/>
              <a:gd name="T36" fmla="*/ 1338 w 4446"/>
              <a:gd name="T37" fmla="*/ 1152 h 1158"/>
              <a:gd name="T38" fmla="*/ 1404 w 4446"/>
              <a:gd name="T39" fmla="*/ 1152 h 1158"/>
              <a:gd name="T40" fmla="*/ 1476 w 4446"/>
              <a:gd name="T41" fmla="*/ 1134 h 1158"/>
              <a:gd name="T42" fmla="*/ 1548 w 4446"/>
              <a:gd name="T43" fmla="*/ 1158 h 1158"/>
              <a:gd name="T44" fmla="*/ 1620 w 4446"/>
              <a:gd name="T45" fmla="*/ 1152 h 1158"/>
              <a:gd name="T46" fmla="*/ 1686 w 4446"/>
              <a:gd name="T47" fmla="*/ 1152 h 1158"/>
              <a:gd name="T48" fmla="*/ 1758 w 4446"/>
              <a:gd name="T49" fmla="*/ 1140 h 1158"/>
              <a:gd name="T50" fmla="*/ 1830 w 4446"/>
              <a:gd name="T51" fmla="*/ 1158 h 1158"/>
              <a:gd name="T52" fmla="*/ 1902 w 4446"/>
              <a:gd name="T53" fmla="*/ 1152 h 1158"/>
              <a:gd name="T54" fmla="*/ 1968 w 4446"/>
              <a:gd name="T55" fmla="*/ 1152 h 1158"/>
              <a:gd name="T56" fmla="*/ 2040 w 4446"/>
              <a:gd name="T57" fmla="*/ 1140 h 1158"/>
              <a:gd name="T58" fmla="*/ 2112 w 4446"/>
              <a:gd name="T59" fmla="*/ 1158 h 1158"/>
              <a:gd name="T60" fmla="*/ 2184 w 4446"/>
              <a:gd name="T61" fmla="*/ 1152 h 1158"/>
              <a:gd name="T62" fmla="*/ 2250 w 4446"/>
              <a:gd name="T63" fmla="*/ 1152 h 1158"/>
              <a:gd name="T64" fmla="*/ 2322 w 4446"/>
              <a:gd name="T65" fmla="*/ 1140 h 1158"/>
              <a:gd name="T66" fmla="*/ 2394 w 4446"/>
              <a:gd name="T67" fmla="*/ 1158 h 1158"/>
              <a:gd name="T68" fmla="*/ 2466 w 4446"/>
              <a:gd name="T69" fmla="*/ 1158 h 1158"/>
              <a:gd name="T70" fmla="*/ 2532 w 4446"/>
              <a:gd name="T71" fmla="*/ 1152 h 1158"/>
              <a:gd name="T72" fmla="*/ 2604 w 4446"/>
              <a:gd name="T73" fmla="*/ 1140 h 1158"/>
              <a:gd name="T74" fmla="*/ 2676 w 4446"/>
              <a:gd name="T75" fmla="*/ 1158 h 1158"/>
              <a:gd name="T76" fmla="*/ 2748 w 4446"/>
              <a:gd name="T77" fmla="*/ 1146 h 1158"/>
              <a:gd name="T78" fmla="*/ 2814 w 4446"/>
              <a:gd name="T79" fmla="*/ 1152 h 1158"/>
              <a:gd name="T80" fmla="*/ 2886 w 4446"/>
              <a:gd name="T81" fmla="*/ 1140 h 1158"/>
              <a:gd name="T82" fmla="*/ 2958 w 4446"/>
              <a:gd name="T83" fmla="*/ 1158 h 1158"/>
              <a:gd name="T84" fmla="*/ 3030 w 4446"/>
              <a:gd name="T85" fmla="*/ 1152 h 1158"/>
              <a:gd name="T86" fmla="*/ 3096 w 4446"/>
              <a:gd name="T87" fmla="*/ 1128 h 1158"/>
              <a:gd name="T88" fmla="*/ 3168 w 4446"/>
              <a:gd name="T89" fmla="*/ 1140 h 1158"/>
              <a:gd name="T90" fmla="*/ 3240 w 4446"/>
              <a:gd name="T91" fmla="*/ 1158 h 1158"/>
              <a:gd name="T92" fmla="*/ 3312 w 4446"/>
              <a:gd name="T93" fmla="*/ 1158 h 1158"/>
              <a:gd name="T94" fmla="*/ 3378 w 4446"/>
              <a:gd name="T95" fmla="*/ 1152 h 1158"/>
              <a:gd name="T96" fmla="*/ 3450 w 4446"/>
              <a:gd name="T97" fmla="*/ 1134 h 1158"/>
              <a:gd name="T98" fmla="*/ 3522 w 4446"/>
              <a:gd name="T99" fmla="*/ 1158 h 1158"/>
              <a:gd name="T100" fmla="*/ 3594 w 4446"/>
              <a:gd name="T101" fmla="*/ 1152 h 1158"/>
              <a:gd name="T102" fmla="*/ 3660 w 4446"/>
              <a:gd name="T103" fmla="*/ 1152 h 1158"/>
              <a:gd name="T104" fmla="*/ 3732 w 4446"/>
              <a:gd name="T105" fmla="*/ 1140 h 1158"/>
              <a:gd name="T106" fmla="*/ 3804 w 4446"/>
              <a:gd name="T107" fmla="*/ 1158 h 1158"/>
              <a:gd name="T108" fmla="*/ 3876 w 4446"/>
              <a:gd name="T109" fmla="*/ 1152 h 1158"/>
              <a:gd name="T110" fmla="*/ 3942 w 4446"/>
              <a:gd name="T111" fmla="*/ 1146 h 1158"/>
              <a:gd name="T112" fmla="*/ 4014 w 4446"/>
              <a:gd name="T113" fmla="*/ 1140 h 1158"/>
              <a:gd name="T114" fmla="*/ 4086 w 4446"/>
              <a:gd name="T115" fmla="*/ 1158 h 1158"/>
              <a:gd name="T116" fmla="*/ 4158 w 4446"/>
              <a:gd name="T117" fmla="*/ 1152 h 1158"/>
              <a:gd name="T118" fmla="*/ 4224 w 4446"/>
              <a:gd name="T119" fmla="*/ 1152 h 1158"/>
              <a:gd name="T120" fmla="*/ 4296 w 4446"/>
              <a:gd name="T121" fmla="*/ 1140 h 1158"/>
              <a:gd name="T122" fmla="*/ 4368 w 4446"/>
              <a:gd name="T123" fmla="*/ 1158 h 1158"/>
              <a:gd name="T124" fmla="*/ 4440 w 4446"/>
              <a:gd name="T125" fmla="*/ 1158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46" h="1158">
                <a:moveTo>
                  <a:pt x="0" y="1128"/>
                </a:moveTo>
                <a:lnTo>
                  <a:pt x="0" y="1158"/>
                </a:lnTo>
                <a:lnTo>
                  <a:pt x="0" y="1128"/>
                </a:lnTo>
                <a:lnTo>
                  <a:pt x="0" y="1146"/>
                </a:lnTo>
                <a:lnTo>
                  <a:pt x="6" y="1146"/>
                </a:lnTo>
                <a:lnTo>
                  <a:pt x="6" y="1158"/>
                </a:lnTo>
                <a:lnTo>
                  <a:pt x="6" y="1140"/>
                </a:lnTo>
                <a:lnTo>
                  <a:pt x="6" y="1152"/>
                </a:lnTo>
                <a:lnTo>
                  <a:pt x="12" y="1146"/>
                </a:lnTo>
                <a:lnTo>
                  <a:pt x="12" y="1158"/>
                </a:lnTo>
                <a:lnTo>
                  <a:pt x="12" y="1134"/>
                </a:lnTo>
                <a:lnTo>
                  <a:pt x="12" y="1158"/>
                </a:lnTo>
                <a:lnTo>
                  <a:pt x="18" y="1152"/>
                </a:lnTo>
                <a:lnTo>
                  <a:pt x="18" y="1158"/>
                </a:lnTo>
                <a:lnTo>
                  <a:pt x="18" y="1140"/>
                </a:lnTo>
                <a:lnTo>
                  <a:pt x="18" y="1152"/>
                </a:lnTo>
                <a:lnTo>
                  <a:pt x="24" y="1152"/>
                </a:lnTo>
                <a:lnTo>
                  <a:pt x="24" y="1158"/>
                </a:lnTo>
                <a:lnTo>
                  <a:pt x="24" y="1140"/>
                </a:lnTo>
                <a:lnTo>
                  <a:pt x="24" y="1152"/>
                </a:lnTo>
                <a:lnTo>
                  <a:pt x="30" y="1152"/>
                </a:lnTo>
                <a:lnTo>
                  <a:pt x="30" y="1158"/>
                </a:lnTo>
                <a:lnTo>
                  <a:pt x="30" y="1140"/>
                </a:lnTo>
                <a:lnTo>
                  <a:pt x="30" y="1152"/>
                </a:lnTo>
                <a:lnTo>
                  <a:pt x="36" y="1152"/>
                </a:lnTo>
                <a:lnTo>
                  <a:pt x="36" y="1158"/>
                </a:lnTo>
                <a:lnTo>
                  <a:pt x="36" y="1134"/>
                </a:lnTo>
                <a:lnTo>
                  <a:pt x="36" y="1146"/>
                </a:lnTo>
                <a:lnTo>
                  <a:pt x="42" y="1152"/>
                </a:lnTo>
                <a:lnTo>
                  <a:pt x="42" y="1158"/>
                </a:lnTo>
                <a:lnTo>
                  <a:pt x="42" y="1140"/>
                </a:lnTo>
                <a:lnTo>
                  <a:pt x="42" y="1152"/>
                </a:lnTo>
                <a:lnTo>
                  <a:pt x="48" y="1152"/>
                </a:lnTo>
                <a:lnTo>
                  <a:pt x="48" y="1158"/>
                </a:lnTo>
                <a:lnTo>
                  <a:pt x="48" y="1140"/>
                </a:lnTo>
                <a:lnTo>
                  <a:pt x="48" y="1152"/>
                </a:lnTo>
                <a:lnTo>
                  <a:pt x="54" y="1152"/>
                </a:lnTo>
                <a:lnTo>
                  <a:pt x="54" y="1158"/>
                </a:lnTo>
                <a:lnTo>
                  <a:pt x="54" y="1134"/>
                </a:lnTo>
                <a:lnTo>
                  <a:pt x="54" y="1146"/>
                </a:lnTo>
                <a:lnTo>
                  <a:pt x="60" y="1146"/>
                </a:lnTo>
                <a:lnTo>
                  <a:pt x="60" y="1158"/>
                </a:lnTo>
                <a:lnTo>
                  <a:pt x="60" y="1140"/>
                </a:lnTo>
                <a:lnTo>
                  <a:pt x="60" y="1152"/>
                </a:lnTo>
                <a:lnTo>
                  <a:pt x="66" y="1152"/>
                </a:lnTo>
                <a:lnTo>
                  <a:pt x="66" y="1158"/>
                </a:lnTo>
                <a:lnTo>
                  <a:pt x="66" y="1140"/>
                </a:lnTo>
                <a:lnTo>
                  <a:pt x="66" y="1158"/>
                </a:lnTo>
                <a:lnTo>
                  <a:pt x="72" y="1152"/>
                </a:lnTo>
                <a:lnTo>
                  <a:pt x="72" y="1158"/>
                </a:lnTo>
                <a:lnTo>
                  <a:pt x="72" y="1140"/>
                </a:lnTo>
                <a:lnTo>
                  <a:pt x="72" y="1152"/>
                </a:lnTo>
                <a:lnTo>
                  <a:pt x="78" y="1152"/>
                </a:lnTo>
                <a:lnTo>
                  <a:pt x="78" y="1158"/>
                </a:lnTo>
                <a:lnTo>
                  <a:pt x="78" y="1140"/>
                </a:lnTo>
                <a:lnTo>
                  <a:pt x="78" y="1152"/>
                </a:lnTo>
                <a:lnTo>
                  <a:pt x="84" y="1152"/>
                </a:lnTo>
                <a:lnTo>
                  <a:pt x="84" y="1158"/>
                </a:lnTo>
                <a:lnTo>
                  <a:pt x="84" y="1140"/>
                </a:lnTo>
                <a:lnTo>
                  <a:pt x="84" y="1146"/>
                </a:lnTo>
                <a:lnTo>
                  <a:pt x="90" y="1146"/>
                </a:lnTo>
                <a:lnTo>
                  <a:pt x="90" y="1158"/>
                </a:lnTo>
                <a:lnTo>
                  <a:pt x="90" y="1140"/>
                </a:lnTo>
                <a:lnTo>
                  <a:pt x="90" y="1152"/>
                </a:lnTo>
                <a:lnTo>
                  <a:pt x="96" y="1158"/>
                </a:lnTo>
                <a:lnTo>
                  <a:pt x="96" y="1140"/>
                </a:lnTo>
                <a:lnTo>
                  <a:pt x="96" y="1152"/>
                </a:lnTo>
                <a:lnTo>
                  <a:pt x="102" y="1152"/>
                </a:lnTo>
                <a:lnTo>
                  <a:pt x="102" y="1158"/>
                </a:lnTo>
                <a:lnTo>
                  <a:pt x="102" y="1140"/>
                </a:lnTo>
                <a:lnTo>
                  <a:pt x="102" y="1152"/>
                </a:lnTo>
                <a:lnTo>
                  <a:pt x="108" y="1152"/>
                </a:lnTo>
                <a:lnTo>
                  <a:pt x="108" y="1158"/>
                </a:lnTo>
                <a:lnTo>
                  <a:pt x="108" y="1140"/>
                </a:lnTo>
                <a:lnTo>
                  <a:pt x="108" y="1146"/>
                </a:lnTo>
                <a:lnTo>
                  <a:pt x="114" y="1152"/>
                </a:lnTo>
                <a:lnTo>
                  <a:pt x="114" y="1158"/>
                </a:lnTo>
                <a:lnTo>
                  <a:pt x="114" y="1134"/>
                </a:lnTo>
                <a:lnTo>
                  <a:pt x="114" y="1152"/>
                </a:lnTo>
                <a:lnTo>
                  <a:pt x="120" y="1152"/>
                </a:lnTo>
                <a:lnTo>
                  <a:pt x="120" y="1158"/>
                </a:lnTo>
                <a:lnTo>
                  <a:pt x="120" y="1140"/>
                </a:lnTo>
                <a:lnTo>
                  <a:pt x="120" y="1146"/>
                </a:lnTo>
                <a:lnTo>
                  <a:pt x="126" y="1152"/>
                </a:lnTo>
                <a:lnTo>
                  <a:pt x="126" y="1158"/>
                </a:lnTo>
                <a:lnTo>
                  <a:pt x="126" y="1140"/>
                </a:lnTo>
                <a:lnTo>
                  <a:pt x="126" y="1146"/>
                </a:lnTo>
                <a:lnTo>
                  <a:pt x="132" y="1146"/>
                </a:lnTo>
                <a:lnTo>
                  <a:pt x="132" y="1158"/>
                </a:lnTo>
                <a:lnTo>
                  <a:pt x="132" y="1134"/>
                </a:lnTo>
                <a:lnTo>
                  <a:pt x="132" y="1158"/>
                </a:lnTo>
                <a:lnTo>
                  <a:pt x="138" y="1152"/>
                </a:lnTo>
                <a:lnTo>
                  <a:pt x="138" y="1158"/>
                </a:lnTo>
                <a:lnTo>
                  <a:pt x="138" y="1134"/>
                </a:lnTo>
                <a:lnTo>
                  <a:pt x="138" y="1152"/>
                </a:lnTo>
                <a:lnTo>
                  <a:pt x="144" y="1152"/>
                </a:lnTo>
                <a:lnTo>
                  <a:pt x="144" y="1158"/>
                </a:lnTo>
                <a:lnTo>
                  <a:pt x="144" y="1140"/>
                </a:lnTo>
                <a:lnTo>
                  <a:pt x="144" y="1152"/>
                </a:lnTo>
                <a:lnTo>
                  <a:pt x="150" y="1152"/>
                </a:lnTo>
                <a:lnTo>
                  <a:pt x="150" y="1158"/>
                </a:lnTo>
                <a:lnTo>
                  <a:pt x="150" y="1134"/>
                </a:lnTo>
                <a:lnTo>
                  <a:pt x="150" y="1158"/>
                </a:lnTo>
                <a:lnTo>
                  <a:pt x="156" y="1158"/>
                </a:lnTo>
                <a:lnTo>
                  <a:pt x="156" y="1140"/>
                </a:lnTo>
                <a:lnTo>
                  <a:pt x="156" y="1158"/>
                </a:lnTo>
                <a:lnTo>
                  <a:pt x="162" y="1158"/>
                </a:lnTo>
                <a:lnTo>
                  <a:pt x="162" y="1134"/>
                </a:lnTo>
                <a:lnTo>
                  <a:pt x="162" y="1152"/>
                </a:lnTo>
                <a:lnTo>
                  <a:pt x="168" y="1152"/>
                </a:lnTo>
                <a:lnTo>
                  <a:pt x="168" y="1158"/>
                </a:lnTo>
                <a:lnTo>
                  <a:pt x="168" y="1140"/>
                </a:lnTo>
                <a:lnTo>
                  <a:pt x="168" y="1146"/>
                </a:lnTo>
                <a:lnTo>
                  <a:pt x="174" y="1152"/>
                </a:lnTo>
                <a:lnTo>
                  <a:pt x="174" y="1158"/>
                </a:lnTo>
                <a:lnTo>
                  <a:pt x="174" y="1134"/>
                </a:lnTo>
                <a:lnTo>
                  <a:pt x="174" y="1152"/>
                </a:lnTo>
                <a:lnTo>
                  <a:pt x="180" y="1158"/>
                </a:lnTo>
                <a:lnTo>
                  <a:pt x="180" y="1140"/>
                </a:lnTo>
                <a:lnTo>
                  <a:pt x="180" y="1152"/>
                </a:lnTo>
                <a:lnTo>
                  <a:pt x="186" y="1152"/>
                </a:lnTo>
                <a:lnTo>
                  <a:pt x="186" y="1158"/>
                </a:lnTo>
                <a:lnTo>
                  <a:pt x="186" y="1134"/>
                </a:lnTo>
                <a:lnTo>
                  <a:pt x="186" y="1152"/>
                </a:lnTo>
                <a:lnTo>
                  <a:pt x="192" y="1152"/>
                </a:lnTo>
                <a:lnTo>
                  <a:pt x="192" y="1158"/>
                </a:lnTo>
                <a:lnTo>
                  <a:pt x="192" y="1140"/>
                </a:lnTo>
                <a:lnTo>
                  <a:pt x="192" y="1146"/>
                </a:lnTo>
                <a:lnTo>
                  <a:pt x="198" y="1146"/>
                </a:lnTo>
                <a:lnTo>
                  <a:pt x="198" y="1158"/>
                </a:lnTo>
                <a:lnTo>
                  <a:pt x="198" y="1134"/>
                </a:lnTo>
                <a:lnTo>
                  <a:pt x="198" y="1158"/>
                </a:lnTo>
                <a:lnTo>
                  <a:pt x="204" y="1152"/>
                </a:lnTo>
                <a:lnTo>
                  <a:pt x="204" y="1158"/>
                </a:lnTo>
                <a:lnTo>
                  <a:pt x="204" y="1140"/>
                </a:lnTo>
                <a:lnTo>
                  <a:pt x="204" y="1152"/>
                </a:lnTo>
                <a:lnTo>
                  <a:pt x="210" y="1152"/>
                </a:lnTo>
                <a:lnTo>
                  <a:pt x="210" y="1158"/>
                </a:lnTo>
                <a:lnTo>
                  <a:pt x="210" y="1140"/>
                </a:lnTo>
                <a:lnTo>
                  <a:pt x="210" y="1152"/>
                </a:lnTo>
                <a:lnTo>
                  <a:pt x="216" y="1152"/>
                </a:lnTo>
                <a:lnTo>
                  <a:pt x="216" y="1158"/>
                </a:lnTo>
                <a:lnTo>
                  <a:pt x="216" y="1134"/>
                </a:lnTo>
                <a:lnTo>
                  <a:pt x="216" y="1146"/>
                </a:lnTo>
                <a:lnTo>
                  <a:pt x="222" y="1152"/>
                </a:lnTo>
                <a:lnTo>
                  <a:pt x="222" y="1158"/>
                </a:lnTo>
                <a:lnTo>
                  <a:pt x="222" y="1140"/>
                </a:lnTo>
                <a:lnTo>
                  <a:pt x="222" y="1146"/>
                </a:lnTo>
                <a:lnTo>
                  <a:pt x="228" y="1152"/>
                </a:lnTo>
                <a:lnTo>
                  <a:pt x="228" y="1158"/>
                </a:lnTo>
                <a:lnTo>
                  <a:pt x="228" y="1134"/>
                </a:lnTo>
                <a:lnTo>
                  <a:pt x="228" y="1146"/>
                </a:lnTo>
                <a:lnTo>
                  <a:pt x="234" y="1152"/>
                </a:lnTo>
                <a:lnTo>
                  <a:pt x="234" y="1158"/>
                </a:lnTo>
                <a:lnTo>
                  <a:pt x="234" y="1134"/>
                </a:lnTo>
                <a:lnTo>
                  <a:pt x="234" y="1152"/>
                </a:lnTo>
                <a:lnTo>
                  <a:pt x="240" y="1152"/>
                </a:lnTo>
                <a:lnTo>
                  <a:pt x="240" y="1158"/>
                </a:lnTo>
                <a:lnTo>
                  <a:pt x="240" y="1140"/>
                </a:lnTo>
                <a:lnTo>
                  <a:pt x="240" y="1146"/>
                </a:lnTo>
                <a:lnTo>
                  <a:pt x="246" y="1152"/>
                </a:lnTo>
                <a:lnTo>
                  <a:pt x="246" y="1158"/>
                </a:lnTo>
                <a:lnTo>
                  <a:pt x="246" y="1134"/>
                </a:lnTo>
                <a:lnTo>
                  <a:pt x="246" y="1152"/>
                </a:lnTo>
                <a:lnTo>
                  <a:pt x="252" y="1152"/>
                </a:lnTo>
                <a:lnTo>
                  <a:pt x="252" y="1158"/>
                </a:lnTo>
                <a:lnTo>
                  <a:pt x="252" y="1134"/>
                </a:lnTo>
                <a:lnTo>
                  <a:pt x="252" y="1152"/>
                </a:lnTo>
                <a:lnTo>
                  <a:pt x="258" y="1152"/>
                </a:lnTo>
                <a:lnTo>
                  <a:pt x="258" y="1158"/>
                </a:lnTo>
                <a:lnTo>
                  <a:pt x="258" y="1140"/>
                </a:lnTo>
                <a:lnTo>
                  <a:pt x="258" y="1146"/>
                </a:lnTo>
                <a:lnTo>
                  <a:pt x="264" y="1146"/>
                </a:lnTo>
                <a:lnTo>
                  <a:pt x="264" y="1158"/>
                </a:lnTo>
                <a:lnTo>
                  <a:pt x="264" y="1140"/>
                </a:lnTo>
                <a:lnTo>
                  <a:pt x="264" y="1152"/>
                </a:lnTo>
                <a:lnTo>
                  <a:pt x="270" y="1152"/>
                </a:lnTo>
                <a:lnTo>
                  <a:pt x="270" y="1158"/>
                </a:lnTo>
                <a:lnTo>
                  <a:pt x="270" y="1140"/>
                </a:lnTo>
                <a:lnTo>
                  <a:pt x="270" y="1152"/>
                </a:lnTo>
                <a:lnTo>
                  <a:pt x="276" y="1152"/>
                </a:lnTo>
                <a:lnTo>
                  <a:pt x="276" y="1158"/>
                </a:lnTo>
                <a:lnTo>
                  <a:pt x="276" y="1140"/>
                </a:lnTo>
                <a:lnTo>
                  <a:pt x="276" y="1152"/>
                </a:lnTo>
                <a:lnTo>
                  <a:pt x="282" y="1152"/>
                </a:lnTo>
                <a:lnTo>
                  <a:pt x="282" y="1158"/>
                </a:lnTo>
                <a:lnTo>
                  <a:pt x="282" y="1140"/>
                </a:lnTo>
                <a:lnTo>
                  <a:pt x="282" y="1146"/>
                </a:lnTo>
                <a:lnTo>
                  <a:pt x="288" y="1146"/>
                </a:lnTo>
                <a:lnTo>
                  <a:pt x="288" y="1158"/>
                </a:lnTo>
                <a:lnTo>
                  <a:pt x="288" y="1140"/>
                </a:lnTo>
                <a:lnTo>
                  <a:pt x="294" y="1140"/>
                </a:lnTo>
                <a:lnTo>
                  <a:pt x="294" y="1158"/>
                </a:lnTo>
                <a:lnTo>
                  <a:pt x="294" y="1140"/>
                </a:lnTo>
                <a:lnTo>
                  <a:pt x="294" y="1152"/>
                </a:lnTo>
                <a:lnTo>
                  <a:pt x="300" y="1158"/>
                </a:lnTo>
                <a:lnTo>
                  <a:pt x="300" y="1140"/>
                </a:lnTo>
                <a:lnTo>
                  <a:pt x="300" y="1158"/>
                </a:lnTo>
                <a:lnTo>
                  <a:pt x="306" y="1152"/>
                </a:lnTo>
                <a:lnTo>
                  <a:pt x="306" y="1158"/>
                </a:lnTo>
                <a:lnTo>
                  <a:pt x="306" y="1140"/>
                </a:lnTo>
                <a:lnTo>
                  <a:pt x="306" y="1152"/>
                </a:lnTo>
                <a:lnTo>
                  <a:pt x="312" y="1152"/>
                </a:lnTo>
                <a:lnTo>
                  <a:pt x="312" y="1158"/>
                </a:lnTo>
                <a:lnTo>
                  <a:pt x="312" y="1134"/>
                </a:lnTo>
                <a:lnTo>
                  <a:pt x="312" y="1152"/>
                </a:lnTo>
                <a:lnTo>
                  <a:pt x="318" y="1152"/>
                </a:lnTo>
                <a:lnTo>
                  <a:pt x="318" y="1158"/>
                </a:lnTo>
                <a:lnTo>
                  <a:pt x="318" y="1116"/>
                </a:lnTo>
                <a:lnTo>
                  <a:pt x="318" y="1152"/>
                </a:lnTo>
                <a:lnTo>
                  <a:pt x="324" y="1152"/>
                </a:lnTo>
                <a:lnTo>
                  <a:pt x="324" y="1158"/>
                </a:lnTo>
                <a:lnTo>
                  <a:pt x="324" y="1140"/>
                </a:lnTo>
                <a:lnTo>
                  <a:pt x="324" y="1146"/>
                </a:lnTo>
                <a:lnTo>
                  <a:pt x="330" y="1146"/>
                </a:lnTo>
                <a:lnTo>
                  <a:pt x="330" y="1158"/>
                </a:lnTo>
                <a:lnTo>
                  <a:pt x="330" y="1140"/>
                </a:lnTo>
                <a:lnTo>
                  <a:pt x="330" y="1152"/>
                </a:lnTo>
                <a:lnTo>
                  <a:pt x="336" y="1146"/>
                </a:lnTo>
                <a:lnTo>
                  <a:pt x="336" y="1158"/>
                </a:lnTo>
                <a:lnTo>
                  <a:pt x="336" y="1140"/>
                </a:lnTo>
                <a:lnTo>
                  <a:pt x="336" y="1158"/>
                </a:lnTo>
                <a:lnTo>
                  <a:pt x="342" y="1152"/>
                </a:lnTo>
                <a:lnTo>
                  <a:pt x="342" y="1158"/>
                </a:lnTo>
                <a:lnTo>
                  <a:pt x="342" y="1140"/>
                </a:lnTo>
                <a:lnTo>
                  <a:pt x="342" y="1146"/>
                </a:lnTo>
                <a:lnTo>
                  <a:pt x="348" y="1146"/>
                </a:lnTo>
                <a:lnTo>
                  <a:pt x="348" y="1158"/>
                </a:lnTo>
                <a:lnTo>
                  <a:pt x="348" y="1140"/>
                </a:lnTo>
                <a:lnTo>
                  <a:pt x="348" y="1152"/>
                </a:lnTo>
                <a:lnTo>
                  <a:pt x="354" y="1152"/>
                </a:lnTo>
                <a:lnTo>
                  <a:pt x="354" y="1158"/>
                </a:lnTo>
                <a:lnTo>
                  <a:pt x="354" y="1140"/>
                </a:lnTo>
                <a:lnTo>
                  <a:pt x="354" y="1152"/>
                </a:lnTo>
                <a:lnTo>
                  <a:pt x="360" y="1152"/>
                </a:lnTo>
                <a:lnTo>
                  <a:pt x="360" y="1158"/>
                </a:lnTo>
                <a:lnTo>
                  <a:pt x="360" y="1140"/>
                </a:lnTo>
                <a:lnTo>
                  <a:pt x="360" y="1152"/>
                </a:lnTo>
                <a:lnTo>
                  <a:pt x="366" y="1152"/>
                </a:lnTo>
                <a:lnTo>
                  <a:pt x="366" y="1158"/>
                </a:lnTo>
                <a:lnTo>
                  <a:pt x="366" y="1140"/>
                </a:lnTo>
                <a:lnTo>
                  <a:pt x="366" y="1152"/>
                </a:lnTo>
                <a:lnTo>
                  <a:pt x="372" y="1152"/>
                </a:lnTo>
                <a:lnTo>
                  <a:pt x="372" y="1158"/>
                </a:lnTo>
                <a:lnTo>
                  <a:pt x="372" y="1140"/>
                </a:lnTo>
                <a:lnTo>
                  <a:pt x="372" y="1152"/>
                </a:lnTo>
                <a:lnTo>
                  <a:pt x="378" y="1152"/>
                </a:lnTo>
                <a:lnTo>
                  <a:pt x="378" y="1158"/>
                </a:lnTo>
                <a:lnTo>
                  <a:pt x="378" y="1140"/>
                </a:lnTo>
                <a:lnTo>
                  <a:pt x="378" y="1152"/>
                </a:lnTo>
                <a:lnTo>
                  <a:pt x="384" y="1152"/>
                </a:lnTo>
                <a:lnTo>
                  <a:pt x="384" y="1158"/>
                </a:lnTo>
                <a:lnTo>
                  <a:pt x="384" y="1140"/>
                </a:lnTo>
                <a:lnTo>
                  <a:pt x="384" y="1146"/>
                </a:lnTo>
                <a:lnTo>
                  <a:pt x="390" y="1152"/>
                </a:lnTo>
                <a:lnTo>
                  <a:pt x="390" y="1158"/>
                </a:lnTo>
                <a:lnTo>
                  <a:pt x="390" y="1134"/>
                </a:lnTo>
                <a:lnTo>
                  <a:pt x="390" y="1146"/>
                </a:lnTo>
                <a:lnTo>
                  <a:pt x="396" y="1152"/>
                </a:lnTo>
                <a:lnTo>
                  <a:pt x="396" y="1158"/>
                </a:lnTo>
                <a:lnTo>
                  <a:pt x="396" y="1140"/>
                </a:lnTo>
                <a:lnTo>
                  <a:pt x="396" y="1146"/>
                </a:lnTo>
                <a:lnTo>
                  <a:pt x="402" y="1152"/>
                </a:lnTo>
                <a:lnTo>
                  <a:pt x="402" y="1158"/>
                </a:lnTo>
                <a:lnTo>
                  <a:pt x="402" y="1134"/>
                </a:lnTo>
                <a:lnTo>
                  <a:pt x="402" y="1152"/>
                </a:lnTo>
                <a:lnTo>
                  <a:pt x="408" y="1152"/>
                </a:lnTo>
                <a:lnTo>
                  <a:pt x="408" y="1158"/>
                </a:lnTo>
                <a:lnTo>
                  <a:pt x="408" y="1140"/>
                </a:lnTo>
                <a:lnTo>
                  <a:pt x="408" y="1158"/>
                </a:lnTo>
                <a:lnTo>
                  <a:pt x="414" y="1152"/>
                </a:lnTo>
                <a:lnTo>
                  <a:pt x="414" y="1158"/>
                </a:lnTo>
                <a:lnTo>
                  <a:pt x="414" y="1140"/>
                </a:lnTo>
                <a:lnTo>
                  <a:pt x="414" y="1146"/>
                </a:lnTo>
                <a:lnTo>
                  <a:pt x="420" y="1146"/>
                </a:lnTo>
                <a:lnTo>
                  <a:pt x="420" y="1158"/>
                </a:lnTo>
                <a:lnTo>
                  <a:pt x="420" y="1140"/>
                </a:lnTo>
                <a:lnTo>
                  <a:pt x="420" y="1158"/>
                </a:lnTo>
                <a:lnTo>
                  <a:pt x="426" y="1152"/>
                </a:lnTo>
                <a:lnTo>
                  <a:pt x="426" y="1158"/>
                </a:lnTo>
                <a:lnTo>
                  <a:pt x="426" y="1140"/>
                </a:lnTo>
                <a:lnTo>
                  <a:pt x="426" y="1152"/>
                </a:lnTo>
                <a:lnTo>
                  <a:pt x="432" y="1152"/>
                </a:lnTo>
                <a:lnTo>
                  <a:pt x="432" y="1158"/>
                </a:lnTo>
                <a:lnTo>
                  <a:pt x="432" y="1140"/>
                </a:lnTo>
                <a:lnTo>
                  <a:pt x="432" y="1152"/>
                </a:lnTo>
                <a:lnTo>
                  <a:pt x="438" y="1152"/>
                </a:lnTo>
                <a:lnTo>
                  <a:pt x="438" y="1158"/>
                </a:lnTo>
                <a:lnTo>
                  <a:pt x="438" y="1134"/>
                </a:lnTo>
                <a:lnTo>
                  <a:pt x="438" y="1146"/>
                </a:lnTo>
                <a:lnTo>
                  <a:pt x="444" y="1146"/>
                </a:lnTo>
                <a:lnTo>
                  <a:pt x="444" y="1158"/>
                </a:lnTo>
                <a:lnTo>
                  <a:pt x="444" y="1140"/>
                </a:lnTo>
                <a:lnTo>
                  <a:pt x="444" y="1146"/>
                </a:lnTo>
                <a:lnTo>
                  <a:pt x="450" y="1146"/>
                </a:lnTo>
                <a:lnTo>
                  <a:pt x="450" y="1158"/>
                </a:lnTo>
                <a:lnTo>
                  <a:pt x="450" y="1140"/>
                </a:lnTo>
                <a:lnTo>
                  <a:pt x="450" y="1158"/>
                </a:lnTo>
                <a:lnTo>
                  <a:pt x="456" y="1158"/>
                </a:lnTo>
                <a:lnTo>
                  <a:pt x="456" y="1140"/>
                </a:lnTo>
                <a:lnTo>
                  <a:pt x="456" y="1152"/>
                </a:lnTo>
                <a:lnTo>
                  <a:pt x="462" y="1146"/>
                </a:lnTo>
                <a:lnTo>
                  <a:pt x="462" y="1158"/>
                </a:lnTo>
                <a:lnTo>
                  <a:pt x="462" y="1140"/>
                </a:lnTo>
                <a:lnTo>
                  <a:pt x="462" y="1146"/>
                </a:lnTo>
                <a:lnTo>
                  <a:pt x="468" y="1152"/>
                </a:lnTo>
                <a:lnTo>
                  <a:pt x="468" y="1158"/>
                </a:lnTo>
                <a:lnTo>
                  <a:pt x="468" y="1140"/>
                </a:lnTo>
                <a:lnTo>
                  <a:pt x="468" y="1152"/>
                </a:lnTo>
                <a:lnTo>
                  <a:pt x="474" y="1152"/>
                </a:lnTo>
                <a:lnTo>
                  <a:pt x="474" y="1158"/>
                </a:lnTo>
                <a:lnTo>
                  <a:pt x="474" y="1140"/>
                </a:lnTo>
                <a:lnTo>
                  <a:pt x="474" y="1152"/>
                </a:lnTo>
                <a:lnTo>
                  <a:pt x="480" y="1152"/>
                </a:lnTo>
                <a:lnTo>
                  <a:pt x="480" y="1158"/>
                </a:lnTo>
                <a:lnTo>
                  <a:pt x="480" y="1140"/>
                </a:lnTo>
                <a:lnTo>
                  <a:pt x="480" y="1152"/>
                </a:lnTo>
                <a:lnTo>
                  <a:pt x="486" y="1146"/>
                </a:lnTo>
                <a:lnTo>
                  <a:pt x="486" y="1158"/>
                </a:lnTo>
                <a:lnTo>
                  <a:pt x="486" y="1140"/>
                </a:lnTo>
                <a:lnTo>
                  <a:pt x="486" y="1152"/>
                </a:lnTo>
                <a:lnTo>
                  <a:pt x="492" y="1152"/>
                </a:lnTo>
                <a:lnTo>
                  <a:pt x="492" y="1158"/>
                </a:lnTo>
                <a:lnTo>
                  <a:pt x="492" y="1134"/>
                </a:lnTo>
                <a:lnTo>
                  <a:pt x="492" y="1152"/>
                </a:lnTo>
                <a:lnTo>
                  <a:pt x="498" y="1152"/>
                </a:lnTo>
                <a:lnTo>
                  <a:pt x="498" y="1158"/>
                </a:lnTo>
                <a:lnTo>
                  <a:pt x="498" y="1140"/>
                </a:lnTo>
                <a:lnTo>
                  <a:pt x="498" y="1152"/>
                </a:lnTo>
                <a:lnTo>
                  <a:pt x="504" y="1158"/>
                </a:lnTo>
                <a:lnTo>
                  <a:pt x="504" y="1140"/>
                </a:lnTo>
                <a:lnTo>
                  <a:pt x="504" y="1152"/>
                </a:lnTo>
                <a:lnTo>
                  <a:pt x="510" y="1158"/>
                </a:lnTo>
                <a:lnTo>
                  <a:pt x="510" y="1140"/>
                </a:lnTo>
                <a:lnTo>
                  <a:pt x="510" y="1152"/>
                </a:lnTo>
                <a:lnTo>
                  <a:pt x="516" y="1152"/>
                </a:lnTo>
                <a:lnTo>
                  <a:pt x="516" y="1158"/>
                </a:lnTo>
                <a:lnTo>
                  <a:pt x="516" y="1140"/>
                </a:lnTo>
                <a:lnTo>
                  <a:pt x="516" y="1152"/>
                </a:lnTo>
                <a:lnTo>
                  <a:pt x="522" y="1158"/>
                </a:lnTo>
                <a:lnTo>
                  <a:pt x="522" y="1140"/>
                </a:lnTo>
                <a:lnTo>
                  <a:pt x="522" y="1152"/>
                </a:lnTo>
                <a:lnTo>
                  <a:pt x="528" y="1152"/>
                </a:lnTo>
                <a:lnTo>
                  <a:pt x="528" y="1158"/>
                </a:lnTo>
                <a:lnTo>
                  <a:pt x="528" y="1140"/>
                </a:lnTo>
                <a:lnTo>
                  <a:pt x="528" y="1146"/>
                </a:lnTo>
                <a:lnTo>
                  <a:pt x="534" y="1146"/>
                </a:lnTo>
                <a:lnTo>
                  <a:pt x="534" y="1158"/>
                </a:lnTo>
                <a:lnTo>
                  <a:pt x="534" y="1140"/>
                </a:lnTo>
                <a:lnTo>
                  <a:pt x="534" y="1152"/>
                </a:lnTo>
                <a:lnTo>
                  <a:pt x="540" y="1152"/>
                </a:lnTo>
                <a:lnTo>
                  <a:pt x="540" y="1158"/>
                </a:lnTo>
                <a:lnTo>
                  <a:pt x="540" y="1134"/>
                </a:lnTo>
                <a:lnTo>
                  <a:pt x="540" y="1158"/>
                </a:lnTo>
                <a:lnTo>
                  <a:pt x="546" y="1152"/>
                </a:lnTo>
                <a:lnTo>
                  <a:pt x="546" y="1158"/>
                </a:lnTo>
                <a:lnTo>
                  <a:pt x="546" y="1140"/>
                </a:lnTo>
                <a:lnTo>
                  <a:pt x="546" y="1152"/>
                </a:lnTo>
                <a:lnTo>
                  <a:pt x="552" y="1152"/>
                </a:lnTo>
                <a:lnTo>
                  <a:pt x="552" y="1158"/>
                </a:lnTo>
                <a:lnTo>
                  <a:pt x="552" y="1140"/>
                </a:lnTo>
                <a:lnTo>
                  <a:pt x="552" y="1152"/>
                </a:lnTo>
                <a:lnTo>
                  <a:pt x="558" y="1152"/>
                </a:lnTo>
                <a:lnTo>
                  <a:pt x="558" y="1158"/>
                </a:lnTo>
                <a:lnTo>
                  <a:pt x="558" y="1134"/>
                </a:lnTo>
                <a:lnTo>
                  <a:pt x="558" y="1146"/>
                </a:lnTo>
                <a:lnTo>
                  <a:pt x="564" y="1146"/>
                </a:lnTo>
                <a:lnTo>
                  <a:pt x="564" y="1158"/>
                </a:lnTo>
                <a:lnTo>
                  <a:pt x="564" y="1140"/>
                </a:lnTo>
                <a:lnTo>
                  <a:pt x="564" y="1152"/>
                </a:lnTo>
                <a:lnTo>
                  <a:pt x="570" y="1152"/>
                </a:lnTo>
                <a:lnTo>
                  <a:pt x="570" y="1158"/>
                </a:lnTo>
                <a:lnTo>
                  <a:pt x="570" y="1140"/>
                </a:lnTo>
                <a:lnTo>
                  <a:pt x="570" y="1152"/>
                </a:lnTo>
                <a:lnTo>
                  <a:pt x="576" y="1146"/>
                </a:lnTo>
                <a:lnTo>
                  <a:pt x="576" y="1158"/>
                </a:lnTo>
                <a:lnTo>
                  <a:pt x="576" y="1140"/>
                </a:lnTo>
                <a:lnTo>
                  <a:pt x="576" y="1152"/>
                </a:lnTo>
                <a:lnTo>
                  <a:pt x="582" y="1158"/>
                </a:lnTo>
                <a:lnTo>
                  <a:pt x="582" y="1134"/>
                </a:lnTo>
                <a:lnTo>
                  <a:pt x="582" y="1152"/>
                </a:lnTo>
                <a:lnTo>
                  <a:pt x="588" y="1152"/>
                </a:lnTo>
                <a:lnTo>
                  <a:pt x="588" y="1158"/>
                </a:lnTo>
                <a:lnTo>
                  <a:pt x="588" y="1140"/>
                </a:lnTo>
                <a:lnTo>
                  <a:pt x="588" y="1152"/>
                </a:lnTo>
                <a:lnTo>
                  <a:pt x="594" y="1152"/>
                </a:lnTo>
                <a:lnTo>
                  <a:pt x="594" y="1158"/>
                </a:lnTo>
                <a:lnTo>
                  <a:pt x="594" y="1140"/>
                </a:lnTo>
                <a:lnTo>
                  <a:pt x="594" y="1158"/>
                </a:lnTo>
                <a:lnTo>
                  <a:pt x="600" y="1152"/>
                </a:lnTo>
                <a:lnTo>
                  <a:pt x="600" y="1158"/>
                </a:lnTo>
                <a:lnTo>
                  <a:pt x="600" y="1140"/>
                </a:lnTo>
                <a:lnTo>
                  <a:pt x="600" y="1152"/>
                </a:lnTo>
                <a:lnTo>
                  <a:pt x="606" y="1152"/>
                </a:lnTo>
                <a:lnTo>
                  <a:pt x="606" y="1158"/>
                </a:lnTo>
                <a:lnTo>
                  <a:pt x="606" y="1140"/>
                </a:lnTo>
                <a:lnTo>
                  <a:pt x="606" y="1146"/>
                </a:lnTo>
                <a:lnTo>
                  <a:pt x="612" y="1146"/>
                </a:lnTo>
                <a:lnTo>
                  <a:pt x="612" y="1158"/>
                </a:lnTo>
                <a:lnTo>
                  <a:pt x="612" y="1140"/>
                </a:lnTo>
                <a:lnTo>
                  <a:pt x="612" y="1152"/>
                </a:lnTo>
                <a:lnTo>
                  <a:pt x="618" y="1152"/>
                </a:lnTo>
                <a:lnTo>
                  <a:pt x="618" y="1158"/>
                </a:lnTo>
                <a:lnTo>
                  <a:pt x="618" y="1140"/>
                </a:lnTo>
                <a:lnTo>
                  <a:pt x="618" y="1146"/>
                </a:lnTo>
                <a:lnTo>
                  <a:pt x="624" y="1146"/>
                </a:lnTo>
                <a:lnTo>
                  <a:pt x="624" y="1158"/>
                </a:lnTo>
                <a:lnTo>
                  <a:pt x="624" y="1140"/>
                </a:lnTo>
                <a:lnTo>
                  <a:pt x="624" y="1152"/>
                </a:lnTo>
                <a:lnTo>
                  <a:pt x="630" y="1152"/>
                </a:lnTo>
                <a:lnTo>
                  <a:pt x="630" y="1158"/>
                </a:lnTo>
                <a:lnTo>
                  <a:pt x="630" y="1140"/>
                </a:lnTo>
                <a:lnTo>
                  <a:pt x="630" y="1152"/>
                </a:lnTo>
                <a:lnTo>
                  <a:pt x="636" y="1158"/>
                </a:lnTo>
                <a:lnTo>
                  <a:pt x="636" y="1134"/>
                </a:lnTo>
                <a:lnTo>
                  <a:pt x="636" y="1146"/>
                </a:lnTo>
                <a:lnTo>
                  <a:pt x="642" y="1152"/>
                </a:lnTo>
                <a:lnTo>
                  <a:pt x="642" y="1158"/>
                </a:lnTo>
                <a:lnTo>
                  <a:pt x="642" y="1140"/>
                </a:lnTo>
                <a:lnTo>
                  <a:pt x="642" y="1152"/>
                </a:lnTo>
                <a:lnTo>
                  <a:pt x="648" y="1146"/>
                </a:lnTo>
                <a:lnTo>
                  <a:pt x="648" y="1158"/>
                </a:lnTo>
                <a:lnTo>
                  <a:pt x="648" y="1140"/>
                </a:lnTo>
                <a:lnTo>
                  <a:pt x="648" y="1146"/>
                </a:lnTo>
                <a:lnTo>
                  <a:pt x="654" y="1152"/>
                </a:lnTo>
                <a:lnTo>
                  <a:pt x="654" y="1158"/>
                </a:lnTo>
                <a:lnTo>
                  <a:pt x="654" y="1140"/>
                </a:lnTo>
                <a:lnTo>
                  <a:pt x="654" y="1152"/>
                </a:lnTo>
                <a:lnTo>
                  <a:pt x="660" y="1152"/>
                </a:lnTo>
                <a:lnTo>
                  <a:pt x="660" y="1158"/>
                </a:lnTo>
                <a:lnTo>
                  <a:pt x="660" y="1140"/>
                </a:lnTo>
                <a:lnTo>
                  <a:pt x="660" y="1158"/>
                </a:lnTo>
                <a:lnTo>
                  <a:pt x="666" y="1152"/>
                </a:lnTo>
                <a:lnTo>
                  <a:pt x="666" y="1158"/>
                </a:lnTo>
                <a:lnTo>
                  <a:pt x="666" y="1140"/>
                </a:lnTo>
                <a:lnTo>
                  <a:pt x="666" y="1146"/>
                </a:lnTo>
                <a:lnTo>
                  <a:pt x="672" y="1146"/>
                </a:lnTo>
                <a:lnTo>
                  <a:pt x="672" y="1158"/>
                </a:lnTo>
                <a:lnTo>
                  <a:pt x="672" y="1140"/>
                </a:lnTo>
                <a:lnTo>
                  <a:pt x="672" y="1152"/>
                </a:lnTo>
                <a:lnTo>
                  <a:pt x="678" y="1152"/>
                </a:lnTo>
                <a:lnTo>
                  <a:pt x="678" y="1158"/>
                </a:lnTo>
                <a:lnTo>
                  <a:pt x="678" y="1134"/>
                </a:lnTo>
                <a:lnTo>
                  <a:pt x="678" y="1152"/>
                </a:lnTo>
                <a:lnTo>
                  <a:pt x="684" y="1152"/>
                </a:lnTo>
                <a:lnTo>
                  <a:pt x="684" y="1158"/>
                </a:lnTo>
                <a:lnTo>
                  <a:pt x="684" y="1140"/>
                </a:lnTo>
                <a:lnTo>
                  <a:pt x="684" y="1152"/>
                </a:lnTo>
                <a:lnTo>
                  <a:pt x="690" y="1152"/>
                </a:lnTo>
                <a:lnTo>
                  <a:pt x="690" y="1158"/>
                </a:lnTo>
                <a:lnTo>
                  <a:pt x="690" y="1134"/>
                </a:lnTo>
                <a:lnTo>
                  <a:pt x="690" y="1152"/>
                </a:lnTo>
                <a:lnTo>
                  <a:pt x="696" y="1152"/>
                </a:lnTo>
                <a:lnTo>
                  <a:pt x="696" y="1158"/>
                </a:lnTo>
                <a:lnTo>
                  <a:pt x="696" y="1140"/>
                </a:lnTo>
                <a:lnTo>
                  <a:pt x="696" y="1152"/>
                </a:lnTo>
                <a:lnTo>
                  <a:pt x="702" y="1146"/>
                </a:lnTo>
                <a:lnTo>
                  <a:pt x="702" y="1158"/>
                </a:lnTo>
                <a:lnTo>
                  <a:pt x="702" y="1140"/>
                </a:lnTo>
                <a:lnTo>
                  <a:pt x="702" y="1158"/>
                </a:lnTo>
                <a:lnTo>
                  <a:pt x="708" y="1152"/>
                </a:lnTo>
                <a:lnTo>
                  <a:pt x="708" y="1158"/>
                </a:lnTo>
                <a:lnTo>
                  <a:pt x="708" y="1140"/>
                </a:lnTo>
                <a:lnTo>
                  <a:pt x="708" y="1152"/>
                </a:lnTo>
                <a:lnTo>
                  <a:pt x="714" y="1152"/>
                </a:lnTo>
                <a:lnTo>
                  <a:pt x="714" y="1158"/>
                </a:lnTo>
                <a:lnTo>
                  <a:pt x="714" y="1140"/>
                </a:lnTo>
                <a:lnTo>
                  <a:pt x="714" y="1152"/>
                </a:lnTo>
                <a:lnTo>
                  <a:pt x="720" y="1152"/>
                </a:lnTo>
                <a:lnTo>
                  <a:pt x="720" y="1158"/>
                </a:lnTo>
                <a:lnTo>
                  <a:pt x="720" y="1140"/>
                </a:lnTo>
                <a:lnTo>
                  <a:pt x="720" y="1146"/>
                </a:lnTo>
                <a:lnTo>
                  <a:pt x="726" y="1146"/>
                </a:lnTo>
                <a:lnTo>
                  <a:pt x="726" y="1158"/>
                </a:lnTo>
                <a:lnTo>
                  <a:pt x="726" y="1134"/>
                </a:lnTo>
                <a:lnTo>
                  <a:pt x="726" y="1152"/>
                </a:lnTo>
                <a:lnTo>
                  <a:pt x="732" y="1158"/>
                </a:lnTo>
                <a:lnTo>
                  <a:pt x="732" y="1134"/>
                </a:lnTo>
                <a:lnTo>
                  <a:pt x="732" y="1146"/>
                </a:lnTo>
                <a:lnTo>
                  <a:pt x="738" y="1146"/>
                </a:lnTo>
                <a:lnTo>
                  <a:pt x="738" y="1158"/>
                </a:lnTo>
                <a:lnTo>
                  <a:pt x="738" y="1134"/>
                </a:lnTo>
                <a:lnTo>
                  <a:pt x="738" y="1158"/>
                </a:lnTo>
                <a:lnTo>
                  <a:pt x="744" y="1152"/>
                </a:lnTo>
                <a:lnTo>
                  <a:pt x="744" y="1158"/>
                </a:lnTo>
                <a:lnTo>
                  <a:pt x="744" y="1140"/>
                </a:lnTo>
                <a:lnTo>
                  <a:pt x="744" y="1152"/>
                </a:lnTo>
                <a:lnTo>
                  <a:pt x="750" y="1152"/>
                </a:lnTo>
                <a:lnTo>
                  <a:pt x="750" y="1158"/>
                </a:lnTo>
                <a:lnTo>
                  <a:pt x="750" y="1140"/>
                </a:lnTo>
                <a:lnTo>
                  <a:pt x="750" y="1152"/>
                </a:lnTo>
                <a:lnTo>
                  <a:pt x="756" y="1158"/>
                </a:lnTo>
                <a:lnTo>
                  <a:pt x="756" y="1140"/>
                </a:lnTo>
                <a:lnTo>
                  <a:pt x="756" y="1146"/>
                </a:lnTo>
                <a:lnTo>
                  <a:pt x="762" y="1146"/>
                </a:lnTo>
                <a:lnTo>
                  <a:pt x="762" y="1158"/>
                </a:lnTo>
                <a:lnTo>
                  <a:pt x="762" y="1146"/>
                </a:lnTo>
                <a:lnTo>
                  <a:pt x="762" y="1152"/>
                </a:lnTo>
                <a:lnTo>
                  <a:pt x="768" y="1152"/>
                </a:lnTo>
                <a:lnTo>
                  <a:pt x="768" y="1158"/>
                </a:lnTo>
                <a:lnTo>
                  <a:pt x="768" y="1140"/>
                </a:lnTo>
                <a:lnTo>
                  <a:pt x="768" y="1152"/>
                </a:lnTo>
                <a:lnTo>
                  <a:pt x="774" y="1152"/>
                </a:lnTo>
                <a:lnTo>
                  <a:pt x="774" y="1158"/>
                </a:lnTo>
                <a:lnTo>
                  <a:pt x="774" y="1140"/>
                </a:lnTo>
                <a:lnTo>
                  <a:pt x="774" y="1152"/>
                </a:lnTo>
                <a:lnTo>
                  <a:pt x="780" y="1152"/>
                </a:lnTo>
                <a:lnTo>
                  <a:pt x="780" y="1158"/>
                </a:lnTo>
                <a:lnTo>
                  <a:pt x="780" y="1140"/>
                </a:lnTo>
                <a:lnTo>
                  <a:pt x="780" y="1146"/>
                </a:lnTo>
                <a:lnTo>
                  <a:pt x="786" y="1152"/>
                </a:lnTo>
                <a:lnTo>
                  <a:pt x="786" y="1158"/>
                </a:lnTo>
                <a:lnTo>
                  <a:pt x="786" y="1140"/>
                </a:lnTo>
                <a:lnTo>
                  <a:pt x="786" y="1152"/>
                </a:lnTo>
                <a:lnTo>
                  <a:pt x="792" y="1146"/>
                </a:lnTo>
                <a:lnTo>
                  <a:pt x="792" y="1158"/>
                </a:lnTo>
                <a:lnTo>
                  <a:pt x="792" y="1140"/>
                </a:lnTo>
                <a:lnTo>
                  <a:pt x="792" y="1146"/>
                </a:lnTo>
                <a:lnTo>
                  <a:pt x="798" y="1152"/>
                </a:lnTo>
                <a:lnTo>
                  <a:pt x="798" y="1158"/>
                </a:lnTo>
                <a:lnTo>
                  <a:pt x="798" y="1140"/>
                </a:lnTo>
                <a:lnTo>
                  <a:pt x="798" y="1152"/>
                </a:lnTo>
                <a:lnTo>
                  <a:pt x="804" y="1152"/>
                </a:lnTo>
                <a:lnTo>
                  <a:pt x="804" y="1158"/>
                </a:lnTo>
                <a:lnTo>
                  <a:pt x="804" y="1140"/>
                </a:lnTo>
                <a:lnTo>
                  <a:pt x="804" y="1146"/>
                </a:lnTo>
                <a:lnTo>
                  <a:pt x="810" y="1146"/>
                </a:lnTo>
                <a:lnTo>
                  <a:pt x="810" y="1158"/>
                </a:lnTo>
                <a:lnTo>
                  <a:pt x="810" y="1140"/>
                </a:lnTo>
                <a:lnTo>
                  <a:pt x="810" y="1152"/>
                </a:lnTo>
                <a:lnTo>
                  <a:pt x="816" y="1158"/>
                </a:lnTo>
                <a:lnTo>
                  <a:pt x="816" y="1140"/>
                </a:lnTo>
                <a:lnTo>
                  <a:pt x="816" y="1152"/>
                </a:lnTo>
                <a:lnTo>
                  <a:pt x="822" y="1152"/>
                </a:lnTo>
                <a:lnTo>
                  <a:pt x="822" y="1158"/>
                </a:lnTo>
                <a:lnTo>
                  <a:pt x="822" y="1140"/>
                </a:lnTo>
                <a:lnTo>
                  <a:pt x="822" y="1152"/>
                </a:lnTo>
                <a:lnTo>
                  <a:pt x="828" y="1152"/>
                </a:lnTo>
                <a:lnTo>
                  <a:pt x="828" y="1158"/>
                </a:lnTo>
                <a:lnTo>
                  <a:pt x="828" y="1140"/>
                </a:lnTo>
                <a:lnTo>
                  <a:pt x="828" y="1158"/>
                </a:lnTo>
                <a:lnTo>
                  <a:pt x="834" y="1158"/>
                </a:lnTo>
                <a:lnTo>
                  <a:pt x="834" y="1140"/>
                </a:lnTo>
                <a:lnTo>
                  <a:pt x="834" y="1146"/>
                </a:lnTo>
                <a:lnTo>
                  <a:pt x="840" y="1146"/>
                </a:lnTo>
                <a:lnTo>
                  <a:pt x="840" y="1158"/>
                </a:lnTo>
                <a:lnTo>
                  <a:pt x="840" y="1140"/>
                </a:lnTo>
                <a:lnTo>
                  <a:pt x="840" y="1152"/>
                </a:lnTo>
                <a:lnTo>
                  <a:pt x="846" y="1146"/>
                </a:lnTo>
                <a:lnTo>
                  <a:pt x="846" y="1158"/>
                </a:lnTo>
                <a:lnTo>
                  <a:pt x="846" y="1140"/>
                </a:lnTo>
                <a:lnTo>
                  <a:pt x="846" y="1152"/>
                </a:lnTo>
                <a:lnTo>
                  <a:pt x="852" y="1152"/>
                </a:lnTo>
                <a:lnTo>
                  <a:pt x="852" y="1158"/>
                </a:lnTo>
                <a:lnTo>
                  <a:pt x="852" y="1140"/>
                </a:lnTo>
                <a:lnTo>
                  <a:pt x="852" y="1152"/>
                </a:lnTo>
                <a:lnTo>
                  <a:pt x="858" y="1152"/>
                </a:lnTo>
                <a:lnTo>
                  <a:pt x="858" y="1158"/>
                </a:lnTo>
                <a:lnTo>
                  <a:pt x="858" y="1140"/>
                </a:lnTo>
                <a:lnTo>
                  <a:pt x="858" y="1158"/>
                </a:lnTo>
                <a:lnTo>
                  <a:pt x="864" y="1158"/>
                </a:lnTo>
                <a:lnTo>
                  <a:pt x="864" y="1140"/>
                </a:lnTo>
                <a:lnTo>
                  <a:pt x="864" y="1152"/>
                </a:lnTo>
                <a:lnTo>
                  <a:pt x="870" y="1152"/>
                </a:lnTo>
                <a:lnTo>
                  <a:pt x="870" y="1158"/>
                </a:lnTo>
                <a:lnTo>
                  <a:pt x="870" y="1140"/>
                </a:lnTo>
                <a:lnTo>
                  <a:pt x="870" y="1152"/>
                </a:lnTo>
                <a:lnTo>
                  <a:pt x="876" y="1146"/>
                </a:lnTo>
                <a:lnTo>
                  <a:pt x="876" y="1158"/>
                </a:lnTo>
                <a:lnTo>
                  <a:pt x="876" y="1140"/>
                </a:lnTo>
                <a:lnTo>
                  <a:pt x="876" y="1146"/>
                </a:lnTo>
                <a:lnTo>
                  <a:pt x="882" y="1152"/>
                </a:lnTo>
                <a:lnTo>
                  <a:pt x="882" y="1158"/>
                </a:lnTo>
                <a:lnTo>
                  <a:pt x="882" y="1140"/>
                </a:lnTo>
                <a:lnTo>
                  <a:pt x="882" y="1146"/>
                </a:lnTo>
                <a:lnTo>
                  <a:pt x="888" y="1146"/>
                </a:lnTo>
                <a:lnTo>
                  <a:pt x="888" y="1158"/>
                </a:lnTo>
                <a:lnTo>
                  <a:pt x="888" y="1140"/>
                </a:lnTo>
                <a:lnTo>
                  <a:pt x="888" y="1152"/>
                </a:lnTo>
                <a:lnTo>
                  <a:pt x="894" y="1146"/>
                </a:lnTo>
                <a:lnTo>
                  <a:pt x="894" y="1158"/>
                </a:lnTo>
                <a:lnTo>
                  <a:pt x="894" y="1134"/>
                </a:lnTo>
                <a:lnTo>
                  <a:pt x="894" y="1146"/>
                </a:lnTo>
                <a:lnTo>
                  <a:pt x="900" y="1152"/>
                </a:lnTo>
                <a:lnTo>
                  <a:pt x="900" y="1158"/>
                </a:lnTo>
                <a:lnTo>
                  <a:pt x="900" y="1140"/>
                </a:lnTo>
                <a:lnTo>
                  <a:pt x="900" y="1152"/>
                </a:lnTo>
                <a:lnTo>
                  <a:pt x="906" y="1152"/>
                </a:lnTo>
                <a:lnTo>
                  <a:pt x="906" y="1158"/>
                </a:lnTo>
                <a:lnTo>
                  <a:pt x="906" y="1134"/>
                </a:lnTo>
                <a:lnTo>
                  <a:pt x="906" y="1152"/>
                </a:lnTo>
                <a:lnTo>
                  <a:pt x="912" y="1158"/>
                </a:lnTo>
                <a:lnTo>
                  <a:pt x="912" y="1140"/>
                </a:lnTo>
                <a:lnTo>
                  <a:pt x="912" y="1152"/>
                </a:lnTo>
                <a:lnTo>
                  <a:pt x="918" y="1146"/>
                </a:lnTo>
                <a:lnTo>
                  <a:pt x="918" y="1158"/>
                </a:lnTo>
                <a:lnTo>
                  <a:pt x="918" y="1140"/>
                </a:lnTo>
                <a:lnTo>
                  <a:pt x="918" y="1152"/>
                </a:lnTo>
                <a:lnTo>
                  <a:pt x="924" y="1152"/>
                </a:lnTo>
                <a:lnTo>
                  <a:pt x="924" y="1158"/>
                </a:lnTo>
                <a:lnTo>
                  <a:pt x="924" y="1140"/>
                </a:lnTo>
                <a:lnTo>
                  <a:pt x="924" y="1152"/>
                </a:lnTo>
                <a:lnTo>
                  <a:pt x="930" y="1146"/>
                </a:lnTo>
                <a:lnTo>
                  <a:pt x="930" y="1158"/>
                </a:lnTo>
                <a:lnTo>
                  <a:pt x="930" y="1140"/>
                </a:lnTo>
                <a:lnTo>
                  <a:pt x="936" y="1146"/>
                </a:lnTo>
                <a:lnTo>
                  <a:pt x="936" y="1158"/>
                </a:lnTo>
                <a:lnTo>
                  <a:pt x="936" y="1140"/>
                </a:lnTo>
                <a:lnTo>
                  <a:pt x="936" y="1152"/>
                </a:lnTo>
                <a:lnTo>
                  <a:pt x="942" y="1152"/>
                </a:lnTo>
                <a:lnTo>
                  <a:pt x="942" y="1158"/>
                </a:lnTo>
                <a:lnTo>
                  <a:pt x="942" y="1134"/>
                </a:lnTo>
                <a:lnTo>
                  <a:pt x="942" y="1146"/>
                </a:lnTo>
                <a:lnTo>
                  <a:pt x="948" y="1146"/>
                </a:lnTo>
                <a:lnTo>
                  <a:pt x="948" y="1158"/>
                </a:lnTo>
                <a:lnTo>
                  <a:pt x="948" y="1140"/>
                </a:lnTo>
                <a:lnTo>
                  <a:pt x="948" y="1158"/>
                </a:lnTo>
                <a:lnTo>
                  <a:pt x="954" y="1158"/>
                </a:lnTo>
                <a:lnTo>
                  <a:pt x="954" y="1134"/>
                </a:lnTo>
                <a:lnTo>
                  <a:pt x="954" y="1146"/>
                </a:lnTo>
                <a:lnTo>
                  <a:pt x="960" y="1146"/>
                </a:lnTo>
                <a:lnTo>
                  <a:pt x="960" y="1158"/>
                </a:lnTo>
                <a:lnTo>
                  <a:pt x="960" y="1140"/>
                </a:lnTo>
                <a:lnTo>
                  <a:pt x="960" y="1152"/>
                </a:lnTo>
                <a:lnTo>
                  <a:pt x="966" y="1152"/>
                </a:lnTo>
                <a:lnTo>
                  <a:pt x="966" y="1158"/>
                </a:lnTo>
                <a:lnTo>
                  <a:pt x="966" y="1140"/>
                </a:lnTo>
                <a:lnTo>
                  <a:pt x="966" y="1152"/>
                </a:lnTo>
                <a:lnTo>
                  <a:pt x="972" y="1152"/>
                </a:lnTo>
                <a:lnTo>
                  <a:pt x="972" y="1158"/>
                </a:lnTo>
                <a:lnTo>
                  <a:pt x="972" y="1134"/>
                </a:lnTo>
                <a:lnTo>
                  <a:pt x="972" y="1152"/>
                </a:lnTo>
                <a:lnTo>
                  <a:pt x="978" y="1152"/>
                </a:lnTo>
                <a:lnTo>
                  <a:pt x="978" y="1158"/>
                </a:lnTo>
                <a:lnTo>
                  <a:pt x="978" y="1134"/>
                </a:lnTo>
                <a:lnTo>
                  <a:pt x="978" y="1146"/>
                </a:lnTo>
                <a:lnTo>
                  <a:pt x="984" y="1146"/>
                </a:lnTo>
                <a:lnTo>
                  <a:pt x="984" y="1158"/>
                </a:lnTo>
                <a:lnTo>
                  <a:pt x="984" y="1140"/>
                </a:lnTo>
                <a:lnTo>
                  <a:pt x="984" y="1146"/>
                </a:lnTo>
                <a:lnTo>
                  <a:pt x="990" y="1152"/>
                </a:lnTo>
                <a:lnTo>
                  <a:pt x="990" y="1158"/>
                </a:lnTo>
                <a:lnTo>
                  <a:pt x="990" y="1140"/>
                </a:lnTo>
                <a:lnTo>
                  <a:pt x="990" y="1152"/>
                </a:lnTo>
                <a:lnTo>
                  <a:pt x="996" y="1152"/>
                </a:lnTo>
                <a:lnTo>
                  <a:pt x="996" y="1158"/>
                </a:lnTo>
                <a:lnTo>
                  <a:pt x="996" y="1140"/>
                </a:lnTo>
                <a:lnTo>
                  <a:pt x="996" y="1152"/>
                </a:lnTo>
                <a:lnTo>
                  <a:pt x="1002" y="1152"/>
                </a:lnTo>
                <a:lnTo>
                  <a:pt x="1002" y="1158"/>
                </a:lnTo>
                <a:lnTo>
                  <a:pt x="1002" y="1140"/>
                </a:lnTo>
                <a:lnTo>
                  <a:pt x="1002" y="1152"/>
                </a:lnTo>
                <a:lnTo>
                  <a:pt x="1008" y="1152"/>
                </a:lnTo>
                <a:lnTo>
                  <a:pt x="1008" y="1158"/>
                </a:lnTo>
                <a:lnTo>
                  <a:pt x="1008" y="1140"/>
                </a:lnTo>
                <a:lnTo>
                  <a:pt x="1008" y="1152"/>
                </a:lnTo>
                <a:lnTo>
                  <a:pt x="1014" y="1152"/>
                </a:lnTo>
                <a:lnTo>
                  <a:pt x="1014" y="1158"/>
                </a:lnTo>
                <a:lnTo>
                  <a:pt x="1014" y="1140"/>
                </a:lnTo>
                <a:lnTo>
                  <a:pt x="1020" y="1140"/>
                </a:lnTo>
                <a:lnTo>
                  <a:pt x="1020" y="1158"/>
                </a:lnTo>
                <a:lnTo>
                  <a:pt x="1020" y="1140"/>
                </a:lnTo>
                <a:lnTo>
                  <a:pt x="1020" y="1146"/>
                </a:lnTo>
                <a:lnTo>
                  <a:pt x="1026" y="1146"/>
                </a:lnTo>
                <a:lnTo>
                  <a:pt x="1026" y="1158"/>
                </a:lnTo>
                <a:lnTo>
                  <a:pt x="1026" y="1134"/>
                </a:lnTo>
                <a:lnTo>
                  <a:pt x="1026" y="1146"/>
                </a:lnTo>
                <a:lnTo>
                  <a:pt x="1032" y="1152"/>
                </a:lnTo>
                <a:lnTo>
                  <a:pt x="1032" y="1158"/>
                </a:lnTo>
                <a:lnTo>
                  <a:pt x="1032" y="1140"/>
                </a:lnTo>
                <a:lnTo>
                  <a:pt x="1032" y="1158"/>
                </a:lnTo>
                <a:lnTo>
                  <a:pt x="1038" y="1152"/>
                </a:lnTo>
                <a:lnTo>
                  <a:pt x="1038" y="1158"/>
                </a:lnTo>
                <a:lnTo>
                  <a:pt x="1038" y="1140"/>
                </a:lnTo>
                <a:lnTo>
                  <a:pt x="1038" y="1152"/>
                </a:lnTo>
                <a:lnTo>
                  <a:pt x="1044" y="1152"/>
                </a:lnTo>
                <a:lnTo>
                  <a:pt x="1044" y="1158"/>
                </a:lnTo>
                <a:lnTo>
                  <a:pt x="1044" y="1140"/>
                </a:lnTo>
                <a:lnTo>
                  <a:pt x="1044" y="1152"/>
                </a:lnTo>
                <a:lnTo>
                  <a:pt x="1050" y="1158"/>
                </a:lnTo>
                <a:lnTo>
                  <a:pt x="1050" y="1140"/>
                </a:lnTo>
                <a:lnTo>
                  <a:pt x="1050" y="1152"/>
                </a:lnTo>
                <a:lnTo>
                  <a:pt x="1056" y="1152"/>
                </a:lnTo>
                <a:lnTo>
                  <a:pt x="1056" y="1158"/>
                </a:lnTo>
                <a:lnTo>
                  <a:pt x="1056" y="1140"/>
                </a:lnTo>
                <a:lnTo>
                  <a:pt x="1056" y="1152"/>
                </a:lnTo>
                <a:lnTo>
                  <a:pt x="1062" y="1158"/>
                </a:lnTo>
                <a:lnTo>
                  <a:pt x="1062" y="1140"/>
                </a:lnTo>
                <a:lnTo>
                  <a:pt x="1062" y="1146"/>
                </a:lnTo>
                <a:lnTo>
                  <a:pt x="1068" y="1146"/>
                </a:lnTo>
                <a:lnTo>
                  <a:pt x="1068" y="1158"/>
                </a:lnTo>
                <a:lnTo>
                  <a:pt x="1068" y="1140"/>
                </a:lnTo>
                <a:lnTo>
                  <a:pt x="1068" y="1152"/>
                </a:lnTo>
                <a:lnTo>
                  <a:pt x="1074" y="1152"/>
                </a:lnTo>
                <a:lnTo>
                  <a:pt x="1074" y="1158"/>
                </a:lnTo>
                <a:lnTo>
                  <a:pt x="1074" y="1140"/>
                </a:lnTo>
                <a:lnTo>
                  <a:pt x="1074" y="1146"/>
                </a:lnTo>
                <a:lnTo>
                  <a:pt x="1080" y="1152"/>
                </a:lnTo>
                <a:lnTo>
                  <a:pt x="1080" y="1158"/>
                </a:lnTo>
                <a:lnTo>
                  <a:pt x="1080" y="1140"/>
                </a:lnTo>
                <a:lnTo>
                  <a:pt x="1080" y="1152"/>
                </a:lnTo>
                <a:lnTo>
                  <a:pt x="1086" y="1146"/>
                </a:lnTo>
                <a:lnTo>
                  <a:pt x="1086" y="1158"/>
                </a:lnTo>
                <a:lnTo>
                  <a:pt x="1086" y="1134"/>
                </a:lnTo>
                <a:lnTo>
                  <a:pt x="1086" y="1158"/>
                </a:lnTo>
                <a:lnTo>
                  <a:pt x="1092" y="1158"/>
                </a:lnTo>
                <a:lnTo>
                  <a:pt x="1092" y="1140"/>
                </a:lnTo>
                <a:lnTo>
                  <a:pt x="1092" y="1152"/>
                </a:lnTo>
                <a:lnTo>
                  <a:pt x="1098" y="1152"/>
                </a:lnTo>
                <a:lnTo>
                  <a:pt x="1098" y="1158"/>
                </a:lnTo>
                <a:lnTo>
                  <a:pt x="1098" y="1140"/>
                </a:lnTo>
                <a:lnTo>
                  <a:pt x="1098" y="1146"/>
                </a:lnTo>
                <a:lnTo>
                  <a:pt x="1104" y="1152"/>
                </a:lnTo>
                <a:lnTo>
                  <a:pt x="1104" y="1158"/>
                </a:lnTo>
                <a:lnTo>
                  <a:pt x="1104" y="1140"/>
                </a:lnTo>
                <a:lnTo>
                  <a:pt x="1104" y="1152"/>
                </a:lnTo>
                <a:lnTo>
                  <a:pt x="1110" y="1158"/>
                </a:lnTo>
                <a:lnTo>
                  <a:pt x="1110" y="1134"/>
                </a:lnTo>
                <a:lnTo>
                  <a:pt x="1110" y="1152"/>
                </a:lnTo>
                <a:lnTo>
                  <a:pt x="1116" y="1152"/>
                </a:lnTo>
                <a:lnTo>
                  <a:pt x="1116" y="1158"/>
                </a:lnTo>
                <a:lnTo>
                  <a:pt x="1116" y="1140"/>
                </a:lnTo>
                <a:lnTo>
                  <a:pt x="1116" y="1152"/>
                </a:lnTo>
                <a:lnTo>
                  <a:pt x="1122" y="1152"/>
                </a:lnTo>
                <a:lnTo>
                  <a:pt x="1122" y="1158"/>
                </a:lnTo>
                <a:lnTo>
                  <a:pt x="1122" y="1140"/>
                </a:lnTo>
                <a:lnTo>
                  <a:pt x="1122" y="1152"/>
                </a:lnTo>
                <a:lnTo>
                  <a:pt x="1128" y="1152"/>
                </a:lnTo>
                <a:lnTo>
                  <a:pt x="1128" y="1158"/>
                </a:lnTo>
                <a:lnTo>
                  <a:pt x="1128" y="1134"/>
                </a:lnTo>
                <a:lnTo>
                  <a:pt x="1128" y="1146"/>
                </a:lnTo>
                <a:lnTo>
                  <a:pt x="1134" y="1152"/>
                </a:lnTo>
                <a:lnTo>
                  <a:pt x="1134" y="1158"/>
                </a:lnTo>
                <a:lnTo>
                  <a:pt x="1134" y="1140"/>
                </a:lnTo>
                <a:lnTo>
                  <a:pt x="1140" y="1140"/>
                </a:lnTo>
                <a:lnTo>
                  <a:pt x="1140" y="1158"/>
                </a:lnTo>
                <a:lnTo>
                  <a:pt x="1140" y="1134"/>
                </a:lnTo>
                <a:lnTo>
                  <a:pt x="1140" y="1152"/>
                </a:lnTo>
                <a:lnTo>
                  <a:pt x="1146" y="1152"/>
                </a:lnTo>
                <a:lnTo>
                  <a:pt x="1146" y="1158"/>
                </a:lnTo>
                <a:lnTo>
                  <a:pt x="1146" y="1140"/>
                </a:lnTo>
                <a:lnTo>
                  <a:pt x="1146" y="1152"/>
                </a:lnTo>
                <a:lnTo>
                  <a:pt x="1152" y="1152"/>
                </a:lnTo>
                <a:lnTo>
                  <a:pt x="1152" y="1158"/>
                </a:lnTo>
                <a:lnTo>
                  <a:pt x="1152" y="1140"/>
                </a:lnTo>
                <a:lnTo>
                  <a:pt x="1152" y="1146"/>
                </a:lnTo>
                <a:lnTo>
                  <a:pt x="1158" y="1152"/>
                </a:lnTo>
                <a:lnTo>
                  <a:pt x="1158" y="1158"/>
                </a:lnTo>
                <a:lnTo>
                  <a:pt x="1158" y="1134"/>
                </a:lnTo>
                <a:lnTo>
                  <a:pt x="1158" y="1146"/>
                </a:lnTo>
                <a:lnTo>
                  <a:pt x="1164" y="1152"/>
                </a:lnTo>
                <a:lnTo>
                  <a:pt x="1164" y="1158"/>
                </a:lnTo>
                <a:lnTo>
                  <a:pt x="1164" y="1134"/>
                </a:lnTo>
                <a:lnTo>
                  <a:pt x="1164" y="1152"/>
                </a:lnTo>
                <a:lnTo>
                  <a:pt x="1170" y="1146"/>
                </a:lnTo>
                <a:lnTo>
                  <a:pt x="1170" y="1158"/>
                </a:lnTo>
                <a:lnTo>
                  <a:pt x="1170" y="1140"/>
                </a:lnTo>
                <a:lnTo>
                  <a:pt x="1170" y="1152"/>
                </a:lnTo>
                <a:lnTo>
                  <a:pt x="1176" y="1152"/>
                </a:lnTo>
                <a:lnTo>
                  <a:pt x="1176" y="1158"/>
                </a:lnTo>
                <a:lnTo>
                  <a:pt x="1176" y="1140"/>
                </a:lnTo>
                <a:lnTo>
                  <a:pt x="1176" y="1152"/>
                </a:lnTo>
                <a:lnTo>
                  <a:pt x="1182" y="1152"/>
                </a:lnTo>
                <a:lnTo>
                  <a:pt x="1182" y="1158"/>
                </a:lnTo>
                <a:lnTo>
                  <a:pt x="1182" y="1140"/>
                </a:lnTo>
                <a:lnTo>
                  <a:pt x="1182" y="1146"/>
                </a:lnTo>
                <a:lnTo>
                  <a:pt x="1188" y="1146"/>
                </a:lnTo>
                <a:lnTo>
                  <a:pt x="1188" y="1158"/>
                </a:lnTo>
                <a:lnTo>
                  <a:pt x="1188" y="1134"/>
                </a:lnTo>
                <a:lnTo>
                  <a:pt x="1188" y="1152"/>
                </a:lnTo>
                <a:lnTo>
                  <a:pt x="1194" y="1152"/>
                </a:lnTo>
                <a:lnTo>
                  <a:pt x="1194" y="1158"/>
                </a:lnTo>
                <a:lnTo>
                  <a:pt x="1194" y="1140"/>
                </a:lnTo>
                <a:lnTo>
                  <a:pt x="1194" y="1152"/>
                </a:lnTo>
                <a:lnTo>
                  <a:pt x="1200" y="1152"/>
                </a:lnTo>
                <a:lnTo>
                  <a:pt x="1200" y="1158"/>
                </a:lnTo>
                <a:lnTo>
                  <a:pt x="1200" y="1140"/>
                </a:lnTo>
                <a:lnTo>
                  <a:pt x="1200" y="1146"/>
                </a:lnTo>
                <a:lnTo>
                  <a:pt x="1206" y="1146"/>
                </a:lnTo>
                <a:lnTo>
                  <a:pt x="1206" y="1158"/>
                </a:lnTo>
                <a:lnTo>
                  <a:pt x="1206" y="1140"/>
                </a:lnTo>
                <a:lnTo>
                  <a:pt x="1206" y="1158"/>
                </a:lnTo>
                <a:lnTo>
                  <a:pt x="1212" y="1152"/>
                </a:lnTo>
                <a:lnTo>
                  <a:pt x="1212" y="1158"/>
                </a:lnTo>
                <a:lnTo>
                  <a:pt x="1212" y="1140"/>
                </a:lnTo>
                <a:lnTo>
                  <a:pt x="1212" y="1146"/>
                </a:lnTo>
                <a:lnTo>
                  <a:pt x="1218" y="1146"/>
                </a:lnTo>
                <a:lnTo>
                  <a:pt x="1218" y="1158"/>
                </a:lnTo>
                <a:lnTo>
                  <a:pt x="1218" y="1140"/>
                </a:lnTo>
                <a:lnTo>
                  <a:pt x="1218" y="1152"/>
                </a:lnTo>
                <a:lnTo>
                  <a:pt x="1224" y="1152"/>
                </a:lnTo>
                <a:lnTo>
                  <a:pt x="1224" y="1158"/>
                </a:lnTo>
                <a:lnTo>
                  <a:pt x="1224" y="1140"/>
                </a:lnTo>
                <a:lnTo>
                  <a:pt x="1224" y="1152"/>
                </a:lnTo>
                <a:lnTo>
                  <a:pt x="1230" y="1152"/>
                </a:lnTo>
                <a:lnTo>
                  <a:pt x="1230" y="1158"/>
                </a:lnTo>
                <a:lnTo>
                  <a:pt x="1230" y="1140"/>
                </a:lnTo>
                <a:lnTo>
                  <a:pt x="1230" y="1152"/>
                </a:lnTo>
                <a:lnTo>
                  <a:pt x="1236" y="1152"/>
                </a:lnTo>
                <a:lnTo>
                  <a:pt x="1236" y="1158"/>
                </a:lnTo>
                <a:lnTo>
                  <a:pt x="1236" y="1140"/>
                </a:lnTo>
                <a:lnTo>
                  <a:pt x="1236" y="1152"/>
                </a:lnTo>
                <a:lnTo>
                  <a:pt x="1242" y="1152"/>
                </a:lnTo>
                <a:lnTo>
                  <a:pt x="1242" y="1158"/>
                </a:lnTo>
                <a:lnTo>
                  <a:pt x="1242" y="1140"/>
                </a:lnTo>
                <a:lnTo>
                  <a:pt x="1242" y="1158"/>
                </a:lnTo>
                <a:lnTo>
                  <a:pt x="1248" y="1158"/>
                </a:lnTo>
                <a:lnTo>
                  <a:pt x="1248" y="1140"/>
                </a:lnTo>
                <a:lnTo>
                  <a:pt x="1248" y="1158"/>
                </a:lnTo>
                <a:lnTo>
                  <a:pt x="1254" y="1158"/>
                </a:lnTo>
                <a:lnTo>
                  <a:pt x="1254" y="1140"/>
                </a:lnTo>
                <a:lnTo>
                  <a:pt x="1254" y="1146"/>
                </a:lnTo>
                <a:lnTo>
                  <a:pt x="1260" y="1140"/>
                </a:lnTo>
                <a:lnTo>
                  <a:pt x="1260" y="1158"/>
                </a:lnTo>
                <a:lnTo>
                  <a:pt x="1260" y="1140"/>
                </a:lnTo>
                <a:lnTo>
                  <a:pt x="1260" y="1152"/>
                </a:lnTo>
                <a:lnTo>
                  <a:pt x="1266" y="1146"/>
                </a:lnTo>
                <a:lnTo>
                  <a:pt x="1266" y="1158"/>
                </a:lnTo>
                <a:lnTo>
                  <a:pt x="1266" y="1140"/>
                </a:lnTo>
                <a:lnTo>
                  <a:pt x="1266" y="1152"/>
                </a:lnTo>
                <a:lnTo>
                  <a:pt x="1272" y="1152"/>
                </a:lnTo>
                <a:lnTo>
                  <a:pt x="1272" y="1158"/>
                </a:lnTo>
                <a:lnTo>
                  <a:pt x="1272" y="1140"/>
                </a:lnTo>
                <a:lnTo>
                  <a:pt x="1272" y="1152"/>
                </a:lnTo>
                <a:lnTo>
                  <a:pt x="1278" y="1152"/>
                </a:lnTo>
                <a:lnTo>
                  <a:pt x="1278" y="1158"/>
                </a:lnTo>
                <a:lnTo>
                  <a:pt x="1278" y="1140"/>
                </a:lnTo>
                <a:lnTo>
                  <a:pt x="1278" y="1152"/>
                </a:lnTo>
                <a:lnTo>
                  <a:pt x="1284" y="1152"/>
                </a:lnTo>
                <a:lnTo>
                  <a:pt x="1284" y="1158"/>
                </a:lnTo>
                <a:lnTo>
                  <a:pt x="1284" y="1140"/>
                </a:lnTo>
                <a:lnTo>
                  <a:pt x="1284" y="1152"/>
                </a:lnTo>
                <a:lnTo>
                  <a:pt x="1290" y="1152"/>
                </a:lnTo>
                <a:lnTo>
                  <a:pt x="1290" y="1158"/>
                </a:lnTo>
                <a:lnTo>
                  <a:pt x="1290" y="1140"/>
                </a:lnTo>
                <a:lnTo>
                  <a:pt x="1290" y="1152"/>
                </a:lnTo>
                <a:lnTo>
                  <a:pt x="1296" y="1152"/>
                </a:lnTo>
                <a:lnTo>
                  <a:pt x="1296" y="1158"/>
                </a:lnTo>
                <a:lnTo>
                  <a:pt x="1296" y="1140"/>
                </a:lnTo>
                <a:lnTo>
                  <a:pt x="1296" y="1152"/>
                </a:lnTo>
                <a:lnTo>
                  <a:pt x="1302" y="1152"/>
                </a:lnTo>
                <a:lnTo>
                  <a:pt x="1302" y="1158"/>
                </a:lnTo>
                <a:lnTo>
                  <a:pt x="1302" y="1140"/>
                </a:lnTo>
                <a:lnTo>
                  <a:pt x="1302" y="1152"/>
                </a:lnTo>
                <a:lnTo>
                  <a:pt x="1308" y="1152"/>
                </a:lnTo>
                <a:lnTo>
                  <a:pt x="1308" y="1158"/>
                </a:lnTo>
                <a:lnTo>
                  <a:pt x="1308" y="1140"/>
                </a:lnTo>
                <a:lnTo>
                  <a:pt x="1314" y="1140"/>
                </a:lnTo>
                <a:lnTo>
                  <a:pt x="1314" y="1158"/>
                </a:lnTo>
                <a:lnTo>
                  <a:pt x="1314" y="1140"/>
                </a:lnTo>
                <a:lnTo>
                  <a:pt x="1314" y="1146"/>
                </a:lnTo>
                <a:lnTo>
                  <a:pt x="1320" y="1152"/>
                </a:lnTo>
                <a:lnTo>
                  <a:pt x="1320" y="1158"/>
                </a:lnTo>
                <a:lnTo>
                  <a:pt x="1320" y="1140"/>
                </a:lnTo>
                <a:lnTo>
                  <a:pt x="1320" y="1152"/>
                </a:lnTo>
                <a:lnTo>
                  <a:pt x="1326" y="1158"/>
                </a:lnTo>
                <a:lnTo>
                  <a:pt x="1326" y="1140"/>
                </a:lnTo>
                <a:lnTo>
                  <a:pt x="1326" y="1158"/>
                </a:lnTo>
                <a:lnTo>
                  <a:pt x="1332" y="1152"/>
                </a:lnTo>
                <a:lnTo>
                  <a:pt x="1332" y="1158"/>
                </a:lnTo>
                <a:lnTo>
                  <a:pt x="1332" y="1134"/>
                </a:lnTo>
                <a:lnTo>
                  <a:pt x="1332" y="1158"/>
                </a:lnTo>
                <a:lnTo>
                  <a:pt x="1338" y="1152"/>
                </a:lnTo>
                <a:lnTo>
                  <a:pt x="1338" y="1158"/>
                </a:lnTo>
                <a:lnTo>
                  <a:pt x="1338" y="1134"/>
                </a:lnTo>
                <a:lnTo>
                  <a:pt x="1338" y="1146"/>
                </a:lnTo>
                <a:lnTo>
                  <a:pt x="1344" y="1146"/>
                </a:lnTo>
                <a:lnTo>
                  <a:pt x="1344" y="1158"/>
                </a:lnTo>
                <a:lnTo>
                  <a:pt x="1344" y="1140"/>
                </a:lnTo>
                <a:lnTo>
                  <a:pt x="1344" y="1152"/>
                </a:lnTo>
                <a:lnTo>
                  <a:pt x="1350" y="1152"/>
                </a:lnTo>
                <a:lnTo>
                  <a:pt x="1350" y="1158"/>
                </a:lnTo>
                <a:lnTo>
                  <a:pt x="1350" y="1140"/>
                </a:lnTo>
                <a:lnTo>
                  <a:pt x="1350" y="1152"/>
                </a:lnTo>
                <a:lnTo>
                  <a:pt x="1356" y="1152"/>
                </a:lnTo>
                <a:lnTo>
                  <a:pt x="1356" y="1158"/>
                </a:lnTo>
                <a:lnTo>
                  <a:pt x="1356" y="1134"/>
                </a:lnTo>
                <a:lnTo>
                  <a:pt x="1356" y="1152"/>
                </a:lnTo>
                <a:lnTo>
                  <a:pt x="1362" y="1152"/>
                </a:lnTo>
                <a:lnTo>
                  <a:pt x="1362" y="1158"/>
                </a:lnTo>
                <a:lnTo>
                  <a:pt x="1362" y="1140"/>
                </a:lnTo>
                <a:lnTo>
                  <a:pt x="1362" y="1158"/>
                </a:lnTo>
                <a:lnTo>
                  <a:pt x="1368" y="1158"/>
                </a:lnTo>
                <a:lnTo>
                  <a:pt x="1368" y="1140"/>
                </a:lnTo>
                <a:lnTo>
                  <a:pt x="1368" y="1152"/>
                </a:lnTo>
                <a:lnTo>
                  <a:pt x="1374" y="1152"/>
                </a:lnTo>
                <a:lnTo>
                  <a:pt x="1374" y="1158"/>
                </a:lnTo>
                <a:lnTo>
                  <a:pt x="1374" y="1140"/>
                </a:lnTo>
                <a:lnTo>
                  <a:pt x="1374" y="1152"/>
                </a:lnTo>
                <a:lnTo>
                  <a:pt x="1380" y="1146"/>
                </a:lnTo>
                <a:lnTo>
                  <a:pt x="1380" y="1158"/>
                </a:lnTo>
                <a:lnTo>
                  <a:pt x="1380" y="1140"/>
                </a:lnTo>
                <a:lnTo>
                  <a:pt x="1380" y="1152"/>
                </a:lnTo>
                <a:lnTo>
                  <a:pt x="1386" y="1152"/>
                </a:lnTo>
                <a:lnTo>
                  <a:pt x="1386" y="1158"/>
                </a:lnTo>
                <a:lnTo>
                  <a:pt x="1386" y="1140"/>
                </a:lnTo>
                <a:lnTo>
                  <a:pt x="1386" y="1152"/>
                </a:lnTo>
                <a:lnTo>
                  <a:pt x="1392" y="1146"/>
                </a:lnTo>
                <a:lnTo>
                  <a:pt x="1392" y="1158"/>
                </a:lnTo>
                <a:lnTo>
                  <a:pt x="1392" y="1140"/>
                </a:lnTo>
                <a:lnTo>
                  <a:pt x="1392" y="1152"/>
                </a:lnTo>
                <a:lnTo>
                  <a:pt x="1398" y="1152"/>
                </a:lnTo>
                <a:lnTo>
                  <a:pt x="1398" y="1158"/>
                </a:lnTo>
                <a:lnTo>
                  <a:pt x="1398" y="1140"/>
                </a:lnTo>
                <a:lnTo>
                  <a:pt x="1398" y="1152"/>
                </a:lnTo>
                <a:lnTo>
                  <a:pt x="1404" y="1152"/>
                </a:lnTo>
                <a:lnTo>
                  <a:pt x="1404" y="1158"/>
                </a:lnTo>
                <a:lnTo>
                  <a:pt x="1404" y="1140"/>
                </a:lnTo>
                <a:lnTo>
                  <a:pt x="1404" y="1152"/>
                </a:lnTo>
                <a:lnTo>
                  <a:pt x="1410" y="1152"/>
                </a:lnTo>
                <a:lnTo>
                  <a:pt x="1410" y="1158"/>
                </a:lnTo>
                <a:lnTo>
                  <a:pt x="1410" y="1140"/>
                </a:lnTo>
                <a:lnTo>
                  <a:pt x="1410" y="1152"/>
                </a:lnTo>
                <a:lnTo>
                  <a:pt x="1416" y="1152"/>
                </a:lnTo>
                <a:lnTo>
                  <a:pt x="1416" y="1158"/>
                </a:lnTo>
                <a:lnTo>
                  <a:pt x="1416" y="1140"/>
                </a:lnTo>
                <a:lnTo>
                  <a:pt x="1416" y="1152"/>
                </a:lnTo>
                <a:lnTo>
                  <a:pt x="1422" y="1158"/>
                </a:lnTo>
                <a:lnTo>
                  <a:pt x="1422" y="1140"/>
                </a:lnTo>
                <a:lnTo>
                  <a:pt x="1422" y="1152"/>
                </a:lnTo>
                <a:lnTo>
                  <a:pt x="1428" y="1152"/>
                </a:lnTo>
                <a:lnTo>
                  <a:pt x="1428" y="1158"/>
                </a:lnTo>
                <a:lnTo>
                  <a:pt x="1428" y="1140"/>
                </a:lnTo>
                <a:lnTo>
                  <a:pt x="1428" y="1152"/>
                </a:lnTo>
                <a:lnTo>
                  <a:pt x="1434" y="1152"/>
                </a:lnTo>
                <a:lnTo>
                  <a:pt x="1434" y="1158"/>
                </a:lnTo>
                <a:lnTo>
                  <a:pt x="1434" y="1140"/>
                </a:lnTo>
                <a:lnTo>
                  <a:pt x="1434" y="1158"/>
                </a:lnTo>
                <a:lnTo>
                  <a:pt x="1440" y="1158"/>
                </a:lnTo>
                <a:lnTo>
                  <a:pt x="1440" y="1140"/>
                </a:lnTo>
                <a:lnTo>
                  <a:pt x="1440" y="1146"/>
                </a:lnTo>
                <a:lnTo>
                  <a:pt x="1446" y="1146"/>
                </a:lnTo>
                <a:lnTo>
                  <a:pt x="1446" y="1158"/>
                </a:lnTo>
                <a:lnTo>
                  <a:pt x="1446" y="1140"/>
                </a:lnTo>
                <a:lnTo>
                  <a:pt x="1446" y="1146"/>
                </a:lnTo>
                <a:lnTo>
                  <a:pt x="1452" y="1146"/>
                </a:lnTo>
                <a:lnTo>
                  <a:pt x="1452" y="1158"/>
                </a:lnTo>
                <a:lnTo>
                  <a:pt x="1452" y="1134"/>
                </a:lnTo>
                <a:lnTo>
                  <a:pt x="1452" y="1158"/>
                </a:lnTo>
                <a:lnTo>
                  <a:pt x="1458" y="1152"/>
                </a:lnTo>
                <a:lnTo>
                  <a:pt x="1458" y="1158"/>
                </a:lnTo>
                <a:lnTo>
                  <a:pt x="1458" y="1140"/>
                </a:lnTo>
                <a:lnTo>
                  <a:pt x="1458" y="1158"/>
                </a:lnTo>
                <a:lnTo>
                  <a:pt x="1464" y="1152"/>
                </a:lnTo>
                <a:lnTo>
                  <a:pt x="1464" y="1158"/>
                </a:lnTo>
                <a:lnTo>
                  <a:pt x="1464" y="1140"/>
                </a:lnTo>
                <a:lnTo>
                  <a:pt x="1464" y="1146"/>
                </a:lnTo>
                <a:lnTo>
                  <a:pt x="1470" y="1152"/>
                </a:lnTo>
                <a:lnTo>
                  <a:pt x="1470" y="1158"/>
                </a:lnTo>
                <a:lnTo>
                  <a:pt x="1470" y="1140"/>
                </a:lnTo>
                <a:lnTo>
                  <a:pt x="1470" y="1152"/>
                </a:lnTo>
                <a:lnTo>
                  <a:pt x="1476" y="1146"/>
                </a:lnTo>
                <a:lnTo>
                  <a:pt x="1476" y="1158"/>
                </a:lnTo>
                <a:lnTo>
                  <a:pt x="1476" y="1134"/>
                </a:lnTo>
                <a:lnTo>
                  <a:pt x="1476" y="1152"/>
                </a:lnTo>
                <a:lnTo>
                  <a:pt x="1482" y="1152"/>
                </a:lnTo>
                <a:lnTo>
                  <a:pt x="1482" y="1158"/>
                </a:lnTo>
                <a:lnTo>
                  <a:pt x="1482" y="1140"/>
                </a:lnTo>
                <a:lnTo>
                  <a:pt x="1482" y="1146"/>
                </a:lnTo>
                <a:lnTo>
                  <a:pt x="1488" y="1152"/>
                </a:lnTo>
                <a:lnTo>
                  <a:pt x="1488" y="1158"/>
                </a:lnTo>
                <a:lnTo>
                  <a:pt x="1488" y="1140"/>
                </a:lnTo>
                <a:lnTo>
                  <a:pt x="1494" y="1140"/>
                </a:lnTo>
                <a:lnTo>
                  <a:pt x="1494" y="1158"/>
                </a:lnTo>
                <a:lnTo>
                  <a:pt x="1494" y="1140"/>
                </a:lnTo>
                <a:lnTo>
                  <a:pt x="1494" y="1152"/>
                </a:lnTo>
                <a:lnTo>
                  <a:pt x="1500" y="1152"/>
                </a:lnTo>
                <a:lnTo>
                  <a:pt x="1500" y="1158"/>
                </a:lnTo>
                <a:lnTo>
                  <a:pt x="1500" y="1134"/>
                </a:lnTo>
                <a:lnTo>
                  <a:pt x="1500" y="1140"/>
                </a:lnTo>
                <a:lnTo>
                  <a:pt x="1506" y="1140"/>
                </a:lnTo>
                <a:lnTo>
                  <a:pt x="1506" y="1158"/>
                </a:lnTo>
                <a:lnTo>
                  <a:pt x="1506" y="1140"/>
                </a:lnTo>
                <a:lnTo>
                  <a:pt x="1506" y="1152"/>
                </a:lnTo>
                <a:lnTo>
                  <a:pt x="1512" y="1152"/>
                </a:lnTo>
                <a:lnTo>
                  <a:pt x="1512" y="1158"/>
                </a:lnTo>
                <a:lnTo>
                  <a:pt x="1512" y="1140"/>
                </a:lnTo>
                <a:lnTo>
                  <a:pt x="1512" y="1146"/>
                </a:lnTo>
                <a:lnTo>
                  <a:pt x="1518" y="1152"/>
                </a:lnTo>
                <a:lnTo>
                  <a:pt x="1518" y="1158"/>
                </a:lnTo>
                <a:lnTo>
                  <a:pt x="1518" y="1140"/>
                </a:lnTo>
                <a:lnTo>
                  <a:pt x="1518" y="1158"/>
                </a:lnTo>
                <a:lnTo>
                  <a:pt x="1524" y="1158"/>
                </a:lnTo>
                <a:lnTo>
                  <a:pt x="1524" y="1140"/>
                </a:lnTo>
                <a:lnTo>
                  <a:pt x="1524" y="1146"/>
                </a:lnTo>
                <a:lnTo>
                  <a:pt x="1530" y="1146"/>
                </a:lnTo>
                <a:lnTo>
                  <a:pt x="1530" y="1158"/>
                </a:lnTo>
                <a:lnTo>
                  <a:pt x="1530" y="1140"/>
                </a:lnTo>
                <a:lnTo>
                  <a:pt x="1530" y="1152"/>
                </a:lnTo>
                <a:lnTo>
                  <a:pt x="1536" y="1146"/>
                </a:lnTo>
                <a:lnTo>
                  <a:pt x="1536" y="1158"/>
                </a:lnTo>
                <a:lnTo>
                  <a:pt x="1536" y="1140"/>
                </a:lnTo>
                <a:lnTo>
                  <a:pt x="1536" y="1146"/>
                </a:lnTo>
                <a:lnTo>
                  <a:pt x="1542" y="1146"/>
                </a:lnTo>
                <a:lnTo>
                  <a:pt x="1542" y="1158"/>
                </a:lnTo>
                <a:lnTo>
                  <a:pt x="1542" y="1140"/>
                </a:lnTo>
                <a:lnTo>
                  <a:pt x="1542" y="1158"/>
                </a:lnTo>
                <a:lnTo>
                  <a:pt x="1548" y="1152"/>
                </a:lnTo>
                <a:lnTo>
                  <a:pt x="1548" y="1158"/>
                </a:lnTo>
                <a:lnTo>
                  <a:pt x="1548" y="1140"/>
                </a:lnTo>
                <a:lnTo>
                  <a:pt x="1548" y="1152"/>
                </a:lnTo>
                <a:lnTo>
                  <a:pt x="1554" y="1152"/>
                </a:lnTo>
                <a:lnTo>
                  <a:pt x="1554" y="1158"/>
                </a:lnTo>
                <a:lnTo>
                  <a:pt x="1554" y="1140"/>
                </a:lnTo>
                <a:lnTo>
                  <a:pt x="1554" y="1152"/>
                </a:lnTo>
                <a:lnTo>
                  <a:pt x="1560" y="1152"/>
                </a:lnTo>
                <a:lnTo>
                  <a:pt x="1560" y="1158"/>
                </a:lnTo>
                <a:lnTo>
                  <a:pt x="1560" y="1140"/>
                </a:lnTo>
                <a:lnTo>
                  <a:pt x="1560" y="1152"/>
                </a:lnTo>
                <a:lnTo>
                  <a:pt x="1566" y="1152"/>
                </a:lnTo>
                <a:lnTo>
                  <a:pt x="1566" y="1158"/>
                </a:lnTo>
                <a:lnTo>
                  <a:pt x="1566" y="1140"/>
                </a:lnTo>
                <a:lnTo>
                  <a:pt x="1572" y="1140"/>
                </a:lnTo>
                <a:lnTo>
                  <a:pt x="1572" y="1158"/>
                </a:lnTo>
                <a:lnTo>
                  <a:pt x="1572" y="1134"/>
                </a:lnTo>
                <a:lnTo>
                  <a:pt x="1572" y="1152"/>
                </a:lnTo>
                <a:lnTo>
                  <a:pt x="1578" y="1152"/>
                </a:lnTo>
                <a:lnTo>
                  <a:pt x="1578" y="1158"/>
                </a:lnTo>
                <a:lnTo>
                  <a:pt x="1578" y="1140"/>
                </a:lnTo>
                <a:lnTo>
                  <a:pt x="1578" y="1146"/>
                </a:lnTo>
                <a:lnTo>
                  <a:pt x="1584" y="1146"/>
                </a:lnTo>
                <a:lnTo>
                  <a:pt x="1584" y="1158"/>
                </a:lnTo>
                <a:lnTo>
                  <a:pt x="1584" y="1140"/>
                </a:lnTo>
                <a:lnTo>
                  <a:pt x="1584" y="1152"/>
                </a:lnTo>
                <a:lnTo>
                  <a:pt x="1590" y="1152"/>
                </a:lnTo>
                <a:lnTo>
                  <a:pt x="1590" y="1158"/>
                </a:lnTo>
                <a:lnTo>
                  <a:pt x="1590" y="1140"/>
                </a:lnTo>
                <a:lnTo>
                  <a:pt x="1590" y="1152"/>
                </a:lnTo>
                <a:lnTo>
                  <a:pt x="1596" y="1152"/>
                </a:lnTo>
                <a:lnTo>
                  <a:pt x="1596" y="1158"/>
                </a:lnTo>
                <a:lnTo>
                  <a:pt x="1596" y="1140"/>
                </a:lnTo>
                <a:lnTo>
                  <a:pt x="1596" y="1152"/>
                </a:lnTo>
                <a:lnTo>
                  <a:pt x="1602" y="1152"/>
                </a:lnTo>
                <a:lnTo>
                  <a:pt x="1602" y="1158"/>
                </a:lnTo>
                <a:lnTo>
                  <a:pt x="1602" y="1140"/>
                </a:lnTo>
                <a:lnTo>
                  <a:pt x="1602" y="1152"/>
                </a:lnTo>
                <a:lnTo>
                  <a:pt x="1608" y="1152"/>
                </a:lnTo>
                <a:lnTo>
                  <a:pt x="1608" y="1158"/>
                </a:lnTo>
                <a:lnTo>
                  <a:pt x="1608" y="1140"/>
                </a:lnTo>
                <a:lnTo>
                  <a:pt x="1608" y="1152"/>
                </a:lnTo>
                <a:lnTo>
                  <a:pt x="1614" y="1152"/>
                </a:lnTo>
                <a:lnTo>
                  <a:pt x="1614" y="1158"/>
                </a:lnTo>
                <a:lnTo>
                  <a:pt x="1614" y="1140"/>
                </a:lnTo>
                <a:lnTo>
                  <a:pt x="1614" y="1152"/>
                </a:lnTo>
                <a:lnTo>
                  <a:pt x="1620" y="1152"/>
                </a:lnTo>
                <a:lnTo>
                  <a:pt x="1620" y="1158"/>
                </a:lnTo>
                <a:lnTo>
                  <a:pt x="1620" y="1140"/>
                </a:lnTo>
                <a:lnTo>
                  <a:pt x="1620" y="1158"/>
                </a:lnTo>
                <a:lnTo>
                  <a:pt x="1626" y="1152"/>
                </a:lnTo>
                <a:lnTo>
                  <a:pt x="1626" y="1158"/>
                </a:lnTo>
                <a:lnTo>
                  <a:pt x="1626" y="1140"/>
                </a:lnTo>
                <a:lnTo>
                  <a:pt x="1626" y="1152"/>
                </a:lnTo>
                <a:lnTo>
                  <a:pt x="1632" y="1152"/>
                </a:lnTo>
                <a:lnTo>
                  <a:pt x="1632" y="1158"/>
                </a:lnTo>
                <a:lnTo>
                  <a:pt x="1632" y="1140"/>
                </a:lnTo>
                <a:lnTo>
                  <a:pt x="1632" y="1152"/>
                </a:lnTo>
                <a:lnTo>
                  <a:pt x="1638" y="1152"/>
                </a:lnTo>
                <a:lnTo>
                  <a:pt x="1638" y="1158"/>
                </a:lnTo>
                <a:lnTo>
                  <a:pt x="1638" y="1140"/>
                </a:lnTo>
                <a:lnTo>
                  <a:pt x="1638" y="1158"/>
                </a:lnTo>
                <a:lnTo>
                  <a:pt x="1644" y="1158"/>
                </a:lnTo>
                <a:lnTo>
                  <a:pt x="1644" y="1140"/>
                </a:lnTo>
                <a:lnTo>
                  <a:pt x="1644" y="1158"/>
                </a:lnTo>
                <a:lnTo>
                  <a:pt x="1650" y="1152"/>
                </a:lnTo>
                <a:lnTo>
                  <a:pt x="1650" y="1158"/>
                </a:lnTo>
                <a:lnTo>
                  <a:pt x="1650" y="1140"/>
                </a:lnTo>
                <a:lnTo>
                  <a:pt x="1650" y="1152"/>
                </a:lnTo>
                <a:lnTo>
                  <a:pt x="1656" y="1152"/>
                </a:lnTo>
                <a:lnTo>
                  <a:pt x="1656" y="1158"/>
                </a:lnTo>
                <a:lnTo>
                  <a:pt x="1656" y="1140"/>
                </a:lnTo>
                <a:lnTo>
                  <a:pt x="1656" y="1152"/>
                </a:lnTo>
                <a:lnTo>
                  <a:pt x="1662" y="1152"/>
                </a:lnTo>
                <a:lnTo>
                  <a:pt x="1662" y="1158"/>
                </a:lnTo>
                <a:lnTo>
                  <a:pt x="1662" y="1140"/>
                </a:lnTo>
                <a:lnTo>
                  <a:pt x="1662" y="1152"/>
                </a:lnTo>
                <a:lnTo>
                  <a:pt x="1668" y="1152"/>
                </a:lnTo>
                <a:lnTo>
                  <a:pt x="1668" y="1158"/>
                </a:lnTo>
                <a:lnTo>
                  <a:pt x="1668" y="1140"/>
                </a:lnTo>
                <a:lnTo>
                  <a:pt x="1668" y="1146"/>
                </a:lnTo>
                <a:lnTo>
                  <a:pt x="1674" y="1152"/>
                </a:lnTo>
                <a:lnTo>
                  <a:pt x="1674" y="1158"/>
                </a:lnTo>
                <a:lnTo>
                  <a:pt x="1674" y="1134"/>
                </a:lnTo>
                <a:lnTo>
                  <a:pt x="1674" y="1152"/>
                </a:lnTo>
                <a:lnTo>
                  <a:pt x="1680" y="1152"/>
                </a:lnTo>
                <a:lnTo>
                  <a:pt x="1680" y="1158"/>
                </a:lnTo>
                <a:lnTo>
                  <a:pt x="1680" y="1140"/>
                </a:lnTo>
                <a:lnTo>
                  <a:pt x="1680" y="1152"/>
                </a:lnTo>
                <a:lnTo>
                  <a:pt x="1686" y="1152"/>
                </a:lnTo>
                <a:lnTo>
                  <a:pt x="1686" y="1158"/>
                </a:lnTo>
                <a:lnTo>
                  <a:pt x="1686" y="1104"/>
                </a:lnTo>
                <a:lnTo>
                  <a:pt x="1686" y="1152"/>
                </a:lnTo>
                <a:lnTo>
                  <a:pt x="1692" y="1158"/>
                </a:lnTo>
                <a:lnTo>
                  <a:pt x="1692" y="1140"/>
                </a:lnTo>
                <a:lnTo>
                  <a:pt x="1692" y="1152"/>
                </a:lnTo>
                <a:lnTo>
                  <a:pt x="1698" y="1152"/>
                </a:lnTo>
                <a:lnTo>
                  <a:pt x="1698" y="1158"/>
                </a:lnTo>
                <a:lnTo>
                  <a:pt x="1698" y="1128"/>
                </a:lnTo>
                <a:lnTo>
                  <a:pt x="1698" y="1152"/>
                </a:lnTo>
                <a:lnTo>
                  <a:pt x="1704" y="1158"/>
                </a:lnTo>
                <a:lnTo>
                  <a:pt x="1704" y="1140"/>
                </a:lnTo>
                <a:lnTo>
                  <a:pt x="1704" y="1146"/>
                </a:lnTo>
                <a:lnTo>
                  <a:pt x="1710" y="1146"/>
                </a:lnTo>
                <a:lnTo>
                  <a:pt x="1710" y="1158"/>
                </a:lnTo>
                <a:lnTo>
                  <a:pt x="1710" y="1140"/>
                </a:lnTo>
                <a:lnTo>
                  <a:pt x="1710" y="1152"/>
                </a:lnTo>
                <a:lnTo>
                  <a:pt x="1716" y="1152"/>
                </a:lnTo>
                <a:lnTo>
                  <a:pt x="1716" y="1158"/>
                </a:lnTo>
                <a:lnTo>
                  <a:pt x="1716" y="1140"/>
                </a:lnTo>
                <a:lnTo>
                  <a:pt x="1716" y="1152"/>
                </a:lnTo>
                <a:lnTo>
                  <a:pt x="1722" y="1152"/>
                </a:lnTo>
                <a:lnTo>
                  <a:pt x="1722" y="1158"/>
                </a:lnTo>
                <a:lnTo>
                  <a:pt x="1722" y="1134"/>
                </a:lnTo>
                <a:lnTo>
                  <a:pt x="1722" y="1152"/>
                </a:lnTo>
                <a:lnTo>
                  <a:pt x="1728" y="1158"/>
                </a:lnTo>
                <a:lnTo>
                  <a:pt x="1728" y="1140"/>
                </a:lnTo>
                <a:lnTo>
                  <a:pt x="1728" y="1152"/>
                </a:lnTo>
                <a:lnTo>
                  <a:pt x="1734" y="1152"/>
                </a:lnTo>
                <a:lnTo>
                  <a:pt x="1734" y="1158"/>
                </a:lnTo>
                <a:lnTo>
                  <a:pt x="1734" y="1140"/>
                </a:lnTo>
                <a:lnTo>
                  <a:pt x="1734" y="1158"/>
                </a:lnTo>
                <a:lnTo>
                  <a:pt x="1740" y="1152"/>
                </a:lnTo>
                <a:lnTo>
                  <a:pt x="1740" y="1158"/>
                </a:lnTo>
                <a:lnTo>
                  <a:pt x="1740" y="1140"/>
                </a:lnTo>
                <a:lnTo>
                  <a:pt x="1740" y="1158"/>
                </a:lnTo>
                <a:lnTo>
                  <a:pt x="1746" y="1152"/>
                </a:lnTo>
                <a:lnTo>
                  <a:pt x="1746" y="1158"/>
                </a:lnTo>
                <a:lnTo>
                  <a:pt x="1746" y="1134"/>
                </a:lnTo>
                <a:lnTo>
                  <a:pt x="1746" y="1146"/>
                </a:lnTo>
                <a:lnTo>
                  <a:pt x="1752" y="1140"/>
                </a:lnTo>
                <a:lnTo>
                  <a:pt x="1752" y="1158"/>
                </a:lnTo>
                <a:lnTo>
                  <a:pt x="1752" y="1134"/>
                </a:lnTo>
                <a:lnTo>
                  <a:pt x="1752" y="1152"/>
                </a:lnTo>
                <a:lnTo>
                  <a:pt x="1758" y="1152"/>
                </a:lnTo>
                <a:lnTo>
                  <a:pt x="1758" y="1158"/>
                </a:lnTo>
                <a:lnTo>
                  <a:pt x="1758" y="1140"/>
                </a:lnTo>
                <a:lnTo>
                  <a:pt x="1758" y="1152"/>
                </a:lnTo>
                <a:lnTo>
                  <a:pt x="1764" y="1146"/>
                </a:lnTo>
                <a:lnTo>
                  <a:pt x="1764" y="1158"/>
                </a:lnTo>
                <a:lnTo>
                  <a:pt x="1764" y="1140"/>
                </a:lnTo>
                <a:lnTo>
                  <a:pt x="1764" y="1152"/>
                </a:lnTo>
                <a:lnTo>
                  <a:pt x="1770" y="1146"/>
                </a:lnTo>
                <a:lnTo>
                  <a:pt x="1770" y="1158"/>
                </a:lnTo>
                <a:lnTo>
                  <a:pt x="1770" y="1140"/>
                </a:lnTo>
                <a:lnTo>
                  <a:pt x="1770" y="1146"/>
                </a:lnTo>
                <a:lnTo>
                  <a:pt x="1776" y="1140"/>
                </a:lnTo>
                <a:lnTo>
                  <a:pt x="1776" y="1158"/>
                </a:lnTo>
                <a:lnTo>
                  <a:pt x="1776" y="1140"/>
                </a:lnTo>
                <a:lnTo>
                  <a:pt x="1776" y="1152"/>
                </a:lnTo>
                <a:lnTo>
                  <a:pt x="1782" y="1158"/>
                </a:lnTo>
                <a:lnTo>
                  <a:pt x="1782" y="1140"/>
                </a:lnTo>
                <a:lnTo>
                  <a:pt x="1782" y="1152"/>
                </a:lnTo>
                <a:lnTo>
                  <a:pt x="1788" y="1158"/>
                </a:lnTo>
                <a:lnTo>
                  <a:pt x="1788" y="1134"/>
                </a:lnTo>
                <a:lnTo>
                  <a:pt x="1788" y="1152"/>
                </a:lnTo>
                <a:lnTo>
                  <a:pt x="1794" y="1152"/>
                </a:lnTo>
                <a:lnTo>
                  <a:pt x="1794" y="1158"/>
                </a:lnTo>
                <a:lnTo>
                  <a:pt x="1794" y="1140"/>
                </a:lnTo>
                <a:lnTo>
                  <a:pt x="1794" y="1152"/>
                </a:lnTo>
                <a:lnTo>
                  <a:pt x="1800" y="1158"/>
                </a:lnTo>
                <a:lnTo>
                  <a:pt x="1800" y="1140"/>
                </a:lnTo>
                <a:lnTo>
                  <a:pt x="1800" y="1152"/>
                </a:lnTo>
                <a:lnTo>
                  <a:pt x="1806" y="1158"/>
                </a:lnTo>
                <a:lnTo>
                  <a:pt x="1806" y="1140"/>
                </a:lnTo>
                <a:lnTo>
                  <a:pt x="1806" y="1152"/>
                </a:lnTo>
                <a:lnTo>
                  <a:pt x="1812" y="1146"/>
                </a:lnTo>
                <a:lnTo>
                  <a:pt x="1812" y="1158"/>
                </a:lnTo>
                <a:lnTo>
                  <a:pt x="1812" y="1140"/>
                </a:lnTo>
                <a:lnTo>
                  <a:pt x="1812" y="1152"/>
                </a:lnTo>
                <a:lnTo>
                  <a:pt x="1818" y="1152"/>
                </a:lnTo>
                <a:lnTo>
                  <a:pt x="1818" y="1158"/>
                </a:lnTo>
                <a:lnTo>
                  <a:pt x="1818" y="1140"/>
                </a:lnTo>
                <a:lnTo>
                  <a:pt x="1818" y="1152"/>
                </a:lnTo>
                <a:lnTo>
                  <a:pt x="1824" y="1152"/>
                </a:lnTo>
                <a:lnTo>
                  <a:pt x="1824" y="1158"/>
                </a:lnTo>
                <a:lnTo>
                  <a:pt x="1824" y="1140"/>
                </a:lnTo>
                <a:lnTo>
                  <a:pt x="1824" y="1152"/>
                </a:lnTo>
                <a:lnTo>
                  <a:pt x="1830" y="1152"/>
                </a:lnTo>
                <a:lnTo>
                  <a:pt x="1830" y="1158"/>
                </a:lnTo>
                <a:lnTo>
                  <a:pt x="1830" y="1140"/>
                </a:lnTo>
                <a:lnTo>
                  <a:pt x="1830" y="1158"/>
                </a:lnTo>
                <a:lnTo>
                  <a:pt x="1836" y="1152"/>
                </a:lnTo>
                <a:lnTo>
                  <a:pt x="1836" y="1158"/>
                </a:lnTo>
                <a:lnTo>
                  <a:pt x="1836" y="1140"/>
                </a:lnTo>
                <a:lnTo>
                  <a:pt x="1836" y="1152"/>
                </a:lnTo>
                <a:lnTo>
                  <a:pt x="1842" y="1152"/>
                </a:lnTo>
                <a:lnTo>
                  <a:pt x="1842" y="1158"/>
                </a:lnTo>
                <a:lnTo>
                  <a:pt x="1842" y="1134"/>
                </a:lnTo>
                <a:lnTo>
                  <a:pt x="1842" y="1158"/>
                </a:lnTo>
                <a:lnTo>
                  <a:pt x="1848" y="1158"/>
                </a:lnTo>
                <a:lnTo>
                  <a:pt x="1848" y="1134"/>
                </a:lnTo>
                <a:lnTo>
                  <a:pt x="1848" y="1158"/>
                </a:lnTo>
                <a:lnTo>
                  <a:pt x="1854" y="1158"/>
                </a:lnTo>
                <a:lnTo>
                  <a:pt x="1854" y="1134"/>
                </a:lnTo>
                <a:lnTo>
                  <a:pt x="1854" y="1158"/>
                </a:lnTo>
                <a:lnTo>
                  <a:pt x="1860" y="1158"/>
                </a:lnTo>
                <a:lnTo>
                  <a:pt x="1860" y="1134"/>
                </a:lnTo>
                <a:lnTo>
                  <a:pt x="1860" y="1152"/>
                </a:lnTo>
                <a:lnTo>
                  <a:pt x="1866" y="1152"/>
                </a:lnTo>
                <a:lnTo>
                  <a:pt x="1866" y="1158"/>
                </a:lnTo>
                <a:lnTo>
                  <a:pt x="1866" y="1140"/>
                </a:lnTo>
                <a:lnTo>
                  <a:pt x="1866" y="1158"/>
                </a:lnTo>
                <a:lnTo>
                  <a:pt x="1872" y="1158"/>
                </a:lnTo>
                <a:lnTo>
                  <a:pt x="1872" y="1134"/>
                </a:lnTo>
                <a:lnTo>
                  <a:pt x="1872" y="1152"/>
                </a:lnTo>
                <a:lnTo>
                  <a:pt x="1878" y="1146"/>
                </a:lnTo>
                <a:lnTo>
                  <a:pt x="1878" y="1158"/>
                </a:lnTo>
                <a:lnTo>
                  <a:pt x="1878" y="1140"/>
                </a:lnTo>
                <a:lnTo>
                  <a:pt x="1878" y="1146"/>
                </a:lnTo>
                <a:lnTo>
                  <a:pt x="1884" y="1146"/>
                </a:lnTo>
                <a:lnTo>
                  <a:pt x="1884" y="1158"/>
                </a:lnTo>
                <a:lnTo>
                  <a:pt x="1884" y="1140"/>
                </a:lnTo>
                <a:lnTo>
                  <a:pt x="1884" y="1146"/>
                </a:lnTo>
                <a:lnTo>
                  <a:pt x="1890" y="1152"/>
                </a:lnTo>
                <a:lnTo>
                  <a:pt x="1890" y="1158"/>
                </a:lnTo>
                <a:lnTo>
                  <a:pt x="1890" y="1140"/>
                </a:lnTo>
                <a:lnTo>
                  <a:pt x="1890" y="1152"/>
                </a:lnTo>
                <a:lnTo>
                  <a:pt x="1896" y="1152"/>
                </a:lnTo>
                <a:lnTo>
                  <a:pt x="1896" y="1158"/>
                </a:lnTo>
                <a:lnTo>
                  <a:pt x="1896" y="1140"/>
                </a:lnTo>
                <a:lnTo>
                  <a:pt x="1896" y="1152"/>
                </a:lnTo>
                <a:lnTo>
                  <a:pt x="1902" y="1152"/>
                </a:lnTo>
                <a:lnTo>
                  <a:pt x="1902" y="1158"/>
                </a:lnTo>
                <a:lnTo>
                  <a:pt x="1902" y="1140"/>
                </a:lnTo>
                <a:lnTo>
                  <a:pt x="1902" y="1152"/>
                </a:lnTo>
                <a:lnTo>
                  <a:pt x="1908" y="1152"/>
                </a:lnTo>
                <a:lnTo>
                  <a:pt x="1908" y="1158"/>
                </a:lnTo>
                <a:lnTo>
                  <a:pt x="1908" y="1134"/>
                </a:lnTo>
                <a:lnTo>
                  <a:pt x="1908" y="1146"/>
                </a:lnTo>
                <a:lnTo>
                  <a:pt x="1914" y="1146"/>
                </a:lnTo>
                <a:lnTo>
                  <a:pt x="1914" y="1158"/>
                </a:lnTo>
                <a:lnTo>
                  <a:pt x="1914" y="1134"/>
                </a:lnTo>
                <a:lnTo>
                  <a:pt x="1914" y="1152"/>
                </a:lnTo>
                <a:lnTo>
                  <a:pt x="1920" y="1152"/>
                </a:lnTo>
                <a:lnTo>
                  <a:pt x="1920" y="1158"/>
                </a:lnTo>
                <a:lnTo>
                  <a:pt x="1920" y="1140"/>
                </a:lnTo>
                <a:lnTo>
                  <a:pt x="1920" y="1158"/>
                </a:lnTo>
                <a:lnTo>
                  <a:pt x="1926" y="1158"/>
                </a:lnTo>
                <a:lnTo>
                  <a:pt x="1926" y="1140"/>
                </a:lnTo>
                <a:lnTo>
                  <a:pt x="1926" y="1152"/>
                </a:lnTo>
                <a:lnTo>
                  <a:pt x="1932" y="1152"/>
                </a:lnTo>
                <a:lnTo>
                  <a:pt x="1932" y="1158"/>
                </a:lnTo>
                <a:lnTo>
                  <a:pt x="1932" y="1134"/>
                </a:lnTo>
                <a:lnTo>
                  <a:pt x="1932" y="1152"/>
                </a:lnTo>
                <a:lnTo>
                  <a:pt x="1938" y="1152"/>
                </a:lnTo>
                <a:lnTo>
                  <a:pt x="1938" y="1158"/>
                </a:lnTo>
                <a:lnTo>
                  <a:pt x="1938" y="1140"/>
                </a:lnTo>
                <a:lnTo>
                  <a:pt x="1938" y="1152"/>
                </a:lnTo>
                <a:lnTo>
                  <a:pt x="1944" y="1152"/>
                </a:lnTo>
                <a:lnTo>
                  <a:pt x="1944" y="1158"/>
                </a:lnTo>
                <a:lnTo>
                  <a:pt x="1944" y="1134"/>
                </a:lnTo>
                <a:lnTo>
                  <a:pt x="1944" y="1152"/>
                </a:lnTo>
                <a:lnTo>
                  <a:pt x="1950" y="1152"/>
                </a:lnTo>
                <a:lnTo>
                  <a:pt x="1950" y="1158"/>
                </a:lnTo>
                <a:lnTo>
                  <a:pt x="1950" y="1140"/>
                </a:lnTo>
                <a:lnTo>
                  <a:pt x="1950" y="1152"/>
                </a:lnTo>
                <a:lnTo>
                  <a:pt x="1956" y="1152"/>
                </a:lnTo>
                <a:lnTo>
                  <a:pt x="1956" y="1158"/>
                </a:lnTo>
                <a:lnTo>
                  <a:pt x="1956" y="1134"/>
                </a:lnTo>
                <a:lnTo>
                  <a:pt x="1956" y="1152"/>
                </a:lnTo>
                <a:lnTo>
                  <a:pt x="1962" y="1152"/>
                </a:lnTo>
                <a:lnTo>
                  <a:pt x="1962" y="1158"/>
                </a:lnTo>
                <a:lnTo>
                  <a:pt x="1962" y="1140"/>
                </a:lnTo>
                <a:lnTo>
                  <a:pt x="1962" y="1152"/>
                </a:lnTo>
                <a:lnTo>
                  <a:pt x="1968" y="1158"/>
                </a:lnTo>
                <a:lnTo>
                  <a:pt x="1968" y="1140"/>
                </a:lnTo>
                <a:lnTo>
                  <a:pt x="1968" y="1152"/>
                </a:lnTo>
                <a:lnTo>
                  <a:pt x="1974" y="1152"/>
                </a:lnTo>
                <a:lnTo>
                  <a:pt x="1974" y="1158"/>
                </a:lnTo>
                <a:lnTo>
                  <a:pt x="1974" y="1140"/>
                </a:lnTo>
                <a:lnTo>
                  <a:pt x="1974" y="1152"/>
                </a:lnTo>
                <a:lnTo>
                  <a:pt x="1980" y="1158"/>
                </a:lnTo>
                <a:lnTo>
                  <a:pt x="1980" y="1140"/>
                </a:lnTo>
                <a:lnTo>
                  <a:pt x="1980" y="1146"/>
                </a:lnTo>
                <a:lnTo>
                  <a:pt x="1986" y="1152"/>
                </a:lnTo>
                <a:lnTo>
                  <a:pt x="1986" y="1158"/>
                </a:lnTo>
                <a:lnTo>
                  <a:pt x="1986" y="1140"/>
                </a:lnTo>
                <a:lnTo>
                  <a:pt x="1986" y="1146"/>
                </a:lnTo>
                <a:lnTo>
                  <a:pt x="1992" y="1146"/>
                </a:lnTo>
                <a:lnTo>
                  <a:pt x="1992" y="1158"/>
                </a:lnTo>
                <a:lnTo>
                  <a:pt x="1992" y="1140"/>
                </a:lnTo>
                <a:lnTo>
                  <a:pt x="1992" y="1146"/>
                </a:lnTo>
                <a:lnTo>
                  <a:pt x="1998" y="1146"/>
                </a:lnTo>
                <a:lnTo>
                  <a:pt x="1998" y="1158"/>
                </a:lnTo>
                <a:lnTo>
                  <a:pt x="1998" y="1134"/>
                </a:lnTo>
                <a:lnTo>
                  <a:pt x="1998" y="1152"/>
                </a:lnTo>
                <a:lnTo>
                  <a:pt x="2004" y="1146"/>
                </a:lnTo>
                <a:lnTo>
                  <a:pt x="2004" y="1158"/>
                </a:lnTo>
                <a:lnTo>
                  <a:pt x="2004" y="1134"/>
                </a:lnTo>
                <a:lnTo>
                  <a:pt x="2004" y="1152"/>
                </a:lnTo>
                <a:lnTo>
                  <a:pt x="2010" y="1152"/>
                </a:lnTo>
                <a:lnTo>
                  <a:pt x="2010" y="1158"/>
                </a:lnTo>
                <a:lnTo>
                  <a:pt x="2010" y="1140"/>
                </a:lnTo>
                <a:lnTo>
                  <a:pt x="2010" y="1152"/>
                </a:lnTo>
                <a:lnTo>
                  <a:pt x="2016" y="1152"/>
                </a:lnTo>
                <a:lnTo>
                  <a:pt x="2016" y="1158"/>
                </a:lnTo>
                <a:lnTo>
                  <a:pt x="2016" y="1140"/>
                </a:lnTo>
                <a:lnTo>
                  <a:pt x="2016" y="1158"/>
                </a:lnTo>
                <a:lnTo>
                  <a:pt x="2022" y="1158"/>
                </a:lnTo>
                <a:lnTo>
                  <a:pt x="2022" y="1140"/>
                </a:lnTo>
                <a:lnTo>
                  <a:pt x="2022" y="1152"/>
                </a:lnTo>
                <a:lnTo>
                  <a:pt x="2028" y="1152"/>
                </a:lnTo>
                <a:lnTo>
                  <a:pt x="2028" y="1158"/>
                </a:lnTo>
                <a:lnTo>
                  <a:pt x="2028" y="1140"/>
                </a:lnTo>
                <a:lnTo>
                  <a:pt x="2028" y="1146"/>
                </a:lnTo>
                <a:lnTo>
                  <a:pt x="2034" y="1152"/>
                </a:lnTo>
                <a:lnTo>
                  <a:pt x="2034" y="1158"/>
                </a:lnTo>
                <a:lnTo>
                  <a:pt x="2034" y="1140"/>
                </a:lnTo>
                <a:lnTo>
                  <a:pt x="2034" y="1152"/>
                </a:lnTo>
                <a:lnTo>
                  <a:pt x="2040" y="1158"/>
                </a:lnTo>
                <a:lnTo>
                  <a:pt x="2040" y="1140"/>
                </a:lnTo>
                <a:lnTo>
                  <a:pt x="2040" y="1152"/>
                </a:lnTo>
                <a:lnTo>
                  <a:pt x="2046" y="1146"/>
                </a:lnTo>
                <a:lnTo>
                  <a:pt x="2046" y="1158"/>
                </a:lnTo>
                <a:lnTo>
                  <a:pt x="2046" y="1134"/>
                </a:lnTo>
                <a:lnTo>
                  <a:pt x="2046" y="1152"/>
                </a:lnTo>
                <a:lnTo>
                  <a:pt x="2052" y="1146"/>
                </a:lnTo>
                <a:lnTo>
                  <a:pt x="2052" y="1158"/>
                </a:lnTo>
                <a:lnTo>
                  <a:pt x="2052" y="1140"/>
                </a:lnTo>
                <a:lnTo>
                  <a:pt x="2052" y="1152"/>
                </a:lnTo>
                <a:lnTo>
                  <a:pt x="2058" y="1152"/>
                </a:lnTo>
                <a:lnTo>
                  <a:pt x="2058" y="1158"/>
                </a:lnTo>
                <a:lnTo>
                  <a:pt x="2058" y="1140"/>
                </a:lnTo>
                <a:lnTo>
                  <a:pt x="2058" y="1158"/>
                </a:lnTo>
                <a:lnTo>
                  <a:pt x="2064" y="1158"/>
                </a:lnTo>
                <a:lnTo>
                  <a:pt x="2064" y="1140"/>
                </a:lnTo>
                <a:lnTo>
                  <a:pt x="2064" y="1152"/>
                </a:lnTo>
                <a:lnTo>
                  <a:pt x="2070" y="1152"/>
                </a:lnTo>
                <a:lnTo>
                  <a:pt x="2070" y="1158"/>
                </a:lnTo>
                <a:lnTo>
                  <a:pt x="2070" y="1140"/>
                </a:lnTo>
                <a:lnTo>
                  <a:pt x="2070" y="1152"/>
                </a:lnTo>
                <a:lnTo>
                  <a:pt x="2076" y="1152"/>
                </a:lnTo>
                <a:lnTo>
                  <a:pt x="2076" y="1158"/>
                </a:lnTo>
                <a:lnTo>
                  <a:pt x="2076" y="1140"/>
                </a:lnTo>
                <a:lnTo>
                  <a:pt x="2076" y="1146"/>
                </a:lnTo>
                <a:lnTo>
                  <a:pt x="2082" y="1140"/>
                </a:lnTo>
                <a:lnTo>
                  <a:pt x="2082" y="1158"/>
                </a:lnTo>
                <a:lnTo>
                  <a:pt x="2082" y="1140"/>
                </a:lnTo>
                <a:lnTo>
                  <a:pt x="2082" y="1152"/>
                </a:lnTo>
                <a:lnTo>
                  <a:pt x="2088" y="1152"/>
                </a:lnTo>
                <a:lnTo>
                  <a:pt x="2088" y="1158"/>
                </a:lnTo>
                <a:lnTo>
                  <a:pt x="2088" y="1140"/>
                </a:lnTo>
                <a:lnTo>
                  <a:pt x="2088" y="1158"/>
                </a:lnTo>
                <a:lnTo>
                  <a:pt x="2094" y="1158"/>
                </a:lnTo>
                <a:lnTo>
                  <a:pt x="2094" y="1134"/>
                </a:lnTo>
                <a:lnTo>
                  <a:pt x="2094" y="1152"/>
                </a:lnTo>
                <a:lnTo>
                  <a:pt x="2100" y="1152"/>
                </a:lnTo>
                <a:lnTo>
                  <a:pt x="2100" y="1158"/>
                </a:lnTo>
                <a:lnTo>
                  <a:pt x="2100" y="1134"/>
                </a:lnTo>
                <a:lnTo>
                  <a:pt x="2100" y="1152"/>
                </a:lnTo>
                <a:lnTo>
                  <a:pt x="2106" y="1152"/>
                </a:lnTo>
                <a:lnTo>
                  <a:pt x="2106" y="1158"/>
                </a:lnTo>
                <a:lnTo>
                  <a:pt x="2106" y="1134"/>
                </a:lnTo>
                <a:lnTo>
                  <a:pt x="2106" y="1146"/>
                </a:lnTo>
                <a:lnTo>
                  <a:pt x="2112" y="1152"/>
                </a:lnTo>
                <a:lnTo>
                  <a:pt x="2112" y="1158"/>
                </a:lnTo>
                <a:lnTo>
                  <a:pt x="2112" y="1134"/>
                </a:lnTo>
                <a:lnTo>
                  <a:pt x="2112" y="1152"/>
                </a:lnTo>
                <a:lnTo>
                  <a:pt x="2118" y="1152"/>
                </a:lnTo>
                <a:lnTo>
                  <a:pt x="2118" y="1158"/>
                </a:lnTo>
                <a:lnTo>
                  <a:pt x="2118" y="1140"/>
                </a:lnTo>
                <a:lnTo>
                  <a:pt x="2118" y="1158"/>
                </a:lnTo>
                <a:lnTo>
                  <a:pt x="2124" y="1152"/>
                </a:lnTo>
                <a:lnTo>
                  <a:pt x="2124" y="1158"/>
                </a:lnTo>
                <a:lnTo>
                  <a:pt x="2124" y="1140"/>
                </a:lnTo>
                <a:lnTo>
                  <a:pt x="2124" y="1146"/>
                </a:lnTo>
                <a:lnTo>
                  <a:pt x="2130" y="1152"/>
                </a:lnTo>
                <a:lnTo>
                  <a:pt x="2130" y="1158"/>
                </a:lnTo>
                <a:lnTo>
                  <a:pt x="2130" y="1140"/>
                </a:lnTo>
                <a:lnTo>
                  <a:pt x="2130" y="1152"/>
                </a:lnTo>
                <a:lnTo>
                  <a:pt x="2136" y="1152"/>
                </a:lnTo>
                <a:lnTo>
                  <a:pt x="2136" y="1158"/>
                </a:lnTo>
                <a:lnTo>
                  <a:pt x="2136" y="1140"/>
                </a:lnTo>
                <a:lnTo>
                  <a:pt x="2136" y="1152"/>
                </a:lnTo>
                <a:lnTo>
                  <a:pt x="2142" y="1152"/>
                </a:lnTo>
                <a:lnTo>
                  <a:pt x="2142" y="1158"/>
                </a:lnTo>
                <a:lnTo>
                  <a:pt x="2142" y="1140"/>
                </a:lnTo>
                <a:lnTo>
                  <a:pt x="2142" y="1152"/>
                </a:lnTo>
                <a:lnTo>
                  <a:pt x="2148" y="1152"/>
                </a:lnTo>
                <a:lnTo>
                  <a:pt x="2148" y="1158"/>
                </a:lnTo>
                <a:lnTo>
                  <a:pt x="2148" y="1140"/>
                </a:lnTo>
                <a:lnTo>
                  <a:pt x="2148" y="1158"/>
                </a:lnTo>
                <a:lnTo>
                  <a:pt x="2154" y="1158"/>
                </a:lnTo>
                <a:lnTo>
                  <a:pt x="2154" y="1140"/>
                </a:lnTo>
                <a:lnTo>
                  <a:pt x="2154" y="1146"/>
                </a:lnTo>
                <a:lnTo>
                  <a:pt x="2160" y="1146"/>
                </a:lnTo>
                <a:lnTo>
                  <a:pt x="2160" y="1158"/>
                </a:lnTo>
                <a:lnTo>
                  <a:pt x="2160" y="1140"/>
                </a:lnTo>
                <a:lnTo>
                  <a:pt x="2160" y="1146"/>
                </a:lnTo>
                <a:lnTo>
                  <a:pt x="2166" y="1146"/>
                </a:lnTo>
                <a:lnTo>
                  <a:pt x="2166" y="1158"/>
                </a:lnTo>
                <a:lnTo>
                  <a:pt x="2166" y="1140"/>
                </a:lnTo>
                <a:lnTo>
                  <a:pt x="2166" y="1152"/>
                </a:lnTo>
                <a:lnTo>
                  <a:pt x="2172" y="1152"/>
                </a:lnTo>
                <a:lnTo>
                  <a:pt x="2172" y="1158"/>
                </a:lnTo>
                <a:lnTo>
                  <a:pt x="2172" y="1140"/>
                </a:lnTo>
                <a:lnTo>
                  <a:pt x="2172" y="1152"/>
                </a:lnTo>
                <a:lnTo>
                  <a:pt x="2178" y="1152"/>
                </a:lnTo>
                <a:lnTo>
                  <a:pt x="2178" y="1158"/>
                </a:lnTo>
                <a:lnTo>
                  <a:pt x="2178" y="1140"/>
                </a:lnTo>
                <a:lnTo>
                  <a:pt x="2178" y="1158"/>
                </a:lnTo>
                <a:lnTo>
                  <a:pt x="2184" y="1152"/>
                </a:lnTo>
                <a:lnTo>
                  <a:pt x="2184" y="1158"/>
                </a:lnTo>
                <a:lnTo>
                  <a:pt x="2184" y="1140"/>
                </a:lnTo>
                <a:lnTo>
                  <a:pt x="2184" y="1152"/>
                </a:lnTo>
                <a:lnTo>
                  <a:pt x="2190" y="1152"/>
                </a:lnTo>
                <a:lnTo>
                  <a:pt x="2190" y="1158"/>
                </a:lnTo>
                <a:lnTo>
                  <a:pt x="2190" y="1140"/>
                </a:lnTo>
                <a:lnTo>
                  <a:pt x="2190" y="1146"/>
                </a:lnTo>
                <a:lnTo>
                  <a:pt x="2196" y="1146"/>
                </a:lnTo>
                <a:lnTo>
                  <a:pt x="2196" y="1158"/>
                </a:lnTo>
                <a:lnTo>
                  <a:pt x="2196" y="1140"/>
                </a:lnTo>
                <a:lnTo>
                  <a:pt x="2196" y="1146"/>
                </a:lnTo>
                <a:lnTo>
                  <a:pt x="2202" y="1152"/>
                </a:lnTo>
                <a:lnTo>
                  <a:pt x="2202" y="1158"/>
                </a:lnTo>
                <a:lnTo>
                  <a:pt x="2202" y="1140"/>
                </a:lnTo>
                <a:lnTo>
                  <a:pt x="2202" y="1146"/>
                </a:lnTo>
                <a:lnTo>
                  <a:pt x="2208" y="1152"/>
                </a:lnTo>
                <a:lnTo>
                  <a:pt x="2208" y="1158"/>
                </a:lnTo>
                <a:lnTo>
                  <a:pt x="2208" y="1140"/>
                </a:lnTo>
                <a:lnTo>
                  <a:pt x="2214" y="1140"/>
                </a:lnTo>
                <a:lnTo>
                  <a:pt x="2214" y="1158"/>
                </a:lnTo>
                <a:lnTo>
                  <a:pt x="2214" y="1140"/>
                </a:lnTo>
                <a:lnTo>
                  <a:pt x="2214" y="1152"/>
                </a:lnTo>
                <a:lnTo>
                  <a:pt x="2220" y="1146"/>
                </a:lnTo>
                <a:lnTo>
                  <a:pt x="2220" y="1158"/>
                </a:lnTo>
                <a:lnTo>
                  <a:pt x="2220" y="1140"/>
                </a:lnTo>
                <a:lnTo>
                  <a:pt x="2220" y="1152"/>
                </a:lnTo>
                <a:lnTo>
                  <a:pt x="2226" y="1158"/>
                </a:lnTo>
                <a:lnTo>
                  <a:pt x="2226" y="1140"/>
                </a:lnTo>
                <a:lnTo>
                  <a:pt x="2226" y="1146"/>
                </a:lnTo>
                <a:lnTo>
                  <a:pt x="2232" y="1146"/>
                </a:lnTo>
                <a:lnTo>
                  <a:pt x="2232" y="1158"/>
                </a:lnTo>
                <a:lnTo>
                  <a:pt x="2232" y="1140"/>
                </a:lnTo>
                <a:lnTo>
                  <a:pt x="2238" y="1146"/>
                </a:lnTo>
                <a:lnTo>
                  <a:pt x="2238" y="1158"/>
                </a:lnTo>
                <a:lnTo>
                  <a:pt x="2238" y="1140"/>
                </a:lnTo>
                <a:lnTo>
                  <a:pt x="2238" y="1152"/>
                </a:lnTo>
                <a:lnTo>
                  <a:pt x="2244" y="1146"/>
                </a:lnTo>
                <a:lnTo>
                  <a:pt x="2244" y="1158"/>
                </a:lnTo>
                <a:lnTo>
                  <a:pt x="2244" y="1140"/>
                </a:lnTo>
                <a:lnTo>
                  <a:pt x="2244" y="1152"/>
                </a:lnTo>
                <a:lnTo>
                  <a:pt x="2250" y="1158"/>
                </a:lnTo>
                <a:lnTo>
                  <a:pt x="2250" y="1140"/>
                </a:lnTo>
                <a:lnTo>
                  <a:pt x="2250" y="1152"/>
                </a:lnTo>
                <a:lnTo>
                  <a:pt x="2256" y="1152"/>
                </a:lnTo>
                <a:lnTo>
                  <a:pt x="2256" y="1158"/>
                </a:lnTo>
                <a:lnTo>
                  <a:pt x="2256" y="1140"/>
                </a:lnTo>
                <a:lnTo>
                  <a:pt x="2256" y="1152"/>
                </a:lnTo>
                <a:lnTo>
                  <a:pt x="2262" y="1152"/>
                </a:lnTo>
                <a:lnTo>
                  <a:pt x="2262" y="1158"/>
                </a:lnTo>
                <a:lnTo>
                  <a:pt x="2262" y="1140"/>
                </a:lnTo>
                <a:lnTo>
                  <a:pt x="2262" y="1152"/>
                </a:lnTo>
                <a:lnTo>
                  <a:pt x="2268" y="1152"/>
                </a:lnTo>
                <a:lnTo>
                  <a:pt x="2268" y="1158"/>
                </a:lnTo>
                <a:lnTo>
                  <a:pt x="2268" y="1140"/>
                </a:lnTo>
                <a:lnTo>
                  <a:pt x="2268" y="1152"/>
                </a:lnTo>
                <a:lnTo>
                  <a:pt x="2274" y="1152"/>
                </a:lnTo>
                <a:lnTo>
                  <a:pt x="2274" y="1158"/>
                </a:lnTo>
                <a:lnTo>
                  <a:pt x="2274" y="1134"/>
                </a:lnTo>
                <a:lnTo>
                  <a:pt x="2274" y="1152"/>
                </a:lnTo>
                <a:lnTo>
                  <a:pt x="2280" y="1152"/>
                </a:lnTo>
                <a:lnTo>
                  <a:pt x="2280" y="1158"/>
                </a:lnTo>
                <a:lnTo>
                  <a:pt x="2280" y="1140"/>
                </a:lnTo>
                <a:lnTo>
                  <a:pt x="2280" y="1152"/>
                </a:lnTo>
                <a:lnTo>
                  <a:pt x="2286" y="1152"/>
                </a:lnTo>
                <a:lnTo>
                  <a:pt x="2286" y="1158"/>
                </a:lnTo>
                <a:lnTo>
                  <a:pt x="2286" y="1140"/>
                </a:lnTo>
                <a:lnTo>
                  <a:pt x="2286" y="1152"/>
                </a:lnTo>
                <a:lnTo>
                  <a:pt x="2292" y="1152"/>
                </a:lnTo>
                <a:lnTo>
                  <a:pt x="2292" y="1158"/>
                </a:lnTo>
                <a:lnTo>
                  <a:pt x="2292" y="1134"/>
                </a:lnTo>
                <a:lnTo>
                  <a:pt x="2292" y="1152"/>
                </a:lnTo>
                <a:lnTo>
                  <a:pt x="2298" y="1158"/>
                </a:lnTo>
                <a:lnTo>
                  <a:pt x="2298" y="1134"/>
                </a:lnTo>
                <a:lnTo>
                  <a:pt x="2298" y="1146"/>
                </a:lnTo>
                <a:lnTo>
                  <a:pt x="2304" y="1146"/>
                </a:lnTo>
                <a:lnTo>
                  <a:pt x="2304" y="1158"/>
                </a:lnTo>
                <a:lnTo>
                  <a:pt x="2304" y="1140"/>
                </a:lnTo>
                <a:lnTo>
                  <a:pt x="2304" y="1152"/>
                </a:lnTo>
                <a:lnTo>
                  <a:pt x="2310" y="1152"/>
                </a:lnTo>
                <a:lnTo>
                  <a:pt x="2310" y="1158"/>
                </a:lnTo>
                <a:lnTo>
                  <a:pt x="2310" y="1140"/>
                </a:lnTo>
                <a:lnTo>
                  <a:pt x="2310" y="1158"/>
                </a:lnTo>
                <a:lnTo>
                  <a:pt x="2316" y="1152"/>
                </a:lnTo>
                <a:lnTo>
                  <a:pt x="2316" y="1158"/>
                </a:lnTo>
                <a:lnTo>
                  <a:pt x="2316" y="1140"/>
                </a:lnTo>
                <a:lnTo>
                  <a:pt x="2316" y="1152"/>
                </a:lnTo>
                <a:lnTo>
                  <a:pt x="2322" y="1152"/>
                </a:lnTo>
                <a:lnTo>
                  <a:pt x="2322" y="1158"/>
                </a:lnTo>
                <a:lnTo>
                  <a:pt x="2322" y="1140"/>
                </a:lnTo>
                <a:lnTo>
                  <a:pt x="2322" y="1146"/>
                </a:lnTo>
                <a:lnTo>
                  <a:pt x="2328" y="1146"/>
                </a:lnTo>
                <a:lnTo>
                  <a:pt x="2328" y="1158"/>
                </a:lnTo>
                <a:lnTo>
                  <a:pt x="2328" y="1140"/>
                </a:lnTo>
                <a:lnTo>
                  <a:pt x="2328" y="1152"/>
                </a:lnTo>
                <a:lnTo>
                  <a:pt x="2334" y="1158"/>
                </a:lnTo>
                <a:lnTo>
                  <a:pt x="2334" y="1128"/>
                </a:lnTo>
                <a:lnTo>
                  <a:pt x="2334" y="1152"/>
                </a:lnTo>
                <a:lnTo>
                  <a:pt x="2340" y="1152"/>
                </a:lnTo>
                <a:lnTo>
                  <a:pt x="2340" y="1158"/>
                </a:lnTo>
                <a:lnTo>
                  <a:pt x="2340" y="1134"/>
                </a:lnTo>
                <a:lnTo>
                  <a:pt x="2340" y="1152"/>
                </a:lnTo>
                <a:lnTo>
                  <a:pt x="2346" y="1152"/>
                </a:lnTo>
                <a:lnTo>
                  <a:pt x="2346" y="1158"/>
                </a:lnTo>
                <a:lnTo>
                  <a:pt x="2346" y="1140"/>
                </a:lnTo>
                <a:lnTo>
                  <a:pt x="2346" y="1146"/>
                </a:lnTo>
                <a:lnTo>
                  <a:pt x="2352" y="1140"/>
                </a:lnTo>
                <a:lnTo>
                  <a:pt x="2352" y="1158"/>
                </a:lnTo>
                <a:lnTo>
                  <a:pt x="2352" y="1140"/>
                </a:lnTo>
                <a:lnTo>
                  <a:pt x="2352" y="1146"/>
                </a:lnTo>
                <a:lnTo>
                  <a:pt x="2358" y="1152"/>
                </a:lnTo>
                <a:lnTo>
                  <a:pt x="2358" y="1158"/>
                </a:lnTo>
                <a:lnTo>
                  <a:pt x="2358" y="1134"/>
                </a:lnTo>
                <a:lnTo>
                  <a:pt x="2358" y="1152"/>
                </a:lnTo>
                <a:lnTo>
                  <a:pt x="2364" y="1152"/>
                </a:lnTo>
                <a:lnTo>
                  <a:pt x="2364" y="1158"/>
                </a:lnTo>
                <a:lnTo>
                  <a:pt x="2364" y="1140"/>
                </a:lnTo>
                <a:lnTo>
                  <a:pt x="2364" y="1146"/>
                </a:lnTo>
                <a:lnTo>
                  <a:pt x="2370" y="1152"/>
                </a:lnTo>
                <a:lnTo>
                  <a:pt x="2370" y="1158"/>
                </a:lnTo>
                <a:lnTo>
                  <a:pt x="2370" y="1140"/>
                </a:lnTo>
                <a:lnTo>
                  <a:pt x="2370" y="1152"/>
                </a:lnTo>
                <a:lnTo>
                  <a:pt x="2376" y="1152"/>
                </a:lnTo>
                <a:lnTo>
                  <a:pt x="2376" y="1158"/>
                </a:lnTo>
                <a:lnTo>
                  <a:pt x="2376" y="1140"/>
                </a:lnTo>
                <a:lnTo>
                  <a:pt x="2376" y="1152"/>
                </a:lnTo>
                <a:lnTo>
                  <a:pt x="2382" y="1152"/>
                </a:lnTo>
                <a:lnTo>
                  <a:pt x="2382" y="1158"/>
                </a:lnTo>
                <a:lnTo>
                  <a:pt x="2382" y="1140"/>
                </a:lnTo>
                <a:lnTo>
                  <a:pt x="2382" y="1152"/>
                </a:lnTo>
                <a:lnTo>
                  <a:pt x="2388" y="1152"/>
                </a:lnTo>
                <a:lnTo>
                  <a:pt x="2388" y="1158"/>
                </a:lnTo>
                <a:lnTo>
                  <a:pt x="2388" y="1140"/>
                </a:lnTo>
                <a:lnTo>
                  <a:pt x="2388" y="1152"/>
                </a:lnTo>
                <a:lnTo>
                  <a:pt x="2394" y="1152"/>
                </a:lnTo>
                <a:lnTo>
                  <a:pt x="2394" y="1158"/>
                </a:lnTo>
                <a:lnTo>
                  <a:pt x="2394" y="1134"/>
                </a:lnTo>
                <a:lnTo>
                  <a:pt x="2394" y="1158"/>
                </a:lnTo>
                <a:lnTo>
                  <a:pt x="2400" y="1152"/>
                </a:lnTo>
                <a:lnTo>
                  <a:pt x="2400" y="1158"/>
                </a:lnTo>
                <a:lnTo>
                  <a:pt x="2400" y="1140"/>
                </a:lnTo>
                <a:lnTo>
                  <a:pt x="2400" y="1152"/>
                </a:lnTo>
                <a:lnTo>
                  <a:pt x="2406" y="1152"/>
                </a:lnTo>
                <a:lnTo>
                  <a:pt x="2406" y="1158"/>
                </a:lnTo>
                <a:lnTo>
                  <a:pt x="2406" y="1140"/>
                </a:lnTo>
                <a:lnTo>
                  <a:pt x="2406" y="1152"/>
                </a:lnTo>
                <a:lnTo>
                  <a:pt x="2412" y="1152"/>
                </a:lnTo>
                <a:lnTo>
                  <a:pt x="2412" y="1158"/>
                </a:lnTo>
                <a:lnTo>
                  <a:pt x="2412" y="1140"/>
                </a:lnTo>
                <a:lnTo>
                  <a:pt x="2412" y="1152"/>
                </a:lnTo>
                <a:lnTo>
                  <a:pt x="2418" y="1152"/>
                </a:lnTo>
                <a:lnTo>
                  <a:pt x="2418" y="1158"/>
                </a:lnTo>
                <a:lnTo>
                  <a:pt x="2418" y="1140"/>
                </a:lnTo>
                <a:lnTo>
                  <a:pt x="2418" y="1152"/>
                </a:lnTo>
                <a:lnTo>
                  <a:pt x="2424" y="1152"/>
                </a:lnTo>
                <a:lnTo>
                  <a:pt x="2424" y="1158"/>
                </a:lnTo>
                <a:lnTo>
                  <a:pt x="2424" y="1140"/>
                </a:lnTo>
                <a:lnTo>
                  <a:pt x="2424" y="1152"/>
                </a:lnTo>
                <a:lnTo>
                  <a:pt x="2430" y="1152"/>
                </a:lnTo>
                <a:lnTo>
                  <a:pt x="2430" y="1158"/>
                </a:lnTo>
                <a:lnTo>
                  <a:pt x="2430" y="1134"/>
                </a:lnTo>
                <a:lnTo>
                  <a:pt x="2430" y="1152"/>
                </a:lnTo>
                <a:lnTo>
                  <a:pt x="2436" y="1152"/>
                </a:lnTo>
                <a:lnTo>
                  <a:pt x="2436" y="1158"/>
                </a:lnTo>
                <a:lnTo>
                  <a:pt x="2436" y="1140"/>
                </a:lnTo>
                <a:lnTo>
                  <a:pt x="2436" y="1158"/>
                </a:lnTo>
                <a:lnTo>
                  <a:pt x="2442" y="1152"/>
                </a:lnTo>
                <a:lnTo>
                  <a:pt x="2442" y="1158"/>
                </a:lnTo>
                <a:lnTo>
                  <a:pt x="2442" y="1140"/>
                </a:lnTo>
                <a:lnTo>
                  <a:pt x="2442" y="1146"/>
                </a:lnTo>
                <a:lnTo>
                  <a:pt x="2448" y="1146"/>
                </a:lnTo>
                <a:lnTo>
                  <a:pt x="2448" y="1158"/>
                </a:lnTo>
                <a:lnTo>
                  <a:pt x="2448" y="1140"/>
                </a:lnTo>
                <a:lnTo>
                  <a:pt x="2448" y="1152"/>
                </a:lnTo>
                <a:lnTo>
                  <a:pt x="2454" y="1158"/>
                </a:lnTo>
                <a:lnTo>
                  <a:pt x="2454" y="1134"/>
                </a:lnTo>
                <a:lnTo>
                  <a:pt x="2454" y="1152"/>
                </a:lnTo>
                <a:lnTo>
                  <a:pt x="2460" y="1152"/>
                </a:lnTo>
                <a:lnTo>
                  <a:pt x="2460" y="1158"/>
                </a:lnTo>
                <a:lnTo>
                  <a:pt x="2460" y="1140"/>
                </a:lnTo>
                <a:lnTo>
                  <a:pt x="2460" y="1152"/>
                </a:lnTo>
                <a:lnTo>
                  <a:pt x="2466" y="1158"/>
                </a:lnTo>
                <a:lnTo>
                  <a:pt x="2466" y="1140"/>
                </a:lnTo>
                <a:lnTo>
                  <a:pt x="2466" y="1152"/>
                </a:lnTo>
                <a:lnTo>
                  <a:pt x="2472" y="1152"/>
                </a:lnTo>
                <a:lnTo>
                  <a:pt x="2472" y="1158"/>
                </a:lnTo>
                <a:lnTo>
                  <a:pt x="2472" y="1140"/>
                </a:lnTo>
                <a:lnTo>
                  <a:pt x="2472" y="1152"/>
                </a:lnTo>
                <a:lnTo>
                  <a:pt x="2478" y="1152"/>
                </a:lnTo>
                <a:lnTo>
                  <a:pt x="2478" y="1158"/>
                </a:lnTo>
                <a:lnTo>
                  <a:pt x="2478" y="1140"/>
                </a:lnTo>
                <a:lnTo>
                  <a:pt x="2484" y="1140"/>
                </a:lnTo>
                <a:lnTo>
                  <a:pt x="2484" y="1158"/>
                </a:lnTo>
                <a:lnTo>
                  <a:pt x="2484" y="1134"/>
                </a:lnTo>
                <a:lnTo>
                  <a:pt x="2484" y="1146"/>
                </a:lnTo>
                <a:lnTo>
                  <a:pt x="2490" y="1140"/>
                </a:lnTo>
                <a:lnTo>
                  <a:pt x="2490" y="1158"/>
                </a:lnTo>
                <a:lnTo>
                  <a:pt x="2490" y="1140"/>
                </a:lnTo>
                <a:lnTo>
                  <a:pt x="2490" y="1152"/>
                </a:lnTo>
                <a:lnTo>
                  <a:pt x="2496" y="1152"/>
                </a:lnTo>
                <a:lnTo>
                  <a:pt x="2496" y="1158"/>
                </a:lnTo>
                <a:lnTo>
                  <a:pt x="2496" y="1140"/>
                </a:lnTo>
                <a:lnTo>
                  <a:pt x="2496" y="1158"/>
                </a:lnTo>
                <a:lnTo>
                  <a:pt x="2502" y="1158"/>
                </a:lnTo>
                <a:lnTo>
                  <a:pt x="2502" y="1140"/>
                </a:lnTo>
                <a:lnTo>
                  <a:pt x="2502" y="1146"/>
                </a:lnTo>
                <a:lnTo>
                  <a:pt x="2508" y="1146"/>
                </a:lnTo>
                <a:lnTo>
                  <a:pt x="2508" y="1158"/>
                </a:lnTo>
                <a:lnTo>
                  <a:pt x="2508" y="1140"/>
                </a:lnTo>
                <a:lnTo>
                  <a:pt x="2508" y="1152"/>
                </a:lnTo>
                <a:lnTo>
                  <a:pt x="2514" y="1146"/>
                </a:lnTo>
                <a:lnTo>
                  <a:pt x="2514" y="1158"/>
                </a:lnTo>
                <a:lnTo>
                  <a:pt x="2514" y="1134"/>
                </a:lnTo>
                <a:lnTo>
                  <a:pt x="2514" y="1152"/>
                </a:lnTo>
                <a:lnTo>
                  <a:pt x="2520" y="1152"/>
                </a:lnTo>
                <a:lnTo>
                  <a:pt x="2520" y="1158"/>
                </a:lnTo>
                <a:lnTo>
                  <a:pt x="2520" y="1140"/>
                </a:lnTo>
                <a:lnTo>
                  <a:pt x="2520" y="1158"/>
                </a:lnTo>
                <a:lnTo>
                  <a:pt x="2526" y="1158"/>
                </a:lnTo>
                <a:lnTo>
                  <a:pt x="2526" y="1140"/>
                </a:lnTo>
                <a:lnTo>
                  <a:pt x="2526" y="1152"/>
                </a:lnTo>
                <a:lnTo>
                  <a:pt x="2532" y="1152"/>
                </a:lnTo>
                <a:lnTo>
                  <a:pt x="2532" y="1158"/>
                </a:lnTo>
                <a:lnTo>
                  <a:pt x="2532" y="1134"/>
                </a:lnTo>
                <a:lnTo>
                  <a:pt x="2532" y="1152"/>
                </a:lnTo>
                <a:lnTo>
                  <a:pt x="2538" y="1146"/>
                </a:lnTo>
                <a:lnTo>
                  <a:pt x="2538" y="1158"/>
                </a:lnTo>
                <a:lnTo>
                  <a:pt x="2538" y="1140"/>
                </a:lnTo>
                <a:lnTo>
                  <a:pt x="2538" y="1158"/>
                </a:lnTo>
                <a:lnTo>
                  <a:pt x="2544" y="1158"/>
                </a:lnTo>
                <a:lnTo>
                  <a:pt x="2544" y="1140"/>
                </a:lnTo>
                <a:lnTo>
                  <a:pt x="2544" y="1146"/>
                </a:lnTo>
                <a:lnTo>
                  <a:pt x="2550" y="1146"/>
                </a:lnTo>
                <a:lnTo>
                  <a:pt x="2550" y="1158"/>
                </a:lnTo>
                <a:lnTo>
                  <a:pt x="2550" y="1134"/>
                </a:lnTo>
                <a:lnTo>
                  <a:pt x="2550" y="1146"/>
                </a:lnTo>
                <a:lnTo>
                  <a:pt x="2556" y="1152"/>
                </a:lnTo>
                <a:lnTo>
                  <a:pt x="2556" y="1158"/>
                </a:lnTo>
                <a:lnTo>
                  <a:pt x="2556" y="1146"/>
                </a:lnTo>
                <a:lnTo>
                  <a:pt x="2562" y="1146"/>
                </a:lnTo>
                <a:lnTo>
                  <a:pt x="2562" y="1158"/>
                </a:lnTo>
                <a:lnTo>
                  <a:pt x="2562" y="1140"/>
                </a:lnTo>
                <a:lnTo>
                  <a:pt x="2562" y="1158"/>
                </a:lnTo>
                <a:lnTo>
                  <a:pt x="2568" y="1158"/>
                </a:lnTo>
                <a:lnTo>
                  <a:pt x="2568" y="1140"/>
                </a:lnTo>
                <a:lnTo>
                  <a:pt x="2568" y="1146"/>
                </a:lnTo>
                <a:lnTo>
                  <a:pt x="2574" y="1146"/>
                </a:lnTo>
                <a:lnTo>
                  <a:pt x="2574" y="1158"/>
                </a:lnTo>
                <a:lnTo>
                  <a:pt x="2574" y="1140"/>
                </a:lnTo>
                <a:lnTo>
                  <a:pt x="2574" y="1158"/>
                </a:lnTo>
                <a:lnTo>
                  <a:pt x="2580" y="1152"/>
                </a:lnTo>
                <a:lnTo>
                  <a:pt x="2580" y="1158"/>
                </a:lnTo>
                <a:lnTo>
                  <a:pt x="2580" y="1134"/>
                </a:lnTo>
                <a:lnTo>
                  <a:pt x="2580" y="1152"/>
                </a:lnTo>
                <a:lnTo>
                  <a:pt x="2586" y="1152"/>
                </a:lnTo>
                <a:lnTo>
                  <a:pt x="2586" y="1158"/>
                </a:lnTo>
                <a:lnTo>
                  <a:pt x="2586" y="1140"/>
                </a:lnTo>
                <a:lnTo>
                  <a:pt x="2586" y="1158"/>
                </a:lnTo>
                <a:lnTo>
                  <a:pt x="2592" y="1158"/>
                </a:lnTo>
                <a:lnTo>
                  <a:pt x="2592" y="1140"/>
                </a:lnTo>
                <a:lnTo>
                  <a:pt x="2592" y="1158"/>
                </a:lnTo>
                <a:lnTo>
                  <a:pt x="2598" y="1152"/>
                </a:lnTo>
                <a:lnTo>
                  <a:pt x="2598" y="1158"/>
                </a:lnTo>
                <a:lnTo>
                  <a:pt x="2598" y="1140"/>
                </a:lnTo>
                <a:lnTo>
                  <a:pt x="2598" y="1146"/>
                </a:lnTo>
                <a:lnTo>
                  <a:pt x="2604" y="1146"/>
                </a:lnTo>
                <a:lnTo>
                  <a:pt x="2604" y="1158"/>
                </a:lnTo>
                <a:lnTo>
                  <a:pt x="2604" y="1140"/>
                </a:lnTo>
                <a:lnTo>
                  <a:pt x="2604" y="1158"/>
                </a:lnTo>
                <a:lnTo>
                  <a:pt x="2610" y="1152"/>
                </a:lnTo>
                <a:lnTo>
                  <a:pt x="2610" y="1158"/>
                </a:lnTo>
                <a:lnTo>
                  <a:pt x="2610" y="1140"/>
                </a:lnTo>
                <a:lnTo>
                  <a:pt x="2610" y="1146"/>
                </a:lnTo>
                <a:lnTo>
                  <a:pt x="2616" y="1146"/>
                </a:lnTo>
                <a:lnTo>
                  <a:pt x="2616" y="1158"/>
                </a:lnTo>
                <a:lnTo>
                  <a:pt x="2616" y="1140"/>
                </a:lnTo>
                <a:lnTo>
                  <a:pt x="2616" y="1152"/>
                </a:lnTo>
                <a:lnTo>
                  <a:pt x="2622" y="1152"/>
                </a:lnTo>
                <a:lnTo>
                  <a:pt x="2622" y="1158"/>
                </a:lnTo>
                <a:lnTo>
                  <a:pt x="2622" y="1134"/>
                </a:lnTo>
                <a:lnTo>
                  <a:pt x="2622" y="1152"/>
                </a:lnTo>
                <a:lnTo>
                  <a:pt x="2628" y="1152"/>
                </a:lnTo>
                <a:lnTo>
                  <a:pt x="2628" y="1158"/>
                </a:lnTo>
                <a:lnTo>
                  <a:pt x="2628" y="1140"/>
                </a:lnTo>
                <a:lnTo>
                  <a:pt x="2628" y="1152"/>
                </a:lnTo>
                <a:lnTo>
                  <a:pt x="2634" y="1146"/>
                </a:lnTo>
                <a:lnTo>
                  <a:pt x="2634" y="1158"/>
                </a:lnTo>
                <a:lnTo>
                  <a:pt x="2634" y="1140"/>
                </a:lnTo>
                <a:lnTo>
                  <a:pt x="2634" y="1152"/>
                </a:lnTo>
                <a:lnTo>
                  <a:pt x="2640" y="1152"/>
                </a:lnTo>
                <a:lnTo>
                  <a:pt x="2640" y="1158"/>
                </a:lnTo>
                <a:lnTo>
                  <a:pt x="2640" y="1140"/>
                </a:lnTo>
                <a:lnTo>
                  <a:pt x="2640" y="1146"/>
                </a:lnTo>
                <a:lnTo>
                  <a:pt x="2646" y="1152"/>
                </a:lnTo>
                <a:lnTo>
                  <a:pt x="2646" y="1158"/>
                </a:lnTo>
                <a:lnTo>
                  <a:pt x="2646" y="1134"/>
                </a:lnTo>
                <a:lnTo>
                  <a:pt x="2646" y="1158"/>
                </a:lnTo>
                <a:lnTo>
                  <a:pt x="2652" y="1158"/>
                </a:lnTo>
                <a:lnTo>
                  <a:pt x="2652" y="1140"/>
                </a:lnTo>
                <a:lnTo>
                  <a:pt x="2652" y="1152"/>
                </a:lnTo>
                <a:lnTo>
                  <a:pt x="2658" y="1158"/>
                </a:lnTo>
                <a:lnTo>
                  <a:pt x="2658" y="1140"/>
                </a:lnTo>
                <a:lnTo>
                  <a:pt x="2658" y="1158"/>
                </a:lnTo>
                <a:lnTo>
                  <a:pt x="2664" y="1158"/>
                </a:lnTo>
                <a:lnTo>
                  <a:pt x="2664" y="1140"/>
                </a:lnTo>
                <a:lnTo>
                  <a:pt x="2664" y="1152"/>
                </a:lnTo>
                <a:lnTo>
                  <a:pt x="2670" y="1146"/>
                </a:lnTo>
                <a:lnTo>
                  <a:pt x="2670" y="1158"/>
                </a:lnTo>
                <a:lnTo>
                  <a:pt x="2670" y="1140"/>
                </a:lnTo>
                <a:lnTo>
                  <a:pt x="2670" y="1146"/>
                </a:lnTo>
                <a:lnTo>
                  <a:pt x="2676" y="1146"/>
                </a:lnTo>
                <a:lnTo>
                  <a:pt x="2676" y="1158"/>
                </a:lnTo>
                <a:lnTo>
                  <a:pt x="2676" y="1140"/>
                </a:lnTo>
                <a:lnTo>
                  <a:pt x="2676" y="1152"/>
                </a:lnTo>
                <a:lnTo>
                  <a:pt x="2682" y="1152"/>
                </a:lnTo>
                <a:lnTo>
                  <a:pt x="2682" y="1158"/>
                </a:lnTo>
                <a:lnTo>
                  <a:pt x="2682" y="1140"/>
                </a:lnTo>
                <a:lnTo>
                  <a:pt x="2682" y="1152"/>
                </a:lnTo>
                <a:lnTo>
                  <a:pt x="2688" y="1158"/>
                </a:lnTo>
                <a:lnTo>
                  <a:pt x="2688" y="1140"/>
                </a:lnTo>
                <a:lnTo>
                  <a:pt x="2688" y="1152"/>
                </a:lnTo>
                <a:lnTo>
                  <a:pt x="2694" y="1152"/>
                </a:lnTo>
                <a:lnTo>
                  <a:pt x="2694" y="1158"/>
                </a:lnTo>
                <a:lnTo>
                  <a:pt x="2694" y="1140"/>
                </a:lnTo>
                <a:lnTo>
                  <a:pt x="2694" y="1146"/>
                </a:lnTo>
                <a:lnTo>
                  <a:pt x="2700" y="1146"/>
                </a:lnTo>
                <a:lnTo>
                  <a:pt x="2700" y="1158"/>
                </a:lnTo>
                <a:lnTo>
                  <a:pt x="2700" y="1140"/>
                </a:lnTo>
                <a:lnTo>
                  <a:pt x="2700" y="1146"/>
                </a:lnTo>
                <a:lnTo>
                  <a:pt x="2706" y="1146"/>
                </a:lnTo>
                <a:lnTo>
                  <a:pt x="2706" y="1158"/>
                </a:lnTo>
                <a:lnTo>
                  <a:pt x="2706" y="1140"/>
                </a:lnTo>
                <a:lnTo>
                  <a:pt x="2706" y="1158"/>
                </a:lnTo>
                <a:lnTo>
                  <a:pt x="2712" y="1158"/>
                </a:lnTo>
                <a:lnTo>
                  <a:pt x="2712" y="1140"/>
                </a:lnTo>
                <a:lnTo>
                  <a:pt x="2712" y="1152"/>
                </a:lnTo>
                <a:lnTo>
                  <a:pt x="2718" y="1152"/>
                </a:lnTo>
                <a:lnTo>
                  <a:pt x="2718" y="1158"/>
                </a:lnTo>
                <a:lnTo>
                  <a:pt x="2718" y="1140"/>
                </a:lnTo>
                <a:lnTo>
                  <a:pt x="2718" y="1152"/>
                </a:lnTo>
                <a:lnTo>
                  <a:pt x="2724" y="1152"/>
                </a:lnTo>
                <a:lnTo>
                  <a:pt x="2724" y="1158"/>
                </a:lnTo>
                <a:lnTo>
                  <a:pt x="2724" y="1140"/>
                </a:lnTo>
                <a:lnTo>
                  <a:pt x="2724" y="1152"/>
                </a:lnTo>
                <a:lnTo>
                  <a:pt x="2730" y="1152"/>
                </a:lnTo>
                <a:lnTo>
                  <a:pt x="2730" y="1158"/>
                </a:lnTo>
                <a:lnTo>
                  <a:pt x="2730" y="1140"/>
                </a:lnTo>
                <a:lnTo>
                  <a:pt x="2730" y="1152"/>
                </a:lnTo>
                <a:lnTo>
                  <a:pt x="2736" y="1152"/>
                </a:lnTo>
                <a:lnTo>
                  <a:pt x="2736" y="1158"/>
                </a:lnTo>
                <a:lnTo>
                  <a:pt x="2736" y="1140"/>
                </a:lnTo>
                <a:lnTo>
                  <a:pt x="2736" y="1152"/>
                </a:lnTo>
                <a:lnTo>
                  <a:pt x="2742" y="1152"/>
                </a:lnTo>
                <a:lnTo>
                  <a:pt x="2742" y="1158"/>
                </a:lnTo>
                <a:lnTo>
                  <a:pt x="2742" y="1134"/>
                </a:lnTo>
                <a:lnTo>
                  <a:pt x="2742" y="1146"/>
                </a:lnTo>
                <a:lnTo>
                  <a:pt x="2748" y="1146"/>
                </a:lnTo>
                <a:lnTo>
                  <a:pt x="2748" y="1158"/>
                </a:lnTo>
                <a:lnTo>
                  <a:pt x="2748" y="1134"/>
                </a:lnTo>
                <a:lnTo>
                  <a:pt x="2748" y="1158"/>
                </a:lnTo>
                <a:lnTo>
                  <a:pt x="2754" y="1158"/>
                </a:lnTo>
                <a:lnTo>
                  <a:pt x="2754" y="1134"/>
                </a:lnTo>
                <a:lnTo>
                  <a:pt x="2754" y="1158"/>
                </a:lnTo>
                <a:lnTo>
                  <a:pt x="2760" y="1152"/>
                </a:lnTo>
                <a:lnTo>
                  <a:pt x="2760" y="1158"/>
                </a:lnTo>
                <a:lnTo>
                  <a:pt x="2760" y="1134"/>
                </a:lnTo>
                <a:lnTo>
                  <a:pt x="2760" y="1152"/>
                </a:lnTo>
                <a:lnTo>
                  <a:pt x="2766" y="1152"/>
                </a:lnTo>
                <a:lnTo>
                  <a:pt x="2766" y="1158"/>
                </a:lnTo>
                <a:lnTo>
                  <a:pt x="2766" y="450"/>
                </a:lnTo>
                <a:lnTo>
                  <a:pt x="2766" y="1134"/>
                </a:lnTo>
                <a:lnTo>
                  <a:pt x="2772" y="1134"/>
                </a:lnTo>
                <a:lnTo>
                  <a:pt x="2772" y="1158"/>
                </a:lnTo>
                <a:lnTo>
                  <a:pt x="2772" y="1128"/>
                </a:lnTo>
                <a:lnTo>
                  <a:pt x="2772" y="1152"/>
                </a:lnTo>
                <a:lnTo>
                  <a:pt x="2778" y="1152"/>
                </a:lnTo>
                <a:lnTo>
                  <a:pt x="2778" y="1158"/>
                </a:lnTo>
                <a:lnTo>
                  <a:pt x="2778" y="1140"/>
                </a:lnTo>
                <a:lnTo>
                  <a:pt x="2778" y="1152"/>
                </a:lnTo>
                <a:lnTo>
                  <a:pt x="2784" y="1152"/>
                </a:lnTo>
                <a:lnTo>
                  <a:pt x="2784" y="1158"/>
                </a:lnTo>
                <a:lnTo>
                  <a:pt x="2784" y="1134"/>
                </a:lnTo>
                <a:lnTo>
                  <a:pt x="2784" y="1152"/>
                </a:lnTo>
                <a:lnTo>
                  <a:pt x="2790" y="1158"/>
                </a:lnTo>
                <a:lnTo>
                  <a:pt x="2790" y="1140"/>
                </a:lnTo>
                <a:lnTo>
                  <a:pt x="2790" y="1146"/>
                </a:lnTo>
                <a:lnTo>
                  <a:pt x="2796" y="1146"/>
                </a:lnTo>
                <a:lnTo>
                  <a:pt x="2796" y="1158"/>
                </a:lnTo>
                <a:lnTo>
                  <a:pt x="2796" y="1134"/>
                </a:lnTo>
                <a:lnTo>
                  <a:pt x="2796" y="1140"/>
                </a:lnTo>
                <a:lnTo>
                  <a:pt x="2802" y="1140"/>
                </a:lnTo>
                <a:lnTo>
                  <a:pt x="2802" y="1158"/>
                </a:lnTo>
                <a:lnTo>
                  <a:pt x="2802" y="1140"/>
                </a:lnTo>
                <a:lnTo>
                  <a:pt x="2802" y="1152"/>
                </a:lnTo>
                <a:lnTo>
                  <a:pt x="2808" y="1152"/>
                </a:lnTo>
                <a:lnTo>
                  <a:pt x="2808" y="1158"/>
                </a:lnTo>
                <a:lnTo>
                  <a:pt x="2808" y="1140"/>
                </a:lnTo>
                <a:lnTo>
                  <a:pt x="2808" y="1146"/>
                </a:lnTo>
                <a:lnTo>
                  <a:pt x="2814" y="1146"/>
                </a:lnTo>
                <a:lnTo>
                  <a:pt x="2814" y="1158"/>
                </a:lnTo>
                <a:lnTo>
                  <a:pt x="2814" y="1134"/>
                </a:lnTo>
                <a:lnTo>
                  <a:pt x="2814" y="1152"/>
                </a:lnTo>
                <a:lnTo>
                  <a:pt x="2820" y="1146"/>
                </a:lnTo>
                <a:lnTo>
                  <a:pt x="2820" y="1158"/>
                </a:lnTo>
                <a:lnTo>
                  <a:pt x="2820" y="1140"/>
                </a:lnTo>
                <a:lnTo>
                  <a:pt x="2820" y="1152"/>
                </a:lnTo>
                <a:lnTo>
                  <a:pt x="2826" y="1152"/>
                </a:lnTo>
                <a:lnTo>
                  <a:pt x="2826" y="1158"/>
                </a:lnTo>
                <a:lnTo>
                  <a:pt x="2826" y="1140"/>
                </a:lnTo>
                <a:lnTo>
                  <a:pt x="2826" y="1152"/>
                </a:lnTo>
                <a:lnTo>
                  <a:pt x="2832" y="1152"/>
                </a:lnTo>
                <a:lnTo>
                  <a:pt x="2832" y="1158"/>
                </a:lnTo>
                <a:lnTo>
                  <a:pt x="2832" y="1140"/>
                </a:lnTo>
                <a:lnTo>
                  <a:pt x="2832" y="1152"/>
                </a:lnTo>
                <a:lnTo>
                  <a:pt x="2838" y="1152"/>
                </a:lnTo>
                <a:lnTo>
                  <a:pt x="2838" y="1158"/>
                </a:lnTo>
                <a:lnTo>
                  <a:pt x="2838" y="1140"/>
                </a:lnTo>
                <a:lnTo>
                  <a:pt x="2838" y="1152"/>
                </a:lnTo>
                <a:lnTo>
                  <a:pt x="2844" y="1152"/>
                </a:lnTo>
                <a:lnTo>
                  <a:pt x="2844" y="1158"/>
                </a:lnTo>
                <a:lnTo>
                  <a:pt x="2844" y="1140"/>
                </a:lnTo>
                <a:lnTo>
                  <a:pt x="2844" y="1152"/>
                </a:lnTo>
                <a:lnTo>
                  <a:pt x="2850" y="1158"/>
                </a:lnTo>
                <a:lnTo>
                  <a:pt x="2850" y="1140"/>
                </a:lnTo>
                <a:lnTo>
                  <a:pt x="2850" y="1152"/>
                </a:lnTo>
                <a:lnTo>
                  <a:pt x="2856" y="1152"/>
                </a:lnTo>
                <a:lnTo>
                  <a:pt x="2856" y="1158"/>
                </a:lnTo>
                <a:lnTo>
                  <a:pt x="2856" y="1140"/>
                </a:lnTo>
                <a:lnTo>
                  <a:pt x="2856" y="1158"/>
                </a:lnTo>
                <a:lnTo>
                  <a:pt x="2862" y="1152"/>
                </a:lnTo>
                <a:lnTo>
                  <a:pt x="2862" y="1158"/>
                </a:lnTo>
                <a:lnTo>
                  <a:pt x="2862" y="1140"/>
                </a:lnTo>
                <a:lnTo>
                  <a:pt x="2862" y="1152"/>
                </a:lnTo>
                <a:lnTo>
                  <a:pt x="2868" y="1152"/>
                </a:lnTo>
                <a:lnTo>
                  <a:pt x="2868" y="1158"/>
                </a:lnTo>
                <a:lnTo>
                  <a:pt x="2868" y="1140"/>
                </a:lnTo>
                <a:lnTo>
                  <a:pt x="2868" y="1152"/>
                </a:lnTo>
                <a:lnTo>
                  <a:pt x="2874" y="1152"/>
                </a:lnTo>
                <a:lnTo>
                  <a:pt x="2874" y="1158"/>
                </a:lnTo>
                <a:lnTo>
                  <a:pt x="2874" y="1140"/>
                </a:lnTo>
                <a:lnTo>
                  <a:pt x="2874" y="1152"/>
                </a:lnTo>
                <a:lnTo>
                  <a:pt x="2880" y="1152"/>
                </a:lnTo>
                <a:lnTo>
                  <a:pt x="2880" y="1158"/>
                </a:lnTo>
                <a:lnTo>
                  <a:pt x="2880" y="1140"/>
                </a:lnTo>
                <a:lnTo>
                  <a:pt x="2880" y="1152"/>
                </a:lnTo>
                <a:lnTo>
                  <a:pt x="2886" y="1158"/>
                </a:lnTo>
                <a:lnTo>
                  <a:pt x="2886" y="1140"/>
                </a:lnTo>
                <a:lnTo>
                  <a:pt x="2886" y="1158"/>
                </a:lnTo>
                <a:lnTo>
                  <a:pt x="2892" y="1152"/>
                </a:lnTo>
                <a:lnTo>
                  <a:pt x="2892" y="1158"/>
                </a:lnTo>
                <a:lnTo>
                  <a:pt x="2892" y="1140"/>
                </a:lnTo>
                <a:lnTo>
                  <a:pt x="2892" y="1152"/>
                </a:lnTo>
                <a:lnTo>
                  <a:pt x="2898" y="1152"/>
                </a:lnTo>
                <a:lnTo>
                  <a:pt x="2898" y="1158"/>
                </a:lnTo>
                <a:lnTo>
                  <a:pt x="2898" y="1134"/>
                </a:lnTo>
                <a:lnTo>
                  <a:pt x="2898" y="1146"/>
                </a:lnTo>
                <a:lnTo>
                  <a:pt x="2904" y="1146"/>
                </a:lnTo>
                <a:lnTo>
                  <a:pt x="2904" y="1158"/>
                </a:lnTo>
                <a:lnTo>
                  <a:pt x="2904" y="1134"/>
                </a:lnTo>
                <a:lnTo>
                  <a:pt x="2904" y="1152"/>
                </a:lnTo>
                <a:lnTo>
                  <a:pt x="2910" y="1152"/>
                </a:lnTo>
                <a:lnTo>
                  <a:pt x="2910" y="1158"/>
                </a:lnTo>
                <a:lnTo>
                  <a:pt x="2910" y="1140"/>
                </a:lnTo>
                <a:lnTo>
                  <a:pt x="2910" y="1152"/>
                </a:lnTo>
                <a:lnTo>
                  <a:pt x="2916" y="1152"/>
                </a:lnTo>
                <a:lnTo>
                  <a:pt x="2916" y="1158"/>
                </a:lnTo>
                <a:lnTo>
                  <a:pt x="2916" y="1134"/>
                </a:lnTo>
                <a:lnTo>
                  <a:pt x="2916" y="1152"/>
                </a:lnTo>
                <a:lnTo>
                  <a:pt x="2922" y="1152"/>
                </a:lnTo>
                <a:lnTo>
                  <a:pt x="2922" y="1158"/>
                </a:lnTo>
                <a:lnTo>
                  <a:pt x="2922" y="1140"/>
                </a:lnTo>
                <a:lnTo>
                  <a:pt x="2928" y="1140"/>
                </a:lnTo>
                <a:lnTo>
                  <a:pt x="2928" y="1158"/>
                </a:lnTo>
                <a:lnTo>
                  <a:pt x="2928" y="1140"/>
                </a:lnTo>
                <a:lnTo>
                  <a:pt x="2928" y="1146"/>
                </a:lnTo>
                <a:lnTo>
                  <a:pt x="2934" y="1152"/>
                </a:lnTo>
                <a:lnTo>
                  <a:pt x="2934" y="1158"/>
                </a:lnTo>
                <a:lnTo>
                  <a:pt x="2934" y="1140"/>
                </a:lnTo>
                <a:lnTo>
                  <a:pt x="2934" y="1152"/>
                </a:lnTo>
                <a:lnTo>
                  <a:pt x="2940" y="1152"/>
                </a:lnTo>
                <a:lnTo>
                  <a:pt x="2940" y="1158"/>
                </a:lnTo>
                <a:lnTo>
                  <a:pt x="2940" y="1140"/>
                </a:lnTo>
                <a:lnTo>
                  <a:pt x="2940" y="1146"/>
                </a:lnTo>
                <a:lnTo>
                  <a:pt x="2946" y="1146"/>
                </a:lnTo>
                <a:lnTo>
                  <a:pt x="2946" y="1158"/>
                </a:lnTo>
                <a:lnTo>
                  <a:pt x="2946" y="1134"/>
                </a:lnTo>
                <a:lnTo>
                  <a:pt x="2946" y="1152"/>
                </a:lnTo>
                <a:lnTo>
                  <a:pt x="2952" y="1158"/>
                </a:lnTo>
                <a:lnTo>
                  <a:pt x="2952" y="1140"/>
                </a:lnTo>
                <a:lnTo>
                  <a:pt x="2952" y="1152"/>
                </a:lnTo>
                <a:lnTo>
                  <a:pt x="2958" y="1152"/>
                </a:lnTo>
                <a:lnTo>
                  <a:pt x="2958" y="1158"/>
                </a:lnTo>
                <a:lnTo>
                  <a:pt x="2958" y="1140"/>
                </a:lnTo>
                <a:lnTo>
                  <a:pt x="2958" y="1152"/>
                </a:lnTo>
                <a:lnTo>
                  <a:pt x="2964" y="1146"/>
                </a:lnTo>
                <a:lnTo>
                  <a:pt x="2964" y="1158"/>
                </a:lnTo>
                <a:lnTo>
                  <a:pt x="2964" y="1140"/>
                </a:lnTo>
                <a:lnTo>
                  <a:pt x="2964" y="1152"/>
                </a:lnTo>
                <a:lnTo>
                  <a:pt x="2970" y="1158"/>
                </a:lnTo>
                <a:lnTo>
                  <a:pt x="2970" y="1140"/>
                </a:lnTo>
                <a:lnTo>
                  <a:pt x="2970" y="1152"/>
                </a:lnTo>
                <a:lnTo>
                  <a:pt x="2976" y="1158"/>
                </a:lnTo>
                <a:lnTo>
                  <a:pt x="2976" y="1140"/>
                </a:lnTo>
                <a:lnTo>
                  <a:pt x="2976" y="1146"/>
                </a:lnTo>
                <a:lnTo>
                  <a:pt x="2982" y="1146"/>
                </a:lnTo>
                <a:lnTo>
                  <a:pt x="2982" y="1158"/>
                </a:lnTo>
                <a:lnTo>
                  <a:pt x="2982" y="1140"/>
                </a:lnTo>
                <a:lnTo>
                  <a:pt x="2982" y="1152"/>
                </a:lnTo>
                <a:lnTo>
                  <a:pt x="2988" y="1146"/>
                </a:lnTo>
                <a:lnTo>
                  <a:pt x="2988" y="1158"/>
                </a:lnTo>
                <a:lnTo>
                  <a:pt x="2988" y="1140"/>
                </a:lnTo>
                <a:lnTo>
                  <a:pt x="2988" y="1152"/>
                </a:lnTo>
                <a:lnTo>
                  <a:pt x="2994" y="1152"/>
                </a:lnTo>
                <a:lnTo>
                  <a:pt x="2994" y="1158"/>
                </a:lnTo>
                <a:lnTo>
                  <a:pt x="2994" y="1140"/>
                </a:lnTo>
                <a:lnTo>
                  <a:pt x="2994" y="1152"/>
                </a:lnTo>
                <a:lnTo>
                  <a:pt x="3000" y="1152"/>
                </a:lnTo>
                <a:lnTo>
                  <a:pt x="3000" y="1158"/>
                </a:lnTo>
                <a:lnTo>
                  <a:pt x="3000" y="1134"/>
                </a:lnTo>
                <a:lnTo>
                  <a:pt x="3000" y="1152"/>
                </a:lnTo>
                <a:lnTo>
                  <a:pt x="3006" y="1152"/>
                </a:lnTo>
                <a:lnTo>
                  <a:pt x="3006" y="1158"/>
                </a:lnTo>
                <a:lnTo>
                  <a:pt x="3006" y="1140"/>
                </a:lnTo>
                <a:lnTo>
                  <a:pt x="3006" y="1152"/>
                </a:lnTo>
                <a:lnTo>
                  <a:pt x="3012" y="1152"/>
                </a:lnTo>
                <a:lnTo>
                  <a:pt x="3012" y="1158"/>
                </a:lnTo>
                <a:lnTo>
                  <a:pt x="3012" y="1140"/>
                </a:lnTo>
                <a:lnTo>
                  <a:pt x="3012" y="1152"/>
                </a:lnTo>
                <a:lnTo>
                  <a:pt x="3018" y="1152"/>
                </a:lnTo>
                <a:lnTo>
                  <a:pt x="3018" y="1158"/>
                </a:lnTo>
                <a:lnTo>
                  <a:pt x="3018" y="1140"/>
                </a:lnTo>
                <a:lnTo>
                  <a:pt x="3018" y="1152"/>
                </a:lnTo>
                <a:lnTo>
                  <a:pt x="3024" y="1152"/>
                </a:lnTo>
                <a:lnTo>
                  <a:pt x="3024" y="1158"/>
                </a:lnTo>
                <a:lnTo>
                  <a:pt x="3024" y="1140"/>
                </a:lnTo>
                <a:lnTo>
                  <a:pt x="3024" y="1152"/>
                </a:lnTo>
                <a:lnTo>
                  <a:pt x="3030" y="1152"/>
                </a:lnTo>
                <a:lnTo>
                  <a:pt x="3030" y="1158"/>
                </a:lnTo>
                <a:lnTo>
                  <a:pt x="3030" y="1134"/>
                </a:lnTo>
                <a:lnTo>
                  <a:pt x="3030" y="1158"/>
                </a:lnTo>
                <a:lnTo>
                  <a:pt x="3036" y="1158"/>
                </a:lnTo>
                <a:lnTo>
                  <a:pt x="3036" y="1140"/>
                </a:lnTo>
                <a:lnTo>
                  <a:pt x="3036" y="1146"/>
                </a:lnTo>
                <a:lnTo>
                  <a:pt x="3042" y="1146"/>
                </a:lnTo>
                <a:lnTo>
                  <a:pt x="3042" y="1158"/>
                </a:lnTo>
                <a:lnTo>
                  <a:pt x="3042" y="1140"/>
                </a:lnTo>
                <a:lnTo>
                  <a:pt x="3042" y="1152"/>
                </a:lnTo>
                <a:lnTo>
                  <a:pt x="3048" y="1152"/>
                </a:lnTo>
                <a:lnTo>
                  <a:pt x="3048" y="1158"/>
                </a:lnTo>
                <a:lnTo>
                  <a:pt x="3048" y="1134"/>
                </a:lnTo>
                <a:lnTo>
                  <a:pt x="3048" y="1152"/>
                </a:lnTo>
                <a:lnTo>
                  <a:pt x="3054" y="1158"/>
                </a:lnTo>
                <a:lnTo>
                  <a:pt x="3054" y="1140"/>
                </a:lnTo>
                <a:lnTo>
                  <a:pt x="3054" y="1146"/>
                </a:lnTo>
                <a:lnTo>
                  <a:pt x="3060" y="1140"/>
                </a:lnTo>
                <a:lnTo>
                  <a:pt x="3060" y="1158"/>
                </a:lnTo>
                <a:lnTo>
                  <a:pt x="3060" y="1140"/>
                </a:lnTo>
                <a:lnTo>
                  <a:pt x="3060" y="1146"/>
                </a:lnTo>
                <a:lnTo>
                  <a:pt x="3066" y="1146"/>
                </a:lnTo>
                <a:lnTo>
                  <a:pt x="3066" y="1158"/>
                </a:lnTo>
                <a:lnTo>
                  <a:pt x="3066" y="1140"/>
                </a:lnTo>
                <a:lnTo>
                  <a:pt x="3066" y="1152"/>
                </a:lnTo>
                <a:lnTo>
                  <a:pt x="3072" y="1152"/>
                </a:lnTo>
                <a:lnTo>
                  <a:pt x="3072" y="1158"/>
                </a:lnTo>
                <a:lnTo>
                  <a:pt x="3072" y="1140"/>
                </a:lnTo>
                <a:lnTo>
                  <a:pt x="3072" y="1146"/>
                </a:lnTo>
                <a:lnTo>
                  <a:pt x="3078" y="1146"/>
                </a:lnTo>
                <a:lnTo>
                  <a:pt x="3078" y="1158"/>
                </a:lnTo>
                <a:lnTo>
                  <a:pt x="3078" y="1134"/>
                </a:lnTo>
                <a:lnTo>
                  <a:pt x="3078" y="1152"/>
                </a:lnTo>
                <a:lnTo>
                  <a:pt x="3084" y="1146"/>
                </a:lnTo>
                <a:lnTo>
                  <a:pt x="3084" y="1158"/>
                </a:lnTo>
                <a:lnTo>
                  <a:pt x="3084" y="1134"/>
                </a:lnTo>
                <a:lnTo>
                  <a:pt x="3084" y="1152"/>
                </a:lnTo>
                <a:lnTo>
                  <a:pt x="3090" y="1146"/>
                </a:lnTo>
                <a:lnTo>
                  <a:pt x="3090" y="1158"/>
                </a:lnTo>
                <a:lnTo>
                  <a:pt x="3090" y="1134"/>
                </a:lnTo>
                <a:lnTo>
                  <a:pt x="3090" y="1140"/>
                </a:lnTo>
                <a:lnTo>
                  <a:pt x="3096" y="1140"/>
                </a:lnTo>
                <a:lnTo>
                  <a:pt x="3096" y="1158"/>
                </a:lnTo>
                <a:lnTo>
                  <a:pt x="3096" y="1128"/>
                </a:lnTo>
                <a:lnTo>
                  <a:pt x="3102" y="1134"/>
                </a:lnTo>
                <a:lnTo>
                  <a:pt x="3102" y="1158"/>
                </a:lnTo>
                <a:lnTo>
                  <a:pt x="3102" y="0"/>
                </a:lnTo>
                <a:lnTo>
                  <a:pt x="3102" y="1146"/>
                </a:lnTo>
                <a:lnTo>
                  <a:pt x="3108" y="1140"/>
                </a:lnTo>
                <a:lnTo>
                  <a:pt x="3108" y="1158"/>
                </a:lnTo>
                <a:lnTo>
                  <a:pt x="3108" y="828"/>
                </a:lnTo>
                <a:lnTo>
                  <a:pt x="3108" y="1152"/>
                </a:lnTo>
                <a:lnTo>
                  <a:pt x="3114" y="1152"/>
                </a:lnTo>
                <a:lnTo>
                  <a:pt x="3114" y="1158"/>
                </a:lnTo>
                <a:lnTo>
                  <a:pt x="3114" y="1134"/>
                </a:lnTo>
                <a:lnTo>
                  <a:pt x="3114" y="1152"/>
                </a:lnTo>
                <a:lnTo>
                  <a:pt x="3120" y="1158"/>
                </a:lnTo>
                <a:lnTo>
                  <a:pt x="3120" y="1140"/>
                </a:lnTo>
                <a:lnTo>
                  <a:pt x="3120" y="1152"/>
                </a:lnTo>
                <a:lnTo>
                  <a:pt x="3126" y="1152"/>
                </a:lnTo>
                <a:lnTo>
                  <a:pt x="3126" y="1158"/>
                </a:lnTo>
                <a:lnTo>
                  <a:pt x="3126" y="1134"/>
                </a:lnTo>
                <a:lnTo>
                  <a:pt x="3126" y="1146"/>
                </a:lnTo>
                <a:lnTo>
                  <a:pt x="3132" y="1152"/>
                </a:lnTo>
                <a:lnTo>
                  <a:pt x="3132" y="1158"/>
                </a:lnTo>
                <a:lnTo>
                  <a:pt x="3132" y="1140"/>
                </a:lnTo>
                <a:lnTo>
                  <a:pt x="3132" y="1146"/>
                </a:lnTo>
                <a:lnTo>
                  <a:pt x="3138" y="1146"/>
                </a:lnTo>
                <a:lnTo>
                  <a:pt x="3138" y="1158"/>
                </a:lnTo>
                <a:lnTo>
                  <a:pt x="3138" y="1140"/>
                </a:lnTo>
                <a:lnTo>
                  <a:pt x="3138" y="1152"/>
                </a:lnTo>
                <a:lnTo>
                  <a:pt x="3144" y="1152"/>
                </a:lnTo>
                <a:lnTo>
                  <a:pt x="3144" y="1158"/>
                </a:lnTo>
                <a:lnTo>
                  <a:pt x="3144" y="1140"/>
                </a:lnTo>
                <a:lnTo>
                  <a:pt x="3144" y="1152"/>
                </a:lnTo>
                <a:lnTo>
                  <a:pt x="3150" y="1152"/>
                </a:lnTo>
                <a:lnTo>
                  <a:pt x="3150" y="1158"/>
                </a:lnTo>
                <a:lnTo>
                  <a:pt x="3150" y="1140"/>
                </a:lnTo>
                <a:lnTo>
                  <a:pt x="3150" y="1158"/>
                </a:lnTo>
                <a:lnTo>
                  <a:pt x="3156" y="1152"/>
                </a:lnTo>
                <a:lnTo>
                  <a:pt x="3156" y="1158"/>
                </a:lnTo>
                <a:lnTo>
                  <a:pt x="3156" y="1140"/>
                </a:lnTo>
                <a:lnTo>
                  <a:pt x="3156" y="1152"/>
                </a:lnTo>
                <a:lnTo>
                  <a:pt x="3162" y="1152"/>
                </a:lnTo>
                <a:lnTo>
                  <a:pt x="3162" y="1158"/>
                </a:lnTo>
                <a:lnTo>
                  <a:pt x="3162" y="1140"/>
                </a:lnTo>
                <a:lnTo>
                  <a:pt x="3162" y="1146"/>
                </a:lnTo>
                <a:lnTo>
                  <a:pt x="3168" y="1152"/>
                </a:lnTo>
                <a:lnTo>
                  <a:pt x="3168" y="1158"/>
                </a:lnTo>
                <a:lnTo>
                  <a:pt x="3168" y="1140"/>
                </a:lnTo>
                <a:lnTo>
                  <a:pt x="3168" y="1152"/>
                </a:lnTo>
                <a:lnTo>
                  <a:pt x="3174" y="1152"/>
                </a:lnTo>
                <a:lnTo>
                  <a:pt x="3174" y="1158"/>
                </a:lnTo>
                <a:lnTo>
                  <a:pt x="3174" y="1140"/>
                </a:lnTo>
                <a:lnTo>
                  <a:pt x="3174" y="1152"/>
                </a:lnTo>
                <a:lnTo>
                  <a:pt x="3180" y="1152"/>
                </a:lnTo>
                <a:lnTo>
                  <a:pt x="3180" y="1158"/>
                </a:lnTo>
                <a:lnTo>
                  <a:pt x="3180" y="1140"/>
                </a:lnTo>
                <a:lnTo>
                  <a:pt x="3180" y="1146"/>
                </a:lnTo>
                <a:lnTo>
                  <a:pt x="3186" y="1146"/>
                </a:lnTo>
                <a:lnTo>
                  <a:pt x="3186" y="1158"/>
                </a:lnTo>
                <a:lnTo>
                  <a:pt x="3186" y="1140"/>
                </a:lnTo>
                <a:lnTo>
                  <a:pt x="3186" y="1152"/>
                </a:lnTo>
                <a:lnTo>
                  <a:pt x="3192" y="1152"/>
                </a:lnTo>
                <a:lnTo>
                  <a:pt x="3192" y="1158"/>
                </a:lnTo>
                <a:lnTo>
                  <a:pt x="3192" y="1140"/>
                </a:lnTo>
                <a:lnTo>
                  <a:pt x="3192" y="1146"/>
                </a:lnTo>
                <a:lnTo>
                  <a:pt x="3198" y="1146"/>
                </a:lnTo>
                <a:lnTo>
                  <a:pt x="3198" y="1158"/>
                </a:lnTo>
                <a:lnTo>
                  <a:pt x="3198" y="1140"/>
                </a:lnTo>
                <a:lnTo>
                  <a:pt x="3198" y="1152"/>
                </a:lnTo>
                <a:lnTo>
                  <a:pt x="3204" y="1152"/>
                </a:lnTo>
                <a:lnTo>
                  <a:pt x="3204" y="1158"/>
                </a:lnTo>
                <a:lnTo>
                  <a:pt x="3204" y="1140"/>
                </a:lnTo>
                <a:lnTo>
                  <a:pt x="3204" y="1146"/>
                </a:lnTo>
                <a:lnTo>
                  <a:pt x="3210" y="1152"/>
                </a:lnTo>
                <a:lnTo>
                  <a:pt x="3210" y="1158"/>
                </a:lnTo>
                <a:lnTo>
                  <a:pt x="3210" y="1134"/>
                </a:lnTo>
                <a:lnTo>
                  <a:pt x="3210" y="1146"/>
                </a:lnTo>
                <a:lnTo>
                  <a:pt x="3216" y="1146"/>
                </a:lnTo>
                <a:lnTo>
                  <a:pt x="3216" y="1158"/>
                </a:lnTo>
                <a:lnTo>
                  <a:pt x="3216" y="1140"/>
                </a:lnTo>
                <a:lnTo>
                  <a:pt x="3216" y="1152"/>
                </a:lnTo>
                <a:lnTo>
                  <a:pt x="3222" y="1152"/>
                </a:lnTo>
                <a:lnTo>
                  <a:pt x="3222" y="1158"/>
                </a:lnTo>
                <a:lnTo>
                  <a:pt x="3222" y="1140"/>
                </a:lnTo>
                <a:lnTo>
                  <a:pt x="3222" y="1152"/>
                </a:lnTo>
                <a:lnTo>
                  <a:pt x="3228" y="1152"/>
                </a:lnTo>
                <a:lnTo>
                  <a:pt x="3228" y="1158"/>
                </a:lnTo>
                <a:lnTo>
                  <a:pt x="3228" y="1140"/>
                </a:lnTo>
                <a:lnTo>
                  <a:pt x="3228" y="1146"/>
                </a:lnTo>
                <a:lnTo>
                  <a:pt x="3234" y="1146"/>
                </a:lnTo>
                <a:lnTo>
                  <a:pt x="3234" y="1158"/>
                </a:lnTo>
                <a:lnTo>
                  <a:pt x="3234" y="1140"/>
                </a:lnTo>
                <a:lnTo>
                  <a:pt x="3234" y="1152"/>
                </a:lnTo>
                <a:lnTo>
                  <a:pt x="3240" y="1152"/>
                </a:lnTo>
                <a:lnTo>
                  <a:pt x="3240" y="1158"/>
                </a:lnTo>
                <a:lnTo>
                  <a:pt x="3240" y="1140"/>
                </a:lnTo>
                <a:lnTo>
                  <a:pt x="3240" y="1152"/>
                </a:lnTo>
                <a:lnTo>
                  <a:pt x="3246" y="1152"/>
                </a:lnTo>
                <a:lnTo>
                  <a:pt x="3246" y="1158"/>
                </a:lnTo>
                <a:lnTo>
                  <a:pt x="3246" y="1140"/>
                </a:lnTo>
                <a:lnTo>
                  <a:pt x="3246" y="1152"/>
                </a:lnTo>
                <a:lnTo>
                  <a:pt x="3252" y="1146"/>
                </a:lnTo>
                <a:lnTo>
                  <a:pt x="3252" y="1158"/>
                </a:lnTo>
                <a:lnTo>
                  <a:pt x="3252" y="1134"/>
                </a:lnTo>
                <a:lnTo>
                  <a:pt x="3252" y="1146"/>
                </a:lnTo>
                <a:lnTo>
                  <a:pt x="3258" y="1146"/>
                </a:lnTo>
                <a:lnTo>
                  <a:pt x="3258" y="1158"/>
                </a:lnTo>
                <a:lnTo>
                  <a:pt x="3258" y="522"/>
                </a:lnTo>
                <a:lnTo>
                  <a:pt x="3258" y="1158"/>
                </a:lnTo>
                <a:lnTo>
                  <a:pt x="3264" y="1158"/>
                </a:lnTo>
                <a:lnTo>
                  <a:pt x="3264" y="936"/>
                </a:lnTo>
                <a:lnTo>
                  <a:pt x="3264" y="1158"/>
                </a:lnTo>
                <a:lnTo>
                  <a:pt x="3270" y="1152"/>
                </a:lnTo>
                <a:lnTo>
                  <a:pt x="3270" y="1158"/>
                </a:lnTo>
                <a:lnTo>
                  <a:pt x="3270" y="1134"/>
                </a:lnTo>
                <a:lnTo>
                  <a:pt x="3270" y="1158"/>
                </a:lnTo>
                <a:lnTo>
                  <a:pt x="3276" y="1152"/>
                </a:lnTo>
                <a:lnTo>
                  <a:pt x="3276" y="1158"/>
                </a:lnTo>
                <a:lnTo>
                  <a:pt x="3276" y="1140"/>
                </a:lnTo>
                <a:lnTo>
                  <a:pt x="3276" y="1152"/>
                </a:lnTo>
                <a:lnTo>
                  <a:pt x="3282" y="1152"/>
                </a:lnTo>
                <a:lnTo>
                  <a:pt x="3282" y="1158"/>
                </a:lnTo>
                <a:lnTo>
                  <a:pt x="3282" y="1134"/>
                </a:lnTo>
                <a:lnTo>
                  <a:pt x="3282" y="1146"/>
                </a:lnTo>
                <a:lnTo>
                  <a:pt x="3288" y="1146"/>
                </a:lnTo>
                <a:lnTo>
                  <a:pt x="3288" y="1158"/>
                </a:lnTo>
                <a:lnTo>
                  <a:pt x="3288" y="1140"/>
                </a:lnTo>
                <a:lnTo>
                  <a:pt x="3288" y="1146"/>
                </a:lnTo>
                <a:lnTo>
                  <a:pt x="3294" y="1146"/>
                </a:lnTo>
                <a:lnTo>
                  <a:pt x="3294" y="1158"/>
                </a:lnTo>
                <a:lnTo>
                  <a:pt x="3294" y="1140"/>
                </a:lnTo>
                <a:lnTo>
                  <a:pt x="3294" y="1152"/>
                </a:lnTo>
                <a:lnTo>
                  <a:pt x="3300" y="1152"/>
                </a:lnTo>
                <a:lnTo>
                  <a:pt x="3300" y="1158"/>
                </a:lnTo>
                <a:lnTo>
                  <a:pt x="3300" y="1140"/>
                </a:lnTo>
                <a:lnTo>
                  <a:pt x="3300" y="1146"/>
                </a:lnTo>
                <a:lnTo>
                  <a:pt x="3306" y="1146"/>
                </a:lnTo>
                <a:lnTo>
                  <a:pt x="3306" y="1158"/>
                </a:lnTo>
                <a:lnTo>
                  <a:pt x="3306" y="1140"/>
                </a:lnTo>
                <a:lnTo>
                  <a:pt x="3306" y="1158"/>
                </a:lnTo>
                <a:lnTo>
                  <a:pt x="3312" y="1158"/>
                </a:lnTo>
                <a:lnTo>
                  <a:pt x="3312" y="1134"/>
                </a:lnTo>
                <a:lnTo>
                  <a:pt x="3312" y="1158"/>
                </a:lnTo>
                <a:lnTo>
                  <a:pt x="3318" y="1158"/>
                </a:lnTo>
                <a:lnTo>
                  <a:pt x="3318" y="1140"/>
                </a:lnTo>
                <a:lnTo>
                  <a:pt x="3318" y="1146"/>
                </a:lnTo>
                <a:lnTo>
                  <a:pt x="3324" y="1152"/>
                </a:lnTo>
                <a:lnTo>
                  <a:pt x="3324" y="1158"/>
                </a:lnTo>
                <a:lnTo>
                  <a:pt x="3324" y="1140"/>
                </a:lnTo>
                <a:lnTo>
                  <a:pt x="3324" y="1158"/>
                </a:lnTo>
                <a:lnTo>
                  <a:pt x="3330" y="1158"/>
                </a:lnTo>
                <a:lnTo>
                  <a:pt x="3330" y="1140"/>
                </a:lnTo>
                <a:lnTo>
                  <a:pt x="3330" y="1152"/>
                </a:lnTo>
                <a:lnTo>
                  <a:pt x="3336" y="1152"/>
                </a:lnTo>
                <a:lnTo>
                  <a:pt x="3336" y="1158"/>
                </a:lnTo>
                <a:lnTo>
                  <a:pt x="3336" y="1140"/>
                </a:lnTo>
                <a:lnTo>
                  <a:pt x="3336" y="1152"/>
                </a:lnTo>
                <a:lnTo>
                  <a:pt x="3342" y="1152"/>
                </a:lnTo>
                <a:lnTo>
                  <a:pt x="3342" y="1158"/>
                </a:lnTo>
                <a:lnTo>
                  <a:pt x="3342" y="1140"/>
                </a:lnTo>
                <a:lnTo>
                  <a:pt x="3342" y="1152"/>
                </a:lnTo>
                <a:lnTo>
                  <a:pt x="3348" y="1152"/>
                </a:lnTo>
                <a:lnTo>
                  <a:pt x="3348" y="1158"/>
                </a:lnTo>
                <a:lnTo>
                  <a:pt x="3348" y="1140"/>
                </a:lnTo>
                <a:lnTo>
                  <a:pt x="3348" y="1152"/>
                </a:lnTo>
                <a:lnTo>
                  <a:pt x="3354" y="1152"/>
                </a:lnTo>
                <a:lnTo>
                  <a:pt x="3354" y="1158"/>
                </a:lnTo>
                <a:lnTo>
                  <a:pt x="3354" y="1140"/>
                </a:lnTo>
                <a:lnTo>
                  <a:pt x="3354" y="1146"/>
                </a:lnTo>
                <a:lnTo>
                  <a:pt x="3360" y="1146"/>
                </a:lnTo>
                <a:lnTo>
                  <a:pt x="3360" y="1158"/>
                </a:lnTo>
                <a:lnTo>
                  <a:pt x="3360" y="1140"/>
                </a:lnTo>
                <a:lnTo>
                  <a:pt x="3360" y="1152"/>
                </a:lnTo>
                <a:lnTo>
                  <a:pt x="3366" y="1152"/>
                </a:lnTo>
                <a:lnTo>
                  <a:pt x="3366" y="1158"/>
                </a:lnTo>
                <a:lnTo>
                  <a:pt x="3366" y="1140"/>
                </a:lnTo>
                <a:lnTo>
                  <a:pt x="3366" y="1158"/>
                </a:lnTo>
                <a:lnTo>
                  <a:pt x="3372" y="1152"/>
                </a:lnTo>
                <a:lnTo>
                  <a:pt x="3372" y="1158"/>
                </a:lnTo>
                <a:lnTo>
                  <a:pt x="3372" y="1140"/>
                </a:lnTo>
                <a:lnTo>
                  <a:pt x="3372" y="1146"/>
                </a:lnTo>
                <a:lnTo>
                  <a:pt x="3378" y="1152"/>
                </a:lnTo>
                <a:lnTo>
                  <a:pt x="3378" y="1158"/>
                </a:lnTo>
                <a:lnTo>
                  <a:pt x="3378" y="1140"/>
                </a:lnTo>
                <a:lnTo>
                  <a:pt x="3378" y="1152"/>
                </a:lnTo>
                <a:lnTo>
                  <a:pt x="3384" y="1152"/>
                </a:lnTo>
                <a:lnTo>
                  <a:pt x="3384" y="1158"/>
                </a:lnTo>
                <a:lnTo>
                  <a:pt x="3384" y="1140"/>
                </a:lnTo>
                <a:lnTo>
                  <a:pt x="3384" y="1152"/>
                </a:lnTo>
                <a:lnTo>
                  <a:pt x="3390" y="1146"/>
                </a:lnTo>
                <a:lnTo>
                  <a:pt x="3390" y="1158"/>
                </a:lnTo>
                <a:lnTo>
                  <a:pt x="3390" y="1134"/>
                </a:lnTo>
                <a:lnTo>
                  <a:pt x="3390" y="1152"/>
                </a:lnTo>
                <a:lnTo>
                  <a:pt x="3396" y="1152"/>
                </a:lnTo>
                <a:lnTo>
                  <a:pt x="3396" y="1158"/>
                </a:lnTo>
                <a:lnTo>
                  <a:pt x="3396" y="1140"/>
                </a:lnTo>
                <a:lnTo>
                  <a:pt x="3396" y="1152"/>
                </a:lnTo>
                <a:lnTo>
                  <a:pt x="3402" y="1152"/>
                </a:lnTo>
                <a:lnTo>
                  <a:pt x="3402" y="1158"/>
                </a:lnTo>
                <a:lnTo>
                  <a:pt x="3402" y="1140"/>
                </a:lnTo>
                <a:lnTo>
                  <a:pt x="3402" y="1146"/>
                </a:lnTo>
                <a:lnTo>
                  <a:pt x="3408" y="1146"/>
                </a:lnTo>
                <a:lnTo>
                  <a:pt x="3408" y="1158"/>
                </a:lnTo>
                <a:lnTo>
                  <a:pt x="3408" y="1140"/>
                </a:lnTo>
                <a:lnTo>
                  <a:pt x="3408" y="1146"/>
                </a:lnTo>
                <a:lnTo>
                  <a:pt x="3414" y="1146"/>
                </a:lnTo>
                <a:lnTo>
                  <a:pt x="3414" y="1158"/>
                </a:lnTo>
                <a:lnTo>
                  <a:pt x="3414" y="1140"/>
                </a:lnTo>
                <a:lnTo>
                  <a:pt x="3414" y="1152"/>
                </a:lnTo>
                <a:lnTo>
                  <a:pt x="3420" y="1152"/>
                </a:lnTo>
                <a:lnTo>
                  <a:pt x="3420" y="1158"/>
                </a:lnTo>
                <a:lnTo>
                  <a:pt x="3420" y="1140"/>
                </a:lnTo>
                <a:lnTo>
                  <a:pt x="3420" y="1146"/>
                </a:lnTo>
                <a:lnTo>
                  <a:pt x="3426" y="1146"/>
                </a:lnTo>
                <a:lnTo>
                  <a:pt x="3426" y="1158"/>
                </a:lnTo>
                <a:lnTo>
                  <a:pt x="3426" y="1146"/>
                </a:lnTo>
                <a:lnTo>
                  <a:pt x="3426" y="1152"/>
                </a:lnTo>
                <a:lnTo>
                  <a:pt x="3432" y="1152"/>
                </a:lnTo>
                <a:lnTo>
                  <a:pt x="3432" y="1158"/>
                </a:lnTo>
                <a:lnTo>
                  <a:pt x="3432" y="1140"/>
                </a:lnTo>
                <a:lnTo>
                  <a:pt x="3432" y="1152"/>
                </a:lnTo>
                <a:lnTo>
                  <a:pt x="3438" y="1152"/>
                </a:lnTo>
                <a:lnTo>
                  <a:pt x="3438" y="1158"/>
                </a:lnTo>
                <a:lnTo>
                  <a:pt x="3438" y="1140"/>
                </a:lnTo>
                <a:lnTo>
                  <a:pt x="3438" y="1152"/>
                </a:lnTo>
                <a:lnTo>
                  <a:pt x="3444" y="1152"/>
                </a:lnTo>
                <a:lnTo>
                  <a:pt x="3444" y="1158"/>
                </a:lnTo>
                <a:lnTo>
                  <a:pt x="3444" y="1140"/>
                </a:lnTo>
                <a:lnTo>
                  <a:pt x="3444" y="1152"/>
                </a:lnTo>
                <a:lnTo>
                  <a:pt x="3450" y="1158"/>
                </a:lnTo>
                <a:lnTo>
                  <a:pt x="3450" y="1134"/>
                </a:lnTo>
                <a:lnTo>
                  <a:pt x="3450" y="1152"/>
                </a:lnTo>
                <a:lnTo>
                  <a:pt x="3456" y="1152"/>
                </a:lnTo>
                <a:lnTo>
                  <a:pt x="3456" y="1158"/>
                </a:lnTo>
                <a:lnTo>
                  <a:pt x="3456" y="1140"/>
                </a:lnTo>
                <a:lnTo>
                  <a:pt x="3456" y="1152"/>
                </a:lnTo>
                <a:lnTo>
                  <a:pt x="3462" y="1146"/>
                </a:lnTo>
                <a:lnTo>
                  <a:pt x="3462" y="1158"/>
                </a:lnTo>
                <a:lnTo>
                  <a:pt x="3462" y="1140"/>
                </a:lnTo>
                <a:lnTo>
                  <a:pt x="3462" y="1152"/>
                </a:lnTo>
                <a:lnTo>
                  <a:pt x="3468" y="1146"/>
                </a:lnTo>
                <a:lnTo>
                  <a:pt x="3468" y="1158"/>
                </a:lnTo>
                <a:lnTo>
                  <a:pt x="3468" y="1134"/>
                </a:lnTo>
                <a:lnTo>
                  <a:pt x="3468" y="1152"/>
                </a:lnTo>
                <a:lnTo>
                  <a:pt x="3474" y="1146"/>
                </a:lnTo>
                <a:lnTo>
                  <a:pt x="3474" y="1158"/>
                </a:lnTo>
                <a:lnTo>
                  <a:pt x="3474" y="1140"/>
                </a:lnTo>
                <a:lnTo>
                  <a:pt x="3474" y="1146"/>
                </a:lnTo>
                <a:lnTo>
                  <a:pt x="3480" y="1152"/>
                </a:lnTo>
                <a:lnTo>
                  <a:pt x="3480" y="1158"/>
                </a:lnTo>
                <a:lnTo>
                  <a:pt x="3480" y="1140"/>
                </a:lnTo>
                <a:lnTo>
                  <a:pt x="3480" y="1158"/>
                </a:lnTo>
                <a:lnTo>
                  <a:pt x="3486" y="1152"/>
                </a:lnTo>
                <a:lnTo>
                  <a:pt x="3486" y="1158"/>
                </a:lnTo>
                <a:lnTo>
                  <a:pt x="3486" y="1140"/>
                </a:lnTo>
                <a:lnTo>
                  <a:pt x="3486" y="1146"/>
                </a:lnTo>
                <a:lnTo>
                  <a:pt x="3492" y="1146"/>
                </a:lnTo>
                <a:lnTo>
                  <a:pt x="3492" y="1158"/>
                </a:lnTo>
                <a:lnTo>
                  <a:pt x="3492" y="1140"/>
                </a:lnTo>
                <a:lnTo>
                  <a:pt x="3492" y="1146"/>
                </a:lnTo>
                <a:lnTo>
                  <a:pt x="3498" y="1152"/>
                </a:lnTo>
                <a:lnTo>
                  <a:pt x="3498" y="1158"/>
                </a:lnTo>
                <a:lnTo>
                  <a:pt x="3498" y="1140"/>
                </a:lnTo>
                <a:lnTo>
                  <a:pt x="3498" y="1152"/>
                </a:lnTo>
                <a:lnTo>
                  <a:pt x="3504" y="1152"/>
                </a:lnTo>
                <a:lnTo>
                  <a:pt x="3504" y="1158"/>
                </a:lnTo>
                <a:lnTo>
                  <a:pt x="3504" y="1140"/>
                </a:lnTo>
                <a:lnTo>
                  <a:pt x="3504" y="1152"/>
                </a:lnTo>
                <a:lnTo>
                  <a:pt x="3510" y="1152"/>
                </a:lnTo>
                <a:lnTo>
                  <a:pt x="3510" y="1158"/>
                </a:lnTo>
                <a:lnTo>
                  <a:pt x="3510" y="1140"/>
                </a:lnTo>
                <a:lnTo>
                  <a:pt x="3510" y="1152"/>
                </a:lnTo>
                <a:lnTo>
                  <a:pt x="3516" y="1152"/>
                </a:lnTo>
                <a:lnTo>
                  <a:pt x="3516" y="1158"/>
                </a:lnTo>
                <a:lnTo>
                  <a:pt x="3516" y="1140"/>
                </a:lnTo>
                <a:lnTo>
                  <a:pt x="3516" y="1146"/>
                </a:lnTo>
                <a:lnTo>
                  <a:pt x="3522" y="1152"/>
                </a:lnTo>
                <a:lnTo>
                  <a:pt x="3522" y="1158"/>
                </a:lnTo>
                <a:lnTo>
                  <a:pt x="3522" y="1140"/>
                </a:lnTo>
                <a:lnTo>
                  <a:pt x="3522" y="1152"/>
                </a:lnTo>
                <a:lnTo>
                  <a:pt x="3528" y="1152"/>
                </a:lnTo>
                <a:lnTo>
                  <a:pt x="3528" y="1158"/>
                </a:lnTo>
                <a:lnTo>
                  <a:pt x="3528" y="1134"/>
                </a:lnTo>
                <a:lnTo>
                  <a:pt x="3528" y="1152"/>
                </a:lnTo>
                <a:lnTo>
                  <a:pt x="3534" y="1152"/>
                </a:lnTo>
                <a:lnTo>
                  <a:pt x="3534" y="1158"/>
                </a:lnTo>
                <a:lnTo>
                  <a:pt x="3534" y="1140"/>
                </a:lnTo>
                <a:lnTo>
                  <a:pt x="3534" y="1152"/>
                </a:lnTo>
                <a:lnTo>
                  <a:pt x="3540" y="1152"/>
                </a:lnTo>
                <a:lnTo>
                  <a:pt x="3540" y="1158"/>
                </a:lnTo>
                <a:lnTo>
                  <a:pt x="3540" y="1140"/>
                </a:lnTo>
                <a:lnTo>
                  <a:pt x="3540" y="1152"/>
                </a:lnTo>
                <a:lnTo>
                  <a:pt x="3546" y="1152"/>
                </a:lnTo>
                <a:lnTo>
                  <a:pt x="3546" y="1158"/>
                </a:lnTo>
                <a:lnTo>
                  <a:pt x="3546" y="1140"/>
                </a:lnTo>
                <a:lnTo>
                  <a:pt x="3552" y="1146"/>
                </a:lnTo>
                <a:lnTo>
                  <a:pt x="3552" y="1158"/>
                </a:lnTo>
                <a:lnTo>
                  <a:pt x="3552" y="1140"/>
                </a:lnTo>
                <a:lnTo>
                  <a:pt x="3552" y="1152"/>
                </a:lnTo>
                <a:lnTo>
                  <a:pt x="3558" y="1152"/>
                </a:lnTo>
                <a:lnTo>
                  <a:pt x="3558" y="1158"/>
                </a:lnTo>
                <a:lnTo>
                  <a:pt x="3558" y="1140"/>
                </a:lnTo>
                <a:lnTo>
                  <a:pt x="3558" y="1152"/>
                </a:lnTo>
                <a:lnTo>
                  <a:pt x="3564" y="1152"/>
                </a:lnTo>
                <a:lnTo>
                  <a:pt x="3564" y="1158"/>
                </a:lnTo>
                <a:lnTo>
                  <a:pt x="3564" y="1140"/>
                </a:lnTo>
                <a:lnTo>
                  <a:pt x="3564" y="1152"/>
                </a:lnTo>
                <a:lnTo>
                  <a:pt x="3570" y="1152"/>
                </a:lnTo>
                <a:lnTo>
                  <a:pt x="3570" y="1158"/>
                </a:lnTo>
                <a:lnTo>
                  <a:pt x="3570" y="1134"/>
                </a:lnTo>
                <a:lnTo>
                  <a:pt x="3570" y="1146"/>
                </a:lnTo>
                <a:lnTo>
                  <a:pt x="3576" y="1146"/>
                </a:lnTo>
                <a:lnTo>
                  <a:pt x="3576" y="1158"/>
                </a:lnTo>
                <a:lnTo>
                  <a:pt x="3576" y="1146"/>
                </a:lnTo>
                <a:lnTo>
                  <a:pt x="3582" y="1146"/>
                </a:lnTo>
                <a:lnTo>
                  <a:pt x="3582" y="1158"/>
                </a:lnTo>
                <a:lnTo>
                  <a:pt x="3582" y="1140"/>
                </a:lnTo>
                <a:lnTo>
                  <a:pt x="3582" y="1158"/>
                </a:lnTo>
                <a:lnTo>
                  <a:pt x="3588" y="1152"/>
                </a:lnTo>
                <a:lnTo>
                  <a:pt x="3588" y="1158"/>
                </a:lnTo>
                <a:lnTo>
                  <a:pt x="3588" y="1146"/>
                </a:lnTo>
                <a:lnTo>
                  <a:pt x="3588" y="1152"/>
                </a:lnTo>
                <a:lnTo>
                  <a:pt x="3594" y="1152"/>
                </a:lnTo>
                <a:lnTo>
                  <a:pt x="3594" y="1158"/>
                </a:lnTo>
                <a:lnTo>
                  <a:pt x="3594" y="1134"/>
                </a:lnTo>
                <a:lnTo>
                  <a:pt x="3594" y="1146"/>
                </a:lnTo>
                <a:lnTo>
                  <a:pt x="3600" y="1146"/>
                </a:lnTo>
                <a:lnTo>
                  <a:pt x="3600" y="1158"/>
                </a:lnTo>
                <a:lnTo>
                  <a:pt x="3600" y="1140"/>
                </a:lnTo>
                <a:lnTo>
                  <a:pt x="3600" y="1146"/>
                </a:lnTo>
                <a:lnTo>
                  <a:pt x="3606" y="1146"/>
                </a:lnTo>
                <a:lnTo>
                  <a:pt x="3606" y="1158"/>
                </a:lnTo>
                <a:lnTo>
                  <a:pt x="3606" y="1140"/>
                </a:lnTo>
                <a:lnTo>
                  <a:pt x="3606" y="1152"/>
                </a:lnTo>
                <a:lnTo>
                  <a:pt x="3612" y="1152"/>
                </a:lnTo>
                <a:lnTo>
                  <a:pt x="3612" y="1158"/>
                </a:lnTo>
                <a:lnTo>
                  <a:pt x="3612" y="1140"/>
                </a:lnTo>
                <a:lnTo>
                  <a:pt x="3612" y="1152"/>
                </a:lnTo>
                <a:lnTo>
                  <a:pt x="3618" y="1158"/>
                </a:lnTo>
                <a:lnTo>
                  <a:pt x="3618" y="1140"/>
                </a:lnTo>
                <a:lnTo>
                  <a:pt x="3618" y="1152"/>
                </a:lnTo>
                <a:lnTo>
                  <a:pt x="3624" y="1152"/>
                </a:lnTo>
                <a:lnTo>
                  <a:pt x="3624" y="1158"/>
                </a:lnTo>
                <a:lnTo>
                  <a:pt x="3624" y="1140"/>
                </a:lnTo>
                <a:lnTo>
                  <a:pt x="3624" y="1146"/>
                </a:lnTo>
                <a:lnTo>
                  <a:pt x="3630" y="1146"/>
                </a:lnTo>
                <a:lnTo>
                  <a:pt x="3630" y="1158"/>
                </a:lnTo>
                <a:lnTo>
                  <a:pt x="3630" y="1140"/>
                </a:lnTo>
                <a:lnTo>
                  <a:pt x="3630" y="1146"/>
                </a:lnTo>
                <a:lnTo>
                  <a:pt x="3636" y="1146"/>
                </a:lnTo>
                <a:lnTo>
                  <a:pt x="3636" y="1158"/>
                </a:lnTo>
                <a:lnTo>
                  <a:pt x="3636" y="1140"/>
                </a:lnTo>
                <a:lnTo>
                  <a:pt x="3636" y="1152"/>
                </a:lnTo>
                <a:lnTo>
                  <a:pt x="3642" y="1152"/>
                </a:lnTo>
                <a:lnTo>
                  <a:pt x="3642" y="1158"/>
                </a:lnTo>
                <a:lnTo>
                  <a:pt x="3642" y="1140"/>
                </a:lnTo>
                <a:lnTo>
                  <a:pt x="3642" y="1152"/>
                </a:lnTo>
                <a:lnTo>
                  <a:pt x="3648" y="1146"/>
                </a:lnTo>
                <a:lnTo>
                  <a:pt x="3648" y="1158"/>
                </a:lnTo>
                <a:lnTo>
                  <a:pt x="3648" y="1140"/>
                </a:lnTo>
                <a:lnTo>
                  <a:pt x="3648" y="1146"/>
                </a:lnTo>
                <a:lnTo>
                  <a:pt x="3654" y="1146"/>
                </a:lnTo>
                <a:lnTo>
                  <a:pt x="3654" y="1158"/>
                </a:lnTo>
                <a:lnTo>
                  <a:pt x="3654" y="1140"/>
                </a:lnTo>
                <a:lnTo>
                  <a:pt x="3654" y="1152"/>
                </a:lnTo>
                <a:lnTo>
                  <a:pt x="3660" y="1146"/>
                </a:lnTo>
                <a:lnTo>
                  <a:pt x="3660" y="1158"/>
                </a:lnTo>
                <a:lnTo>
                  <a:pt x="3660" y="1140"/>
                </a:lnTo>
                <a:lnTo>
                  <a:pt x="3660" y="1152"/>
                </a:lnTo>
                <a:lnTo>
                  <a:pt x="3666" y="1152"/>
                </a:lnTo>
                <a:lnTo>
                  <a:pt x="3666" y="1158"/>
                </a:lnTo>
                <a:lnTo>
                  <a:pt x="3666" y="1140"/>
                </a:lnTo>
                <a:lnTo>
                  <a:pt x="3666" y="1152"/>
                </a:lnTo>
                <a:lnTo>
                  <a:pt x="3672" y="1152"/>
                </a:lnTo>
                <a:lnTo>
                  <a:pt x="3672" y="1158"/>
                </a:lnTo>
                <a:lnTo>
                  <a:pt x="3672" y="1134"/>
                </a:lnTo>
                <a:lnTo>
                  <a:pt x="3672" y="1152"/>
                </a:lnTo>
                <a:lnTo>
                  <a:pt x="3678" y="1152"/>
                </a:lnTo>
                <a:lnTo>
                  <a:pt x="3678" y="1158"/>
                </a:lnTo>
                <a:lnTo>
                  <a:pt x="3678" y="1134"/>
                </a:lnTo>
                <a:lnTo>
                  <a:pt x="3678" y="1152"/>
                </a:lnTo>
                <a:lnTo>
                  <a:pt x="3684" y="1152"/>
                </a:lnTo>
                <a:lnTo>
                  <a:pt x="3684" y="1158"/>
                </a:lnTo>
                <a:lnTo>
                  <a:pt x="3684" y="1140"/>
                </a:lnTo>
                <a:lnTo>
                  <a:pt x="3684" y="1152"/>
                </a:lnTo>
                <a:lnTo>
                  <a:pt x="3690" y="1152"/>
                </a:lnTo>
                <a:lnTo>
                  <a:pt x="3690" y="1158"/>
                </a:lnTo>
                <a:lnTo>
                  <a:pt x="3690" y="1140"/>
                </a:lnTo>
                <a:lnTo>
                  <a:pt x="3690" y="1146"/>
                </a:lnTo>
                <a:lnTo>
                  <a:pt x="3696" y="1146"/>
                </a:lnTo>
                <a:lnTo>
                  <a:pt x="3696" y="1158"/>
                </a:lnTo>
                <a:lnTo>
                  <a:pt x="3696" y="1140"/>
                </a:lnTo>
                <a:lnTo>
                  <a:pt x="3696" y="1146"/>
                </a:lnTo>
                <a:lnTo>
                  <a:pt x="3702" y="1146"/>
                </a:lnTo>
                <a:lnTo>
                  <a:pt x="3702" y="1158"/>
                </a:lnTo>
                <a:lnTo>
                  <a:pt x="3702" y="1140"/>
                </a:lnTo>
                <a:lnTo>
                  <a:pt x="3702" y="1146"/>
                </a:lnTo>
                <a:lnTo>
                  <a:pt x="3708" y="1152"/>
                </a:lnTo>
                <a:lnTo>
                  <a:pt x="3708" y="1158"/>
                </a:lnTo>
                <a:lnTo>
                  <a:pt x="3708" y="1140"/>
                </a:lnTo>
                <a:lnTo>
                  <a:pt x="3708" y="1152"/>
                </a:lnTo>
                <a:lnTo>
                  <a:pt x="3714" y="1146"/>
                </a:lnTo>
                <a:lnTo>
                  <a:pt x="3714" y="1158"/>
                </a:lnTo>
                <a:lnTo>
                  <a:pt x="3714" y="1140"/>
                </a:lnTo>
                <a:lnTo>
                  <a:pt x="3714" y="1152"/>
                </a:lnTo>
                <a:lnTo>
                  <a:pt x="3720" y="1152"/>
                </a:lnTo>
                <a:lnTo>
                  <a:pt x="3720" y="1158"/>
                </a:lnTo>
                <a:lnTo>
                  <a:pt x="3720" y="1140"/>
                </a:lnTo>
                <a:lnTo>
                  <a:pt x="3720" y="1146"/>
                </a:lnTo>
                <a:lnTo>
                  <a:pt x="3726" y="1146"/>
                </a:lnTo>
                <a:lnTo>
                  <a:pt x="3726" y="1158"/>
                </a:lnTo>
                <a:lnTo>
                  <a:pt x="3726" y="1140"/>
                </a:lnTo>
                <a:lnTo>
                  <a:pt x="3726" y="1152"/>
                </a:lnTo>
                <a:lnTo>
                  <a:pt x="3732" y="1152"/>
                </a:lnTo>
                <a:lnTo>
                  <a:pt x="3732" y="1158"/>
                </a:lnTo>
                <a:lnTo>
                  <a:pt x="3732" y="1140"/>
                </a:lnTo>
                <a:lnTo>
                  <a:pt x="3732" y="1158"/>
                </a:lnTo>
                <a:lnTo>
                  <a:pt x="3738" y="1158"/>
                </a:lnTo>
                <a:lnTo>
                  <a:pt x="3738" y="1140"/>
                </a:lnTo>
                <a:lnTo>
                  <a:pt x="3738" y="1152"/>
                </a:lnTo>
                <a:lnTo>
                  <a:pt x="3744" y="1152"/>
                </a:lnTo>
                <a:lnTo>
                  <a:pt x="3744" y="1158"/>
                </a:lnTo>
                <a:lnTo>
                  <a:pt x="3744" y="1140"/>
                </a:lnTo>
                <a:lnTo>
                  <a:pt x="3744" y="1146"/>
                </a:lnTo>
                <a:lnTo>
                  <a:pt x="3750" y="1146"/>
                </a:lnTo>
                <a:lnTo>
                  <a:pt x="3750" y="1158"/>
                </a:lnTo>
                <a:lnTo>
                  <a:pt x="3750" y="1140"/>
                </a:lnTo>
                <a:lnTo>
                  <a:pt x="3750" y="1152"/>
                </a:lnTo>
                <a:lnTo>
                  <a:pt x="3756" y="1152"/>
                </a:lnTo>
                <a:lnTo>
                  <a:pt x="3756" y="1158"/>
                </a:lnTo>
                <a:lnTo>
                  <a:pt x="3756" y="1140"/>
                </a:lnTo>
                <a:lnTo>
                  <a:pt x="3756" y="1146"/>
                </a:lnTo>
                <a:lnTo>
                  <a:pt x="3762" y="1152"/>
                </a:lnTo>
                <a:lnTo>
                  <a:pt x="3762" y="1158"/>
                </a:lnTo>
                <a:lnTo>
                  <a:pt x="3762" y="1140"/>
                </a:lnTo>
                <a:lnTo>
                  <a:pt x="3762" y="1152"/>
                </a:lnTo>
                <a:lnTo>
                  <a:pt x="3768" y="1152"/>
                </a:lnTo>
                <a:lnTo>
                  <a:pt x="3768" y="1158"/>
                </a:lnTo>
                <a:lnTo>
                  <a:pt x="3768" y="1134"/>
                </a:lnTo>
                <a:lnTo>
                  <a:pt x="3768" y="1146"/>
                </a:lnTo>
                <a:lnTo>
                  <a:pt x="3774" y="1152"/>
                </a:lnTo>
                <a:lnTo>
                  <a:pt x="3774" y="1158"/>
                </a:lnTo>
                <a:lnTo>
                  <a:pt x="3774" y="1140"/>
                </a:lnTo>
                <a:lnTo>
                  <a:pt x="3774" y="1152"/>
                </a:lnTo>
                <a:lnTo>
                  <a:pt x="3780" y="1152"/>
                </a:lnTo>
                <a:lnTo>
                  <a:pt x="3780" y="1158"/>
                </a:lnTo>
                <a:lnTo>
                  <a:pt x="3780" y="1140"/>
                </a:lnTo>
                <a:lnTo>
                  <a:pt x="3780" y="1158"/>
                </a:lnTo>
                <a:lnTo>
                  <a:pt x="3786" y="1158"/>
                </a:lnTo>
                <a:lnTo>
                  <a:pt x="3786" y="1140"/>
                </a:lnTo>
                <a:lnTo>
                  <a:pt x="3786" y="1152"/>
                </a:lnTo>
                <a:lnTo>
                  <a:pt x="3792" y="1152"/>
                </a:lnTo>
                <a:lnTo>
                  <a:pt x="3792" y="1158"/>
                </a:lnTo>
                <a:lnTo>
                  <a:pt x="3792" y="1134"/>
                </a:lnTo>
                <a:lnTo>
                  <a:pt x="3792" y="1152"/>
                </a:lnTo>
                <a:lnTo>
                  <a:pt x="3798" y="1152"/>
                </a:lnTo>
                <a:lnTo>
                  <a:pt x="3798" y="1158"/>
                </a:lnTo>
                <a:lnTo>
                  <a:pt x="3798" y="1140"/>
                </a:lnTo>
                <a:lnTo>
                  <a:pt x="3798" y="1152"/>
                </a:lnTo>
                <a:lnTo>
                  <a:pt x="3804" y="1152"/>
                </a:lnTo>
                <a:lnTo>
                  <a:pt x="3804" y="1158"/>
                </a:lnTo>
                <a:lnTo>
                  <a:pt x="3804" y="1140"/>
                </a:lnTo>
                <a:lnTo>
                  <a:pt x="3804" y="1158"/>
                </a:lnTo>
                <a:lnTo>
                  <a:pt x="3810" y="1158"/>
                </a:lnTo>
                <a:lnTo>
                  <a:pt x="3810" y="1140"/>
                </a:lnTo>
                <a:lnTo>
                  <a:pt x="3810" y="1146"/>
                </a:lnTo>
                <a:lnTo>
                  <a:pt x="3816" y="1146"/>
                </a:lnTo>
                <a:lnTo>
                  <a:pt x="3816" y="1158"/>
                </a:lnTo>
                <a:lnTo>
                  <a:pt x="3816" y="1140"/>
                </a:lnTo>
                <a:lnTo>
                  <a:pt x="3816" y="1146"/>
                </a:lnTo>
                <a:lnTo>
                  <a:pt x="3822" y="1152"/>
                </a:lnTo>
                <a:lnTo>
                  <a:pt x="3822" y="1158"/>
                </a:lnTo>
                <a:lnTo>
                  <a:pt x="3822" y="1140"/>
                </a:lnTo>
                <a:lnTo>
                  <a:pt x="3822" y="1152"/>
                </a:lnTo>
                <a:lnTo>
                  <a:pt x="3828" y="1152"/>
                </a:lnTo>
                <a:lnTo>
                  <a:pt x="3828" y="1158"/>
                </a:lnTo>
                <a:lnTo>
                  <a:pt x="3828" y="1140"/>
                </a:lnTo>
                <a:lnTo>
                  <a:pt x="3828" y="1146"/>
                </a:lnTo>
                <a:lnTo>
                  <a:pt x="3834" y="1152"/>
                </a:lnTo>
                <a:lnTo>
                  <a:pt x="3834" y="1158"/>
                </a:lnTo>
                <a:lnTo>
                  <a:pt x="3834" y="1140"/>
                </a:lnTo>
                <a:lnTo>
                  <a:pt x="3834" y="1152"/>
                </a:lnTo>
                <a:lnTo>
                  <a:pt x="3840" y="1146"/>
                </a:lnTo>
                <a:lnTo>
                  <a:pt x="3840" y="1158"/>
                </a:lnTo>
                <a:lnTo>
                  <a:pt x="3840" y="1134"/>
                </a:lnTo>
                <a:lnTo>
                  <a:pt x="3840" y="1140"/>
                </a:lnTo>
                <a:lnTo>
                  <a:pt x="3846" y="1140"/>
                </a:lnTo>
                <a:lnTo>
                  <a:pt x="3846" y="1158"/>
                </a:lnTo>
                <a:lnTo>
                  <a:pt x="3846" y="1140"/>
                </a:lnTo>
                <a:lnTo>
                  <a:pt x="3846" y="1146"/>
                </a:lnTo>
                <a:lnTo>
                  <a:pt x="3852" y="1146"/>
                </a:lnTo>
                <a:lnTo>
                  <a:pt x="3852" y="1158"/>
                </a:lnTo>
                <a:lnTo>
                  <a:pt x="3852" y="1140"/>
                </a:lnTo>
                <a:lnTo>
                  <a:pt x="3852" y="1152"/>
                </a:lnTo>
                <a:lnTo>
                  <a:pt x="3858" y="1152"/>
                </a:lnTo>
                <a:lnTo>
                  <a:pt x="3858" y="1158"/>
                </a:lnTo>
                <a:lnTo>
                  <a:pt x="3858" y="1140"/>
                </a:lnTo>
                <a:lnTo>
                  <a:pt x="3858" y="1146"/>
                </a:lnTo>
                <a:lnTo>
                  <a:pt x="3864" y="1140"/>
                </a:lnTo>
                <a:lnTo>
                  <a:pt x="3864" y="1158"/>
                </a:lnTo>
                <a:lnTo>
                  <a:pt x="3864" y="1140"/>
                </a:lnTo>
                <a:lnTo>
                  <a:pt x="3864" y="1152"/>
                </a:lnTo>
                <a:lnTo>
                  <a:pt x="3870" y="1152"/>
                </a:lnTo>
                <a:lnTo>
                  <a:pt x="3870" y="1158"/>
                </a:lnTo>
                <a:lnTo>
                  <a:pt x="3870" y="1134"/>
                </a:lnTo>
                <a:lnTo>
                  <a:pt x="3870" y="1152"/>
                </a:lnTo>
                <a:lnTo>
                  <a:pt x="3876" y="1152"/>
                </a:lnTo>
                <a:lnTo>
                  <a:pt x="3876" y="1158"/>
                </a:lnTo>
                <a:lnTo>
                  <a:pt x="3876" y="1140"/>
                </a:lnTo>
                <a:lnTo>
                  <a:pt x="3876" y="1146"/>
                </a:lnTo>
                <a:lnTo>
                  <a:pt x="3882" y="1146"/>
                </a:lnTo>
                <a:lnTo>
                  <a:pt x="3882" y="1158"/>
                </a:lnTo>
                <a:lnTo>
                  <a:pt x="3882" y="1140"/>
                </a:lnTo>
                <a:lnTo>
                  <a:pt x="3882" y="1146"/>
                </a:lnTo>
                <a:lnTo>
                  <a:pt x="3888" y="1152"/>
                </a:lnTo>
                <a:lnTo>
                  <a:pt x="3888" y="1158"/>
                </a:lnTo>
                <a:lnTo>
                  <a:pt x="3888" y="1140"/>
                </a:lnTo>
                <a:lnTo>
                  <a:pt x="3888" y="1152"/>
                </a:lnTo>
                <a:lnTo>
                  <a:pt x="3894" y="1152"/>
                </a:lnTo>
                <a:lnTo>
                  <a:pt x="3894" y="1158"/>
                </a:lnTo>
                <a:lnTo>
                  <a:pt x="3894" y="1140"/>
                </a:lnTo>
                <a:lnTo>
                  <a:pt x="3894" y="1152"/>
                </a:lnTo>
                <a:lnTo>
                  <a:pt x="3900" y="1152"/>
                </a:lnTo>
                <a:lnTo>
                  <a:pt x="3900" y="1158"/>
                </a:lnTo>
                <a:lnTo>
                  <a:pt x="3900" y="1140"/>
                </a:lnTo>
                <a:lnTo>
                  <a:pt x="3900" y="1158"/>
                </a:lnTo>
                <a:lnTo>
                  <a:pt x="3906" y="1152"/>
                </a:lnTo>
                <a:lnTo>
                  <a:pt x="3906" y="1158"/>
                </a:lnTo>
                <a:lnTo>
                  <a:pt x="3906" y="1140"/>
                </a:lnTo>
                <a:lnTo>
                  <a:pt x="3906" y="1152"/>
                </a:lnTo>
                <a:lnTo>
                  <a:pt x="3912" y="1152"/>
                </a:lnTo>
                <a:lnTo>
                  <a:pt x="3912" y="1158"/>
                </a:lnTo>
                <a:lnTo>
                  <a:pt x="3912" y="1134"/>
                </a:lnTo>
                <a:lnTo>
                  <a:pt x="3912" y="1152"/>
                </a:lnTo>
                <a:lnTo>
                  <a:pt x="3918" y="1158"/>
                </a:lnTo>
                <a:lnTo>
                  <a:pt x="3918" y="1140"/>
                </a:lnTo>
                <a:lnTo>
                  <a:pt x="3918" y="1152"/>
                </a:lnTo>
                <a:lnTo>
                  <a:pt x="3924" y="1146"/>
                </a:lnTo>
                <a:lnTo>
                  <a:pt x="3924" y="1158"/>
                </a:lnTo>
                <a:lnTo>
                  <a:pt x="3924" y="1140"/>
                </a:lnTo>
                <a:lnTo>
                  <a:pt x="3924" y="1152"/>
                </a:lnTo>
                <a:lnTo>
                  <a:pt x="3930" y="1152"/>
                </a:lnTo>
                <a:lnTo>
                  <a:pt x="3930" y="1158"/>
                </a:lnTo>
                <a:lnTo>
                  <a:pt x="3930" y="1140"/>
                </a:lnTo>
                <a:lnTo>
                  <a:pt x="3930" y="1158"/>
                </a:lnTo>
                <a:lnTo>
                  <a:pt x="3936" y="1158"/>
                </a:lnTo>
                <a:lnTo>
                  <a:pt x="3936" y="1134"/>
                </a:lnTo>
                <a:lnTo>
                  <a:pt x="3936" y="1158"/>
                </a:lnTo>
                <a:lnTo>
                  <a:pt x="3942" y="1158"/>
                </a:lnTo>
                <a:lnTo>
                  <a:pt x="3942" y="1140"/>
                </a:lnTo>
                <a:lnTo>
                  <a:pt x="3942" y="1146"/>
                </a:lnTo>
                <a:lnTo>
                  <a:pt x="3948" y="1146"/>
                </a:lnTo>
                <a:lnTo>
                  <a:pt x="3948" y="1158"/>
                </a:lnTo>
                <a:lnTo>
                  <a:pt x="3948" y="738"/>
                </a:lnTo>
                <a:lnTo>
                  <a:pt x="3948" y="1152"/>
                </a:lnTo>
                <a:lnTo>
                  <a:pt x="3954" y="1140"/>
                </a:lnTo>
                <a:lnTo>
                  <a:pt x="3954" y="1158"/>
                </a:lnTo>
                <a:lnTo>
                  <a:pt x="3954" y="1128"/>
                </a:lnTo>
                <a:lnTo>
                  <a:pt x="3954" y="1152"/>
                </a:lnTo>
                <a:lnTo>
                  <a:pt x="3960" y="1146"/>
                </a:lnTo>
                <a:lnTo>
                  <a:pt x="3960" y="1158"/>
                </a:lnTo>
                <a:lnTo>
                  <a:pt x="3960" y="930"/>
                </a:lnTo>
                <a:lnTo>
                  <a:pt x="3960" y="1146"/>
                </a:lnTo>
                <a:lnTo>
                  <a:pt x="3966" y="1146"/>
                </a:lnTo>
                <a:lnTo>
                  <a:pt x="3966" y="1158"/>
                </a:lnTo>
                <a:lnTo>
                  <a:pt x="3966" y="1140"/>
                </a:lnTo>
                <a:lnTo>
                  <a:pt x="3966" y="1152"/>
                </a:lnTo>
                <a:lnTo>
                  <a:pt x="3972" y="1146"/>
                </a:lnTo>
                <a:lnTo>
                  <a:pt x="3972" y="1158"/>
                </a:lnTo>
                <a:lnTo>
                  <a:pt x="3972" y="1140"/>
                </a:lnTo>
                <a:lnTo>
                  <a:pt x="3972" y="1146"/>
                </a:lnTo>
                <a:lnTo>
                  <a:pt x="3978" y="1152"/>
                </a:lnTo>
                <a:lnTo>
                  <a:pt x="3978" y="1158"/>
                </a:lnTo>
                <a:lnTo>
                  <a:pt x="3978" y="1140"/>
                </a:lnTo>
                <a:lnTo>
                  <a:pt x="3978" y="1152"/>
                </a:lnTo>
                <a:lnTo>
                  <a:pt x="3984" y="1152"/>
                </a:lnTo>
                <a:lnTo>
                  <a:pt x="3984" y="1158"/>
                </a:lnTo>
                <a:lnTo>
                  <a:pt x="3984" y="1140"/>
                </a:lnTo>
                <a:lnTo>
                  <a:pt x="3984" y="1152"/>
                </a:lnTo>
                <a:lnTo>
                  <a:pt x="3990" y="1152"/>
                </a:lnTo>
                <a:lnTo>
                  <a:pt x="3990" y="1158"/>
                </a:lnTo>
                <a:lnTo>
                  <a:pt x="3990" y="1140"/>
                </a:lnTo>
                <a:lnTo>
                  <a:pt x="3990" y="1152"/>
                </a:lnTo>
                <a:lnTo>
                  <a:pt x="3996" y="1152"/>
                </a:lnTo>
                <a:lnTo>
                  <a:pt x="3996" y="1158"/>
                </a:lnTo>
                <a:lnTo>
                  <a:pt x="3996" y="1140"/>
                </a:lnTo>
                <a:lnTo>
                  <a:pt x="3996" y="1158"/>
                </a:lnTo>
                <a:lnTo>
                  <a:pt x="4002" y="1158"/>
                </a:lnTo>
                <a:lnTo>
                  <a:pt x="4002" y="1140"/>
                </a:lnTo>
                <a:lnTo>
                  <a:pt x="4002" y="1152"/>
                </a:lnTo>
                <a:lnTo>
                  <a:pt x="4008" y="1152"/>
                </a:lnTo>
                <a:lnTo>
                  <a:pt x="4008" y="1158"/>
                </a:lnTo>
                <a:lnTo>
                  <a:pt x="4008" y="1140"/>
                </a:lnTo>
                <a:lnTo>
                  <a:pt x="4008" y="1152"/>
                </a:lnTo>
                <a:lnTo>
                  <a:pt x="4014" y="1152"/>
                </a:lnTo>
                <a:lnTo>
                  <a:pt x="4014" y="1158"/>
                </a:lnTo>
                <a:lnTo>
                  <a:pt x="4014" y="1140"/>
                </a:lnTo>
                <a:lnTo>
                  <a:pt x="4014" y="1152"/>
                </a:lnTo>
                <a:lnTo>
                  <a:pt x="4020" y="1158"/>
                </a:lnTo>
                <a:lnTo>
                  <a:pt x="4020" y="1140"/>
                </a:lnTo>
                <a:lnTo>
                  <a:pt x="4020" y="1146"/>
                </a:lnTo>
                <a:lnTo>
                  <a:pt x="4026" y="1146"/>
                </a:lnTo>
                <a:lnTo>
                  <a:pt x="4026" y="1158"/>
                </a:lnTo>
                <a:lnTo>
                  <a:pt x="4026" y="1140"/>
                </a:lnTo>
                <a:lnTo>
                  <a:pt x="4026" y="1146"/>
                </a:lnTo>
                <a:lnTo>
                  <a:pt x="4032" y="1146"/>
                </a:lnTo>
                <a:lnTo>
                  <a:pt x="4032" y="1158"/>
                </a:lnTo>
                <a:lnTo>
                  <a:pt x="4032" y="1140"/>
                </a:lnTo>
                <a:lnTo>
                  <a:pt x="4032" y="1152"/>
                </a:lnTo>
                <a:lnTo>
                  <a:pt x="4038" y="1158"/>
                </a:lnTo>
                <a:lnTo>
                  <a:pt x="4038" y="1140"/>
                </a:lnTo>
                <a:lnTo>
                  <a:pt x="4038" y="1158"/>
                </a:lnTo>
                <a:lnTo>
                  <a:pt x="4044" y="1158"/>
                </a:lnTo>
                <a:lnTo>
                  <a:pt x="4044" y="1140"/>
                </a:lnTo>
                <a:lnTo>
                  <a:pt x="4044" y="1152"/>
                </a:lnTo>
                <a:lnTo>
                  <a:pt x="4050" y="1152"/>
                </a:lnTo>
                <a:lnTo>
                  <a:pt x="4050" y="1158"/>
                </a:lnTo>
                <a:lnTo>
                  <a:pt x="4050" y="1140"/>
                </a:lnTo>
                <a:lnTo>
                  <a:pt x="4050" y="1152"/>
                </a:lnTo>
                <a:lnTo>
                  <a:pt x="4056" y="1152"/>
                </a:lnTo>
                <a:lnTo>
                  <a:pt x="4056" y="1158"/>
                </a:lnTo>
                <a:lnTo>
                  <a:pt x="4056" y="1140"/>
                </a:lnTo>
                <a:lnTo>
                  <a:pt x="4056" y="1158"/>
                </a:lnTo>
                <a:lnTo>
                  <a:pt x="4062" y="1152"/>
                </a:lnTo>
                <a:lnTo>
                  <a:pt x="4062" y="1158"/>
                </a:lnTo>
                <a:lnTo>
                  <a:pt x="4062" y="1140"/>
                </a:lnTo>
                <a:lnTo>
                  <a:pt x="4062" y="1146"/>
                </a:lnTo>
                <a:lnTo>
                  <a:pt x="4068" y="1146"/>
                </a:lnTo>
                <a:lnTo>
                  <a:pt x="4068" y="1158"/>
                </a:lnTo>
                <a:lnTo>
                  <a:pt x="4068" y="1140"/>
                </a:lnTo>
                <a:lnTo>
                  <a:pt x="4068" y="1146"/>
                </a:lnTo>
                <a:lnTo>
                  <a:pt x="4074" y="1152"/>
                </a:lnTo>
                <a:lnTo>
                  <a:pt x="4074" y="1158"/>
                </a:lnTo>
                <a:lnTo>
                  <a:pt x="4074" y="1140"/>
                </a:lnTo>
                <a:lnTo>
                  <a:pt x="4074" y="1152"/>
                </a:lnTo>
                <a:lnTo>
                  <a:pt x="4080" y="1152"/>
                </a:lnTo>
                <a:lnTo>
                  <a:pt x="4080" y="1158"/>
                </a:lnTo>
                <a:lnTo>
                  <a:pt x="4080" y="1140"/>
                </a:lnTo>
                <a:lnTo>
                  <a:pt x="4080" y="1152"/>
                </a:lnTo>
                <a:lnTo>
                  <a:pt x="4086" y="1152"/>
                </a:lnTo>
                <a:lnTo>
                  <a:pt x="4086" y="1158"/>
                </a:lnTo>
                <a:lnTo>
                  <a:pt x="4086" y="1140"/>
                </a:lnTo>
                <a:lnTo>
                  <a:pt x="4086" y="1152"/>
                </a:lnTo>
                <a:lnTo>
                  <a:pt x="4092" y="1152"/>
                </a:lnTo>
                <a:lnTo>
                  <a:pt x="4092" y="1158"/>
                </a:lnTo>
                <a:lnTo>
                  <a:pt x="4092" y="1140"/>
                </a:lnTo>
                <a:lnTo>
                  <a:pt x="4092" y="1158"/>
                </a:lnTo>
                <a:lnTo>
                  <a:pt x="4098" y="1152"/>
                </a:lnTo>
                <a:lnTo>
                  <a:pt x="4098" y="1158"/>
                </a:lnTo>
                <a:lnTo>
                  <a:pt x="4098" y="1134"/>
                </a:lnTo>
                <a:lnTo>
                  <a:pt x="4098" y="1152"/>
                </a:lnTo>
                <a:lnTo>
                  <a:pt x="4104" y="1146"/>
                </a:lnTo>
                <a:lnTo>
                  <a:pt x="4104" y="1158"/>
                </a:lnTo>
                <a:lnTo>
                  <a:pt x="4104" y="1140"/>
                </a:lnTo>
                <a:lnTo>
                  <a:pt x="4104" y="1152"/>
                </a:lnTo>
                <a:lnTo>
                  <a:pt x="4110" y="1152"/>
                </a:lnTo>
                <a:lnTo>
                  <a:pt x="4110" y="1158"/>
                </a:lnTo>
                <a:lnTo>
                  <a:pt x="4110" y="1134"/>
                </a:lnTo>
                <a:lnTo>
                  <a:pt x="4110" y="1152"/>
                </a:lnTo>
                <a:lnTo>
                  <a:pt x="4116" y="1152"/>
                </a:lnTo>
                <a:lnTo>
                  <a:pt x="4116" y="1158"/>
                </a:lnTo>
                <a:lnTo>
                  <a:pt x="4116" y="1104"/>
                </a:lnTo>
                <a:lnTo>
                  <a:pt x="4116" y="1152"/>
                </a:lnTo>
                <a:lnTo>
                  <a:pt x="4122" y="1152"/>
                </a:lnTo>
                <a:lnTo>
                  <a:pt x="4122" y="1158"/>
                </a:lnTo>
                <a:lnTo>
                  <a:pt x="4122" y="1140"/>
                </a:lnTo>
                <a:lnTo>
                  <a:pt x="4122" y="1152"/>
                </a:lnTo>
                <a:lnTo>
                  <a:pt x="4128" y="1146"/>
                </a:lnTo>
                <a:lnTo>
                  <a:pt x="4128" y="1158"/>
                </a:lnTo>
                <a:lnTo>
                  <a:pt x="4128" y="1134"/>
                </a:lnTo>
                <a:lnTo>
                  <a:pt x="4128" y="1152"/>
                </a:lnTo>
                <a:lnTo>
                  <a:pt x="4134" y="1152"/>
                </a:lnTo>
                <a:lnTo>
                  <a:pt x="4134" y="1158"/>
                </a:lnTo>
                <a:lnTo>
                  <a:pt x="4134" y="1140"/>
                </a:lnTo>
                <a:lnTo>
                  <a:pt x="4134" y="1158"/>
                </a:lnTo>
                <a:lnTo>
                  <a:pt x="4140" y="1158"/>
                </a:lnTo>
                <a:lnTo>
                  <a:pt x="4140" y="1140"/>
                </a:lnTo>
                <a:lnTo>
                  <a:pt x="4140" y="1152"/>
                </a:lnTo>
                <a:lnTo>
                  <a:pt x="4146" y="1152"/>
                </a:lnTo>
                <a:lnTo>
                  <a:pt x="4146" y="1158"/>
                </a:lnTo>
                <a:lnTo>
                  <a:pt x="4146" y="1140"/>
                </a:lnTo>
                <a:lnTo>
                  <a:pt x="4146" y="1152"/>
                </a:lnTo>
                <a:lnTo>
                  <a:pt x="4152" y="1146"/>
                </a:lnTo>
                <a:lnTo>
                  <a:pt x="4152" y="1158"/>
                </a:lnTo>
                <a:lnTo>
                  <a:pt x="4152" y="1140"/>
                </a:lnTo>
                <a:lnTo>
                  <a:pt x="4152" y="1152"/>
                </a:lnTo>
                <a:lnTo>
                  <a:pt x="4158" y="1152"/>
                </a:lnTo>
                <a:lnTo>
                  <a:pt x="4158" y="1158"/>
                </a:lnTo>
                <a:lnTo>
                  <a:pt x="4158" y="1140"/>
                </a:lnTo>
                <a:lnTo>
                  <a:pt x="4158" y="1146"/>
                </a:lnTo>
                <a:lnTo>
                  <a:pt x="4164" y="1146"/>
                </a:lnTo>
                <a:lnTo>
                  <a:pt x="4164" y="1158"/>
                </a:lnTo>
                <a:lnTo>
                  <a:pt x="4164" y="1134"/>
                </a:lnTo>
                <a:lnTo>
                  <a:pt x="4164" y="1152"/>
                </a:lnTo>
                <a:lnTo>
                  <a:pt x="4170" y="1152"/>
                </a:lnTo>
                <a:lnTo>
                  <a:pt x="4170" y="1158"/>
                </a:lnTo>
                <a:lnTo>
                  <a:pt x="4170" y="1140"/>
                </a:lnTo>
                <a:lnTo>
                  <a:pt x="4170" y="1152"/>
                </a:lnTo>
                <a:lnTo>
                  <a:pt x="4176" y="1152"/>
                </a:lnTo>
                <a:lnTo>
                  <a:pt x="4176" y="1158"/>
                </a:lnTo>
                <a:lnTo>
                  <a:pt x="4176" y="1134"/>
                </a:lnTo>
                <a:lnTo>
                  <a:pt x="4176" y="1158"/>
                </a:lnTo>
                <a:lnTo>
                  <a:pt x="4182" y="1152"/>
                </a:lnTo>
                <a:lnTo>
                  <a:pt x="4182" y="1158"/>
                </a:lnTo>
                <a:lnTo>
                  <a:pt x="4182" y="1140"/>
                </a:lnTo>
                <a:lnTo>
                  <a:pt x="4182" y="1152"/>
                </a:lnTo>
                <a:lnTo>
                  <a:pt x="4188" y="1146"/>
                </a:lnTo>
                <a:lnTo>
                  <a:pt x="4188" y="1158"/>
                </a:lnTo>
                <a:lnTo>
                  <a:pt x="4188" y="1140"/>
                </a:lnTo>
                <a:lnTo>
                  <a:pt x="4188" y="1152"/>
                </a:lnTo>
                <a:lnTo>
                  <a:pt x="4194" y="1152"/>
                </a:lnTo>
                <a:lnTo>
                  <a:pt x="4194" y="1158"/>
                </a:lnTo>
                <a:lnTo>
                  <a:pt x="4194" y="1140"/>
                </a:lnTo>
                <a:lnTo>
                  <a:pt x="4194" y="1152"/>
                </a:lnTo>
                <a:lnTo>
                  <a:pt x="4200" y="1152"/>
                </a:lnTo>
                <a:lnTo>
                  <a:pt x="4200" y="1158"/>
                </a:lnTo>
                <a:lnTo>
                  <a:pt x="4200" y="1140"/>
                </a:lnTo>
                <a:lnTo>
                  <a:pt x="4200" y="1152"/>
                </a:lnTo>
                <a:lnTo>
                  <a:pt x="4206" y="1152"/>
                </a:lnTo>
                <a:lnTo>
                  <a:pt x="4206" y="1158"/>
                </a:lnTo>
                <a:lnTo>
                  <a:pt x="4206" y="1140"/>
                </a:lnTo>
                <a:lnTo>
                  <a:pt x="4206" y="1146"/>
                </a:lnTo>
                <a:lnTo>
                  <a:pt x="4212" y="1152"/>
                </a:lnTo>
                <a:lnTo>
                  <a:pt x="4212" y="1158"/>
                </a:lnTo>
                <a:lnTo>
                  <a:pt x="4212" y="1140"/>
                </a:lnTo>
                <a:lnTo>
                  <a:pt x="4212" y="1152"/>
                </a:lnTo>
                <a:lnTo>
                  <a:pt x="4218" y="1152"/>
                </a:lnTo>
                <a:lnTo>
                  <a:pt x="4218" y="1158"/>
                </a:lnTo>
                <a:lnTo>
                  <a:pt x="4218" y="1140"/>
                </a:lnTo>
                <a:lnTo>
                  <a:pt x="4218" y="1152"/>
                </a:lnTo>
                <a:lnTo>
                  <a:pt x="4224" y="1152"/>
                </a:lnTo>
                <a:lnTo>
                  <a:pt x="4224" y="1158"/>
                </a:lnTo>
                <a:lnTo>
                  <a:pt x="4224" y="1140"/>
                </a:lnTo>
                <a:lnTo>
                  <a:pt x="4224" y="1152"/>
                </a:lnTo>
                <a:lnTo>
                  <a:pt x="4230" y="1158"/>
                </a:lnTo>
                <a:lnTo>
                  <a:pt x="4230" y="1140"/>
                </a:lnTo>
                <a:lnTo>
                  <a:pt x="4230" y="1146"/>
                </a:lnTo>
                <a:lnTo>
                  <a:pt x="4236" y="1146"/>
                </a:lnTo>
                <a:lnTo>
                  <a:pt x="4236" y="1158"/>
                </a:lnTo>
                <a:lnTo>
                  <a:pt x="4236" y="1140"/>
                </a:lnTo>
                <a:lnTo>
                  <a:pt x="4236" y="1152"/>
                </a:lnTo>
                <a:lnTo>
                  <a:pt x="4242" y="1152"/>
                </a:lnTo>
                <a:lnTo>
                  <a:pt x="4242" y="1158"/>
                </a:lnTo>
                <a:lnTo>
                  <a:pt x="4242" y="1140"/>
                </a:lnTo>
                <a:lnTo>
                  <a:pt x="4242" y="1152"/>
                </a:lnTo>
                <a:lnTo>
                  <a:pt x="4248" y="1152"/>
                </a:lnTo>
                <a:lnTo>
                  <a:pt x="4248" y="1158"/>
                </a:lnTo>
                <a:lnTo>
                  <a:pt x="4248" y="1140"/>
                </a:lnTo>
                <a:lnTo>
                  <a:pt x="4248" y="1146"/>
                </a:lnTo>
                <a:lnTo>
                  <a:pt x="4254" y="1146"/>
                </a:lnTo>
                <a:lnTo>
                  <a:pt x="4254" y="1158"/>
                </a:lnTo>
                <a:lnTo>
                  <a:pt x="4254" y="1140"/>
                </a:lnTo>
                <a:lnTo>
                  <a:pt x="4254" y="1152"/>
                </a:lnTo>
                <a:lnTo>
                  <a:pt x="4260" y="1152"/>
                </a:lnTo>
                <a:lnTo>
                  <a:pt x="4260" y="1158"/>
                </a:lnTo>
                <a:lnTo>
                  <a:pt x="4260" y="1134"/>
                </a:lnTo>
                <a:lnTo>
                  <a:pt x="4260" y="1152"/>
                </a:lnTo>
                <a:lnTo>
                  <a:pt x="4266" y="1152"/>
                </a:lnTo>
                <a:lnTo>
                  <a:pt x="4266" y="1158"/>
                </a:lnTo>
                <a:lnTo>
                  <a:pt x="4266" y="1134"/>
                </a:lnTo>
                <a:lnTo>
                  <a:pt x="4266" y="1158"/>
                </a:lnTo>
                <a:lnTo>
                  <a:pt x="4272" y="1152"/>
                </a:lnTo>
                <a:lnTo>
                  <a:pt x="4272" y="1158"/>
                </a:lnTo>
                <a:lnTo>
                  <a:pt x="4272" y="1140"/>
                </a:lnTo>
                <a:lnTo>
                  <a:pt x="4272" y="1152"/>
                </a:lnTo>
                <a:lnTo>
                  <a:pt x="4278" y="1158"/>
                </a:lnTo>
                <a:lnTo>
                  <a:pt x="4278" y="1140"/>
                </a:lnTo>
                <a:lnTo>
                  <a:pt x="4278" y="1152"/>
                </a:lnTo>
                <a:lnTo>
                  <a:pt x="4284" y="1152"/>
                </a:lnTo>
                <a:lnTo>
                  <a:pt x="4284" y="1158"/>
                </a:lnTo>
                <a:lnTo>
                  <a:pt x="4284" y="1140"/>
                </a:lnTo>
                <a:lnTo>
                  <a:pt x="4284" y="1158"/>
                </a:lnTo>
                <a:lnTo>
                  <a:pt x="4290" y="1152"/>
                </a:lnTo>
                <a:lnTo>
                  <a:pt x="4290" y="1158"/>
                </a:lnTo>
                <a:lnTo>
                  <a:pt x="4290" y="1140"/>
                </a:lnTo>
                <a:lnTo>
                  <a:pt x="4290" y="1152"/>
                </a:lnTo>
                <a:lnTo>
                  <a:pt x="4296" y="1158"/>
                </a:lnTo>
                <a:lnTo>
                  <a:pt x="4296" y="1140"/>
                </a:lnTo>
                <a:lnTo>
                  <a:pt x="4296" y="1146"/>
                </a:lnTo>
                <a:lnTo>
                  <a:pt x="4302" y="1152"/>
                </a:lnTo>
                <a:lnTo>
                  <a:pt x="4302" y="1158"/>
                </a:lnTo>
                <a:lnTo>
                  <a:pt x="4302" y="1140"/>
                </a:lnTo>
                <a:lnTo>
                  <a:pt x="4302" y="1152"/>
                </a:lnTo>
                <a:lnTo>
                  <a:pt x="4308" y="1158"/>
                </a:lnTo>
                <a:lnTo>
                  <a:pt x="4308" y="1140"/>
                </a:lnTo>
                <a:lnTo>
                  <a:pt x="4308" y="1146"/>
                </a:lnTo>
                <a:lnTo>
                  <a:pt x="4314" y="1146"/>
                </a:lnTo>
                <a:lnTo>
                  <a:pt x="4314" y="1158"/>
                </a:lnTo>
                <a:lnTo>
                  <a:pt x="4314" y="1140"/>
                </a:lnTo>
                <a:lnTo>
                  <a:pt x="4314" y="1152"/>
                </a:lnTo>
                <a:lnTo>
                  <a:pt x="4320" y="1152"/>
                </a:lnTo>
                <a:lnTo>
                  <a:pt x="4320" y="1158"/>
                </a:lnTo>
                <a:lnTo>
                  <a:pt x="4320" y="1140"/>
                </a:lnTo>
                <a:lnTo>
                  <a:pt x="4320" y="1152"/>
                </a:lnTo>
                <a:lnTo>
                  <a:pt x="4326" y="1152"/>
                </a:lnTo>
                <a:lnTo>
                  <a:pt x="4326" y="1158"/>
                </a:lnTo>
                <a:lnTo>
                  <a:pt x="4326" y="1140"/>
                </a:lnTo>
                <a:lnTo>
                  <a:pt x="4326" y="1152"/>
                </a:lnTo>
                <a:lnTo>
                  <a:pt x="4332" y="1158"/>
                </a:lnTo>
                <a:lnTo>
                  <a:pt x="4332" y="1140"/>
                </a:lnTo>
                <a:lnTo>
                  <a:pt x="4332" y="1152"/>
                </a:lnTo>
                <a:lnTo>
                  <a:pt x="4338" y="1152"/>
                </a:lnTo>
                <a:lnTo>
                  <a:pt x="4338" y="1158"/>
                </a:lnTo>
                <a:lnTo>
                  <a:pt x="4338" y="1140"/>
                </a:lnTo>
                <a:lnTo>
                  <a:pt x="4338" y="1146"/>
                </a:lnTo>
                <a:lnTo>
                  <a:pt x="4344" y="1152"/>
                </a:lnTo>
                <a:lnTo>
                  <a:pt x="4344" y="1158"/>
                </a:lnTo>
                <a:lnTo>
                  <a:pt x="4344" y="1140"/>
                </a:lnTo>
                <a:lnTo>
                  <a:pt x="4344" y="1152"/>
                </a:lnTo>
                <a:lnTo>
                  <a:pt x="4350" y="1152"/>
                </a:lnTo>
                <a:lnTo>
                  <a:pt x="4350" y="1158"/>
                </a:lnTo>
                <a:lnTo>
                  <a:pt x="4350" y="1140"/>
                </a:lnTo>
                <a:lnTo>
                  <a:pt x="4350" y="1152"/>
                </a:lnTo>
                <a:lnTo>
                  <a:pt x="4356" y="1152"/>
                </a:lnTo>
                <a:lnTo>
                  <a:pt x="4356" y="1158"/>
                </a:lnTo>
                <a:lnTo>
                  <a:pt x="4356" y="1140"/>
                </a:lnTo>
                <a:lnTo>
                  <a:pt x="4356" y="1152"/>
                </a:lnTo>
                <a:lnTo>
                  <a:pt x="4362" y="1152"/>
                </a:lnTo>
                <a:lnTo>
                  <a:pt x="4362" y="1158"/>
                </a:lnTo>
                <a:lnTo>
                  <a:pt x="4362" y="1140"/>
                </a:lnTo>
                <a:lnTo>
                  <a:pt x="4362" y="1146"/>
                </a:lnTo>
                <a:lnTo>
                  <a:pt x="4368" y="1146"/>
                </a:lnTo>
                <a:lnTo>
                  <a:pt x="4368" y="1158"/>
                </a:lnTo>
                <a:lnTo>
                  <a:pt x="4368" y="1140"/>
                </a:lnTo>
                <a:lnTo>
                  <a:pt x="4368" y="1152"/>
                </a:lnTo>
                <a:lnTo>
                  <a:pt x="4374" y="1152"/>
                </a:lnTo>
                <a:lnTo>
                  <a:pt x="4374" y="1158"/>
                </a:lnTo>
                <a:lnTo>
                  <a:pt x="4374" y="1140"/>
                </a:lnTo>
                <a:lnTo>
                  <a:pt x="4374" y="1152"/>
                </a:lnTo>
                <a:lnTo>
                  <a:pt x="4380" y="1152"/>
                </a:lnTo>
                <a:lnTo>
                  <a:pt x="4380" y="1158"/>
                </a:lnTo>
                <a:lnTo>
                  <a:pt x="4380" y="1140"/>
                </a:lnTo>
                <a:lnTo>
                  <a:pt x="4380" y="1152"/>
                </a:lnTo>
                <a:lnTo>
                  <a:pt x="4386" y="1152"/>
                </a:lnTo>
                <a:lnTo>
                  <a:pt x="4386" y="1158"/>
                </a:lnTo>
                <a:lnTo>
                  <a:pt x="4386" y="1140"/>
                </a:lnTo>
                <a:lnTo>
                  <a:pt x="4386" y="1146"/>
                </a:lnTo>
                <a:lnTo>
                  <a:pt x="4392" y="1146"/>
                </a:lnTo>
                <a:lnTo>
                  <a:pt x="4392" y="1158"/>
                </a:lnTo>
                <a:lnTo>
                  <a:pt x="4392" y="1140"/>
                </a:lnTo>
                <a:lnTo>
                  <a:pt x="4392" y="1152"/>
                </a:lnTo>
                <a:lnTo>
                  <a:pt x="4398" y="1158"/>
                </a:lnTo>
                <a:lnTo>
                  <a:pt x="4398" y="1140"/>
                </a:lnTo>
                <a:lnTo>
                  <a:pt x="4404" y="1146"/>
                </a:lnTo>
                <a:lnTo>
                  <a:pt x="4404" y="1158"/>
                </a:lnTo>
                <a:lnTo>
                  <a:pt x="4404" y="1140"/>
                </a:lnTo>
                <a:lnTo>
                  <a:pt x="4404" y="1146"/>
                </a:lnTo>
                <a:lnTo>
                  <a:pt x="4410" y="1146"/>
                </a:lnTo>
                <a:lnTo>
                  <a:pt x="4410" y="1158"/>
                </a:lnTo>
                <a:lnTo>
                  <a:pt x="4410" y="1140"/>
                </a:lnTo>
                <a:lnTo>
                  <a:pt x="4410" y="1152"/>
                </a:lnTo>
                <a:lnTo>
                  <a:pt x="4416" y="1152"/>
                </a:lnTo>
                <a:lnTo>
                  <a:pt x="4416" y="1158"/>
                </a:lnTo>
                <a:lnTo>
                  <a:pt x="4416" y="1140"/>
                </a:lnTo>
                <a:lnTo>
                  <a:pt x="4416" y="1152"/>
                </a:lnTo>
                <a:lnTo>
                  <a:pt x="4422" y="1158"/>
                </a:lnTo>
                <a:lnTo>
                  <a:pt x="4422" y="1140"/>
                </a:lnTo>
                <a:lnTo>
                  <a:pt x="4422" y="1152"/>
                </a:lnTo>
                <a:lnTo>
                  <a:pt x="4428" y="1152"/>
                </a:lnTo>
                <a:lnTo>
                  <a:pt x="4428" y="1158"/>
                </a:lnTo>
                <a:lnTo>
                  <a:pt x="4428" y="1140"/>
                </a:lnTo>
                <a:lnTo>
                  <a:pt x="4428" y="1152"/>
                </a:lnTo>
                <a:lnTo>
                  <a:pt x="4434" y="1152"/>
                </a:lnTo>
                <a:lnTo>
                  <a:pt x="4434" y="1158"/>
                </a:lnTo>
                <a:lnTo>
                  <a:pt x="4434" y="1140"/>
                </a:lnTo>
                <a:lnTo>
                  <a:pt x="4434" y="1158"/>
                </a:lnTo>
                <a:lnTo>
                  <a:pt x="4440" y="1158"/>
                </a:lnTo>
                <a:lnTo>
                  <a:pt x="4440" y="1140"/>
                </a:lnTo>
                <a:lnTo>
                  <a:pt x="4440" y="1152"/>
                </a:lnTo>
                <a:lnTo>
                  <a:pt x="4446" y="1152"/>
                </a:lnTo>
                <a:lnTo>
                  <a:pt x="4446" y="1158"/>
                </a:lnTo>
                <a:lnTo>
                  <a:pt x="4446" y="1140"/>
                </a:lnTo>
                <a:lnTo>
                  <a:pt x="4446" y="1146"/>
                </a:lnTo>
              </a:path>
            </a:pathLst>
          </a:custGeom>
          <a:noFill/>
          <a:ln w="19080">
            <a:solidFill>
              <a:srgbClr val="00FF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fr-FR"/>
          </a:p>
        </p:txBody>
      </p:sp>
      <p:sp>
        <p:nvSpPr>
          <p:cNvPr id="45117" name="Rectangle 61"/>
          <p:cNvSpPr>
            <a:spLocks noChangeArrowheads="1"/>
          </p:cNvSpPr>
          <p:nvPr/>
        </p:nvSpPr>
        <p:spPr bwMode="auto">
          <a:xfrm>
            <a:off x="5348160" y="5646835"/>
            <a:ext cx="11541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b="1">
                <a:solidFill>
                  <a:srgbClr val="000000"/>
                </a:solidFill>
                <a:ea typeface="msmincho" charset="0"/>
                <a:cs typeface="msmincho" charset="0"/>
              </a:rPr>
              <a:t>*</a:t>
            </a:r>
          </a:p>
        </p:txBody>
      </p:sp>
      <p:sp>
        <p:nvSpPr>
          <p:cNvPr id="45118" name="Line 62"/>
          <p:cNvSpPr>
            <a:spLocks noChangeShapeType="1"/>
          </p:cNvSpPr>
          <p:nvPr/>
        </p:nvSpPr>
        <p:spPr bwMode="auto">
          <a:xfrm>
            <a:off x="1177920"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19" name="Line 63"/>
          <p:cNvSpPr>
            <a:spLocks noChangeShapeType="1"/>
          </p:cNvSpPr>
          <p:nvPr/>
        </p:nvSpPr>
        <p:spPr bwMode="auto">
          <a:xfrm>
            <a:off x="1586880"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20" name="Rectangle 64"/>
          <p:cNvSpPr>
            <a:spLocks noChangeArrowheads="1"/>
          </p:cNvSpPr>
          <p:nvPr/>
        </p:nvSpPr>
        <p:spPr bwMode="auto">
          <a:xfrm>
            <a:off x="1476000"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360</a:t>
            </a:r>
          </a:p>
        </p:txBody>
      </p:sp>
      <p:sp>
        <p:nvSpPr>
          <p:cNvPr id="45121" name="Line 65"/>
          <p:cNvSpPr>
            <a:spLocks noChangeShapeType="1"/>
          </p:cNvSpPr>
          <p:nvPr/>
        </p:nvSpPr>
        <p:spPr bwMode="auto">
          <a:xfrm>
            <a:off x="2005921"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22" name="Line 66"/>
          <p:cNvSpPr>
            <a:spLocks noChangeShapeType="1"/>
          </p:cNvSpPr>
          <p:nvPr/>
        </p:nvSpPr>
        <p:spPr bwMode="auto">
          <a:xfrm>
            <a:off x="2416320"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23" name="Rectangle 67"/>
          <p:cNvSpPr>
            <a:spLocks noChangeArrowheads="1"/>
          </p:cNvSpPr>
          <p:nvPr/>
        </p:nvSpPr>
        <p:spPr bwMode="auto">
          <a:xfrm>
            <a:off x="2305440"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380</a:t>
            </a:r>
          </a:p>
        </p:txBody>
      </p:sp>
      <p:sp>
        <p:nvSpPr>
          <p:cNvPr id="45124" name="Line 68"/>
          <p:cNvSpPr>
            <a:spLocks noChangeShapeType="1"/>
          </p:cNvSpPr>
          <p:nvPr/>
        </p:nvSpPr>
        <p:spPr bwMode="auto">
          <a:xfrm>
            <a:off x="2825280"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25" name="Line 69"/>
          <p:cNvSpPr>
            <a:spLocks noChangeShapeType="1"/>
          </p:cNvSpPr>
          <p:nvPr/>
        </p:nvSpPr>
        <p:spPr bwMode="auto">
          <a:xfrm>
            <a:off x="3234240"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26" name="Rectangle 70"/>
          <p:cNvSpPr>
            <a:spLocks noChangeArrowheads="1"/>
          </p:cNvSpPr>
          <p:nvPr/>
        </p:nvSpPr>
        <p:spPr bwMode="auto">
          <a:xfrm>
            <a:off x="3124802"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400</a:t>
            </a:r>
          </a:p>
        </p:txBody>
      </p:sp>
      <p:sp>
        <p:nvSpPr>
          <p:cNvPr id="45127" name="Line 71"/>
          <p:cNvSpPr>
            <a:spLocks noChangeShapeType="1"/>
          </p:cNvSpPr>
          <p:nvPr/>
        </p:nvSpPr>
        <p:spPr bwMode="auto">
          <a:xfrm>
            <a:off x="3653281"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28" name="Line 72"/>
          <p:cNvSpPr>
            <a:spLocks noChangeShapeType="1"/>
          </p:cNvSpPr>
          <p:nvPr/>
        </p:nvSpPr>
        <p:spPr bwMode="auto">
          <a:xfrm>
            <a:off x="4063680"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29" name="Rectangle 73"/>
          <p:cNvSpPr>
            <a:spLocks noChangeArrowheads="1"/>
          </p:cNvSpPr>
          <p:nvPr/>
        </p:nvSpPr>
        <p:spPr bwMode="auto">
          <a:xfrm>
            <a:off x="3954242"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420</a:t>
            </a:r>
          </a:p>
        </p:txBody>
      </p:sp>
      <p:sp>
        <p:nvSpPr>
          <p:cNvPr id="45130" name="Line 74"/>
          <p:cNvSpPr>
            <a:spLocks noChangeShapeType="1"/>
          </p:cNvSpPr>
          <p:nvPr/>
        </p:nvSpPr>
        <p:spPr bwMode="auto">
          <a:xfrm>
            <a:off x="4472640"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31" name="Line 75"/>
          <p:cNvSpPr>
            <a:spLocks noChangeShapeType="1"/>
          </p:cNvSpPr>
          <p:nvPr/>
        </p:nvSpPr>
        <p:spPr bwMode="auto">
          <a:xfrm>
            <a:off x="4883041"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32" name="Rectangle 76"/>
          <p:cNvSpPr>
            <a:spLocks noChangeArrowheads="1"/>
          </p:cNvSpPr>
          <p:nvPr/>
        </p:nvSpPr>
        <p:spPr bwMode="auto">
          <a:xfrm>
            <a:off x="4773600"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440</a:t>
            </a:r>
          </a:p>
        </p:txBody>
      </p:sp>
      <p:sp>
        <p:nvSpPr>
          <p:cNvPr id="45133" name="Line 77"/>
          <p:cNvSpPr>
            <a:spLocks noChangeShapeType="1"/>
          </p:cNvSpPr>
          <p:nvPr/>
        </p:nvSpPr>
        <p:spPr bwMode="auto">
          <a:xfrm>
            <a:off x="5302080"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34" name="Line 78"/>
          <p:cNvSpPr>
            <a:spLocks noChangeShapeType="1"/>
          </p:cNvSpPr>
          <p:nvPr/>
        </p:nvSpPr>
        <p:spPr bwMode="auto">
          <a:xfrm>
            <a:off x="5711040"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35" name="Rectangle 79"/>
          <p:cNvSpPr>
            <a:spLocks noChangeArrowheads="1"/>
          </p:cNvSpPr>
          <p:nvPr/>
        </p:nvSpPr>
        <p:spPr bwMode="auto">
          <a:xfrm>
            <a:off x="5600160"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460</a:t>
            </a:r>
          </a:p>
        </p:txBody>
      </p:sp>
      <p:sp>
        <p:nvSpPr>
          <p:cNvPr id="45136" name="Line 80"/>
          <p:cNvSpPr>
            <a:spLocks noChangeShapeType="1"/>
          </p:cNvSpPr>
          <p:nvPr/>
        </p:nvSpPr>
        <p:spPr bwMode="auto">
          <a:xfrm>
            <a:off x="6121441"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37" name="Line 81"/>
          <p:cNvSpPr>
            <a:spLocks noChangeShapeType="1"/>
          </p:cNvSpPr>
          <p:nvPr/>
        </p:nvSpPr>
        <p:spPr bwMode="auto">
          <a:xfrm>
            <a:off x="6530401"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38" name="Rectangle 82"/>
          <p:cNvSpPr>
            <a:spLocks noChangeArrowheads="1"/>
          </p:cNvSpPr>
          <p:nvPr/>
        </p:nvSpPr>
        <p:spPr bwMode="auto">
          <a:xfrm>
            <a:off x="6418080" y="649076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480</a:t>
            </a:r>
          </a:p>
        </p:txBody>
      </p:sp>
      <p:sp>
        <p:nvSpPr>
          <p:cNvPr id="45139" name="Line 83"/>
          <p:cNvSpPr>
            <a:spLocks noChangeShapeType="1"/>
          </p:cNvSpPr>
          <p:nvPr/>
        </p:nvSpPr>
        <p:spPr bwMode="auto">
          <a:xfrm>
            <a:off x="6949440"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40" name="Line 84"/>
          <p:cNvSpPr>
            <a:spLocks noChangeShapeType="1"/>
          </p:cNvSpPr>
          <p:nvPr/>
        </p:nvSpPr>
        <p:spPr bwMode="auto">
          <a:xfrm>
            <a:off x="7358400" y="6463400"/>
            <a:ext cx="1440" cy="28803"/>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41" name="Rectangle 85"/>
          <p:cNvSpPr>
            <a:spLocks noChangeArrowheads="1"/>
          </p:cNvSpPr>
          <p:nvPr/>
        </p:nvSpPr>
        <p:spPr bwMode="auto">
          <a:xfrm>
            <a:off x="7247520" y="6493643"/>
            <a:ext cx="254878"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1300">
                <a:solidFill>
                  <a:srgbClr val="000000"/>
                </a:solidFill>
                <a:ea typeface="msmincho" charset="0"/>
                <a:cs typeface="msmincho" charset="0"/>
              </a:rPr>
              <a:t>500</a:t>
            </a:r>
          </a:p>
        </p:txBody>
      </p:sp>
      <p:sp>
        <p:nvSpPr>
          <p:cNvPr id="45142" name="Line 86"/>
          <p:cNvSpPr>
            <a:spLocks noChangeShapeType="1"/>
          </p:cNvSpPr>
          <p:nvPr/>
        </p:nvSpPr>
        <p:spPr bwMode="auto">
          <a:xfrm>
            <a:off x="7768801" y="6463399"/>
            <a:ext cx="1440" cy="15842"/>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43" name="Rectangle 87"/>
          <p:cNvSpPr>
            <a:spLocks noChangeArrowheads="1"/>
          </p:cNvSpPr>
          <p:nvPr/>
        </p:nvSpPr>
        <p:spPr bwMode="auto">
          <a:xfrm>
            <a:off x="7862400" y="6490763"/>
            <a:ext cx="262892" cy="200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US" sz="1300">
                <a:solidFill>
                  <a:srgbClr val="000000"/>
                </a:solidFill>
                <a:ea typeface="msmincho" charset="0"/>
                <a:cs typeface="msmincho" charset="0"/>
              </a:rPr>
              <a:t>m/z</a:t>
            </a:r>
          </a:p>
        </p:txBody>
      </p:sp>
      <p:sp>
        <p:nvSpPr>
          <p:cNvPr id="45144" name="Line 88"/>
          <p:cNvSpPr>
            <a:spLocks noChangeShapeType="1"/>
          </p:cNvSpPr>
          <p:nvPr/>
        </p:nvSpPr>
        <p:spPr bwMode="auto">
          <a:xfrm flipH="1">
            <a:off x="7280640" y="3990660"/>
            <a:ext cx="290880" cy="144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45" name="Line 89"/>
          <p:cNvSpPr>
            <a:spLocks noChangeShapeType="1"/>
          </p:cNvSpPr>
          <p:nvPr/>
        </p:nvSpPr>
        <p:spPr bwMode="auto">
          <a:xfrm flipH="1">
            <a:off x="6200640" y="4422705"/>
            <a:ext cx="1370880" cy="144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46" name="Line 90"/>
          <p:cNvSpPr>
            <a:spLocks noChangeShapeType="1"/>
          </p:cNvSpPr>
          <p:nvPr/>
        </p:nvSpPr>
        <p:spPr bwMode="auto">
          <a:xfrm flipH="1">
            <a:off x="5912640" y="3990660"/>
            <a:ext cx="1370880" cy="144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47" name="Text Box 91"/>
          <p:cNvSpPr txBox="1">
            <a:spLocks noChangeArrowheads="1"/>
          </p:cNvSpPr>
          <p:nvPr/>
        </p:nvSpPr>
        <p:spPr bwMode="auto">
          <a:xfrm>
            <a:off x="6488641" y="4134675"/>
            <a:ext cx="1225440" cy="2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9pPr>
          </a:lstStyle>
          <a:p>
            <a:pPr>
              <a:spcBef>
                <a:spcPts val="794"/>
              </a:spcBef>
            </a:pPr>
            <a:r>
              <a:rPr lang="fr-FR" sz="1300" b="1"/>
              <a:t>- H</a:t>
            </a:r>
            <a:r>
              <a:rPr lang="fr-FR" sz="1300" b="1">
                <a:solidFill>
                  <a:srgbClr val="00FEE7"/>
                </a:solidFill>
              </a:rPr>
              <a:t>3</a:t>
            </a:r>
            <a:r>
              <a:rPr lang="fr-FR" sz="1300" b="1"/>
              <a:t>PO</a:t>
            </a:r>
            <a:r>
              <a:rPr lang="fr-FR" sz="1300" b="1">
                <a:solidFill>
                  <a:srgbClr val="00FEE7"/>
                </a:solidFill>
              </a:rPr>
              <a:t>4</a:t>
            </a:r>
          </a:p>
        </p:txBody>
      </p:sp>
      <p:sp>
        <p:nvSpPr>
          <p:cNvPr id="45148" name="Text Box 92"/>
          <p:cNvSpPr txBox="1">
            <a:spLocks noChangeArrowheads="1"/>
          </p:cNvSpPr>
          <p:nvPr/>
        </p:nvSpPr>
        <p:spPr bwMode="auto">
          <a:xfrm>
            <a:off x="6200641" y="3701188"/>
            <a:ext cx="1225440" cy="2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9pPr>
          </a:lstStyle>
          <a:p>
            <a:pPr>
              <a:spcBef>
                <a:spcPts val="794"/>
              </a:spcBef>
            </a:pPr>
            <a:r>
              <a:rPr lang="fr-FR" sz="1300" b="1"/>
              <a:t>- H</a:t>
            </a:r>
            <a:r>
              <a:rPr lang="fr-FR" sz="1300" b="1">
                <a:solidFill>
                  <a:srgbClr val="00FEE7"/>
                </a:solidFill>
              </a:rPr>
              <a:t>3</a:t>
            </a:r>
            <a:r>
              <a:rPr lang="fr-FR" sz="1300" b="1"/>
              <a:t>PO</a:t>
            </a:r>
            <a:r>
              <a:rPr lang="fr-FR" sz="1300" b="1">
                <a:solidFill>
                  <a:srgbClr val="00FEE7"/>
                </a:solidFill>
              </a:rPr>
              <a:t>4</a:t>
            </a:r>
          </a:p>
        </p:txBody>
      </p:sp>
      <p:sp>
        <p:nvSpPr>
          <p:cNvPr id="45149" name="Text Box 93"/>
          <p:cNvSpPr txBox="1">
            <a:spLocks noChangeArrowheads="1"/>
          </p:cNvSpPr>
          <p:nvPr/>
        </p:nvSpPr>
        <p:spPr bwMode="auto">
          <a:xfrm>
            <a:off x="7236000" y="3715590"/>
            <a:ext cx="1225440" cy="2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9pPr>
          </a:lstStyle>
          <a:p>
            <a:pPr>
              <a:spcBef>
                <a:spcPts val="794"/>
              </a:spcBef>
            </a:pPr>
            <a:r>
              <a:rPr lang="fr-FR" sz="1300" b="1"/>
              <a:t>- H</a:t>
            </a:r>
            <a:r>
              <a:rPr lang="fr-FR" sz="1300" b="1">
                <a:solidFill>
                  <a:srgbClr val="00FEE7"/>
                </a:solidFill>
              </a:rPr>
              <a:t>2</a:t>
            </a:r>
            <a:r>
              <a:rPr lang="fr-FR" sz="1300" b="1"/>
              <a:t>O</a:t>
            </a:r>
          </a:p>
        </p:txBody>
      </p:sp>
      <p:sp>
        <p:nvSpPr>
          <p:cNvPr id="45150" name="Text Box 94"/>
          <p:cNvSpPr txBox="1">
            <a:spLocks noChangeArrowheads="1"/>
          </p:cNvSpPr>
          <p:nvPr/>
        </p:nvSpPr>
        <p:spPr bwMode="auto">
          <a:xfrm>
            <a:off x="1162081" y="2438177"/>
            <a:ext cx="2232000" cy="362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9pPr>
          </a:lstStyle>
          <a:p>
            <a:pPr>
              <a:spcBef>
                <a:spcPts val="1020"/>
              </a:spcBef>
            </a:pPr>
            <a:r>
              <a:rPr lang="fr-FR" sz="1800">
                <a:solidFill>
                  <a:srgbClr val="FF0000"/>
                </a:solidFill>
              </a:rPr>
              <a:t>Sélection</a:t>
            </a:r>
          </a:p>
        </p:txBody>
      </p:sp>
      <p:sp>
        <p:nvSpPr>
          <p:cNvPr id="45151" name="Text Box 95"/>
          <p:cNvSpPr txBox="1">
            <a:spLocks noChangeArrowheads="1"/>
          </p:cNvSpPr>
          <p:nvPr/>
        </p:nvSpPr>
        <p:spPr bwMode="auto">
          <a:xfrm>
            <a:off x="1162080" y="3846645"/>
            <a:ext cx="2521440" cy="362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9pPr>
          </a:lstStyle>
          <a:p>
            <a:pPr>
              <a:spcBef>
                <a:spcPts val="1020"/>
              </a:spcBef>
            </a:pPr>
            <a:r>
              <a:rPr lang="fr-FR" sz="1800">
                <a:solidFill>
                  <a:srgbClr val="00EC00"/>
                </a:solidFill>
              </a:rPr>
              <a:t>Excitation : 500 ms</a:t>
            </a:r>
          </a:p>
        </p:txBody>
      </p:sp>
      <p:sp>
        <p:nvSpPr>
          <p:cNvPr id="45152" name="Text Box 96"/>
          <p:cNvSpPr txBox="1">
            <a:spLocks noChangeArrowheads="1"/>
          </p:cNvSpPr>
          <p:nvPr/>
        </p:nvSpPr>
        <p:spPr bwMode="auto">
          <a:xfrm>
            <a:off x="1162080" y="5214789"/>
            <a:ext cx="2521440" cy="362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9pPr>
          </a:lstStyle>
          <a:p>
            <a:pPr>
              <a:spcBef>
                <a:spcPts val="1020"/>
              </a:spcBef>
            </a:pPr>
            <a:r>
              <a:rPr lang="fr-FR" sz="1800">
                <a:solidFill>
                  <a:srgbClr val="00EC00"/>
                </a:solidFill>
              </a:rPr>
              <a:t>Excitation : 1 000 ms</a:t>
            </a:r>
          </a:p>
        </p:txBody>
      </p:sp>
      <p:sp>
        <p:nvSpPr>
          <p:cNvPr id="45153" name="Text Box 97"/>
          <p:cNvSpPr txBox="1">
            <a:spLocks noChangeArrowheads="1"/>
          </p:cNvSpPr>
          <p:nvPr/>
        </p:nvSpPr>
        <p:spPr bwMode="auto">
          <a:xfrm>
            <a:off x="1978560" y="1371025"/>
            <a:ext cx="2016000" cy="362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9pPr>
          </a:lstStyle>
          <a:p>
            <a:pPr>
              <a:spcBef>
                <a:spcPts val="1020"/>
              </a:spcBef>
            </a:pPr>
            <a:r>
              <a:rPr lang="fr-FR" sz="1800"/>
              <a:t>YEERRKSHEAV</a:t>
            </a:r>
          </a:p>
        </p:txBody>
      </p:sp>
      <p:sp>
        <p:nvSpPr>
          <p:cNvPr id="45154" name="Text Box 98"/>
          <p:cNvSpPr txBox="1">
            <a:spLocks noChangeArrowheads="1"/>
          </p:cNvSpPr>
          <p:nvPr/>
        </p:nvSpPr>
        <p:spPr bwMode="auto">
          <a:xfrm>
            <a:off x="2890081" y="1803070"/>
            <a:ext cx="870194" cy="362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9pPr>
          </a:lstStyle>
          <a:p>
            <a:r>
              <a:rPr lang="fr-FR" sz="1800"/>
              <a:t>OPO</a:t>
            </a:r>
            <a:r>
              <a:rPr lang="fr-FR" sz="1800" baseline="-33000">
                <a:solidFill>
                  <a:srgbClr val="00FEE7"/>
                </a:solidFill>
              </a:rPr>
              <a:t>3</a:t>
            </a:r>
            <a:r>
              <a:rPr lang="fr-FR" sz="1800"/>
              <a:t>H</a:t>
            </a:r>
          </a:p>
        </p:txBody>
      </p:sp>
      <p:sp>
        <p:nvSpPr>
          <p:cNvPr id="45155" name="Line 99"/>
          <p:cNvSpPr>
            <a:spLocks noChangeShapeType="1"/>
          </p:cNvSpPr>
          <p:nvPr/>
        </p:nvSpPr>
        <p:spPr bwMode="auto">
          <a:xfrm>
            <a:off x="3096000" y="1660496"/>
            <a:ext cx="1440" cy="216023"/>
          </a:xfrm>
          <a:prstGeom prst="line">
            <a:avLst/>
          </a:prstGeom>
          <a:noFill/>
          <a:ln w="158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5156" name="Text Box 100"/>
          <p:cNvSpPr txBox="1">
            <a:spLocks noChangeArrowheads="1"/>
          </p:cNvSpPr>
          <p:nvPr/>
        </p:nvSpPr>
        <p:spPr bwMode="auto">
          <a:xfrm>
            <a:off x="4190401" y="1371024"/>
            <a:ext cx="4088160" cy="2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9pPr>
          </a:lstStyle>
          <a:p>
            <a:pPr>
              <a:spcBef>
                <a:spcPts val="794"/>
              </a:spcBef>
            </a:pPr>
            <a:r>
              <a:rPr lang="fr-FR" sz="1300"/>
              <a:t>Mr = 1611.6</a:t>
            </a:r>
          </a:p>
        </p:txBody>
      </p:sp>
      <p:sp>
        <p:nvSpPr>
          <p:cNvPr id="45157" name="Text Box 101"/>
          <p:cNvSpPr txBox="1">
            <a:spLocks noChangeArrowheads="1"/>
          </p:cNvSpPr>
          <p:nvPr/>
        </p:nvSpPr>
        <p:spPr bwMode="auto">
          <a:xfrm>
            <a:off x="4190400" y="1600009"/>
            <a:ext cx="4413600" cy="2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9pPr>
          </a:lstStyle>
          <a:p>
            <a:pPr>
              <a:spcBef>
                <a:spcPts val="794"/>
              </a:spcBef>
            </a:pPr>
            <a:r>
              <a:rPr lang="fr-FR" sz="1300"/>
              <a:t>Nano-ESI, 7 </a:t>
            </a:r>
            <a:r>
              <a:rPr lang="el-GR" sz="1300">
                <a:cs typeface="Arial" charset="0"/>
              </a:rPr>
              <a:t>μ</a:t>
            </a:r>
            <a:r>
              <a:rPr lang="fr-FR" sz="1300">
                <a:cs typeface="Arial" charset="0"/>
              </a:rPr>
              <a:t>M, 4</a:t>
            </a:r>
            <a:r>
              <a:rPr lang="el-GR" sz="1300">
                <a:cs typeface="Arial" charset="0"/>
              </a:rPr>
              <a:t>μ</a:t>
            </a:r>
            <a:r>
              <a:rPr lang="fr-FR" sz="1300">
                <a:cs typeface="Arial" charset="0"/>
              </a:rPr>
              <a:t>l, SORI-CID sur Xe</a:t>
            </a:r>
          </a:p>
        </p:txBody>
      </p:sp>
      <p:sp>
        <p:nvSpPr>
          <p:cNvPr id="45158" name="AutoShape 102"/>
          <p:cNvSpPr>
            <a:spLocks/>
          </p:cNvSpPr>
          <p:nvPr/>
        </p:nvSpPr>
        <p:spPr bwMode="auto">
          <a:xfrm>
            <a:off x="4190400" y="1371025"/>
            <a:ext cx="76320" cy="534297"/>
          </a:xfrm>
          <a:prstGeom prst="leftBrace">
            <a:avLst>
              <a:gd name="adj1" fmla="val 58333"/>
              <a:gd name="adj2" fmla="val 50000"/>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fr-FR"/>
          </a:p>
        </p:txBody>
      </p:sp>
      <p:sp>
        <p:nvSpPr>
          <p:cNvPr id="2" name="Espace réservé du pied de page 1"/>
          <p:cNvSpPr>
            <a:spLocks noGrp="1"/>
          </p:cNvSpPr>
          <p:nvPr>
            <p:ph type="ftr" sz="quarter" idx="11"/>
          </p:nvPr>
        </p:nvSpPr>
        <p:spPr/>
        <p:txBody>
          <a:bodyPr/>
          <a:lstStyle/>
          <a:p>
            <a:r>
              <a:rPr lang="fr-FR" smtClean="0"/>
              <a:t>Ecole FTMS - 2 avril 2014</a:t>
            </a:r>
            <a:endParaRPr lang="fr-FR"/>
          </a:p>
        </p:txBody>
      </p:sp>
      <p:sp>
        <p:nvSpPr>
          <p:cNvPr id="3" name="Espace réservé du numéro de diapositive 2"/>
          <p:cNvSpPr>
            <a:spLocks noGrp="1"/>
          </p:cNvSpPr>
          <p:nvPr>
            <p:ph type="sldNum" sz="quarter" idx="12"/>
          </p:nvPr>
        </p:nvSpPr>
        <p:spPr/>
        <p:txBody>
          <a:bodyPr/>
          <a:lstStyle/>
          <a:p>
            <a:fld id="{84998570-4EFB-4147-BEE3-168D522FF626}" type="slidenum">
              <a:rPr lang="fr-FR" smtClean="0"/>
              <a:pPr/>
              <a:t>29</a:t>
            </a:fld>
            <a:endParaRPr lang="fr-FR"/>
          </a:p>
        </p:txBody>
      </p:sp>
    </p:spTree>
    <p:extLst>
      <p:ext uri="{BB962C8B-B14F-4D97-AF65-F5344CB8AC3E}">
        <p14:creationId xmlns:p14="http://schemas.microsoft.com/office/powerpoint/2010/main" val="11943310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Les origines de l’activation électronique</a:t>
            </a:r>
            <a:endParaRPr lang="fr-FR" dirty="0"/>
          </a:p>
        </p:txBody>
      </p:sp>
      <p:sp>
        <p:nvSpPr>
          <p:cNvPr id="7" name="Espace réservé du texte 6"/>
          <p:cNvSpPr>
            <a:spLocks noGrp="1"/>
          </p:cNvSpPr>
          <p:nvPr>
            <p:ph type="body" idx="1"/>
          </p:nvPr>
        </p:nvSpPr>
        <p:spPr/>
        <p:txBody>
          <a:bodyPr/>
          <a:lstStyle/>
          <a:p>
            <a:endParaRPr lang="fr-FR"/>
          </a:p>
        </p:txBody>
      </p:sp>
      <p:sp>
        <p:nvSpPr>
          <p:cNvPr id="4" name="Espace réservé du pied de page 3"/>
          <p:cNvSpPr>
            <a:spLocks noGrp="1"/>
          </p:cNvSpPr>
          <p:nvPr>
            <p:ph type="ftr" sz="quarter" idx="11"/>
          </p:nvPr>
        </p:nvSpPr>
        <p:spPr/>
        <p:txBody>
          <a:bodyPr/>
          <a:lstStyle/>
          <a:p>
            <a:r>
              <a:rPr lang="fr-FR" smtClean="0">
                <a:solidFill>
                  <a:schemeClr val="bg1">
                    <a:lumMod val="65000"/>
                  </a:schemeClr>
                </a:solidFill>
              </a:rPr>
              <a:t>Ecole</a:t>
            </a:r>
            <a:r>
              <a:rPr lang="fr-FR" smtClean="0"/>
              <a:t> </a:t>
            </a:r>
            <a:r>
              <a:rPr lang="fr-FR" smtClean="0">
                <a:solidFill>
                  <a:schemeClr val="bg1">
                    <a:lumMod val="65000"/>
                  </a:schemeClr>
                </a:solidFill>
              </a:rPr>
              <a:t>FTMS - 2 avril 2014</a:t>
            </a:r>
            <a:endParaRPr lang="fr-FR" dirty="0">
              <a:solidFill>
                <a:schemeClr val="bg1">
                  <a:lumMod val="65000"/>
                </a:schemeClr>
              </a:solidFill>
            </a:endParaRP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3</a:t>
            </a:fld>
            <a:endParaRPr lang="fr-FR" dirty="0"/>
          </a:p>
        </p:txBody>
      </p:sp>
    </p:spTree>
    <p:extLst>
      <p:ext uri="{BB962C8B-B14F-4D97-AF65-F5344CB8AC3E}">
        <p14:creationId xmlns:p14="http://schemas.microsoft.com/office/powerpoint/2010/main" val="33310982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50" y="1556792"/>
            <a:ext cx="6709991" cy="512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FR" dirty="0" smtClean="0"/>
              <a:t>Peptide phosphorylé ECD</a:t>
            </a:r>
            <a:endParaRPr lang="fr-FR" dirty="0"/>
          </a:p>
        </p:txBody>
      </p:sp>
      <p:sp>
        <p:nvSpPr>
          <p:cNvPr id="3" name="Espace réservé du pied de page 2"/>
          <p:cNvSpPr>
            <a:spLocks noGrp="1"/>
          </p:cNvSpPr>
          <p:nvPr>
            <p:ph type="ftr" sz="quarter" idx="11"/>
          </p:nvPr>
        </p:nvSpPr>
        <p:spPr/>
        <p:txBody>
          <a:bodyPr/>
          <a:lstStyle/>
          <a:p>
            <a:r>
              <a:rPr lang="fr-FR" smtClean="0"/>
              <a:t>Ecole FTMS - 2 avril 2014</a:t>
            </a:r>
            <a:endParaRPr lang="fr-FR"/>
          </a:p>
        </p:txBody>
      </p:sp>
      <p:sp>
        <p:nvSpPr>
          <p:cNvPr id="4" name="Espace réservé du numéro de diapositive 3"/>
          <p:cNvSpPr>
            <a:spLocks noGrp="1"/>
          </p:cNvSpPr>
          <p:nvPr>
            <p:ph type="sldNum" sz="quarter" idx="12"/>
          </p:nvPr>
        </p:nvSpPr>
        <p:spPr/>
        <p:txBody>
          <a:bodyPr/>
          <a:lstStyle/>
          <a:p>
            <a:fld id="{84998570-4EFB-4147-BEE3-168D522FF626}" type="slidenum">
              <a:rPr lang="fr-FR" smtClean="0"/>
              <a:pPr/>
              <a:t>30</a:t>
            </a:fld>
            <a:endParaRPr lang="fr-FR"/>
          </a:p>
        </p:txBody>
      </p:sp>
    </p:spTree>
    <p:extLst>
      <p:ext uri="{BB962C8B-B14F-4D97-AF65-F5344CB8AC3E}">
        <p14:creationId xmlns:p14="http://schemas.microsoft.com/office/powerpoint/2010/main" val="654344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1692000" y="1519380"/>
            <a:ext cx="2252160" cy="362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9pPr>
          </a:lstStyle>
          <a:p>
            <a:pPr>
              <a:spcBef>
                <a:spcPts val="1020"/>
              </a:spcBef>
            </a:pPr>
            <a:r>
              <a:rPr lang="fr-FR" sz="1800"/>
              <a:t>KGGGTTSTTSAPG</a:t>
            </a:r>
          </a:p>
        </p:txBody>
      </p:sp>
      <p:sp>
        <p:nvSpPr>
          <p:cNvPr id="47106" name="Line 2"/>
          <p:cNvSpPr>
            <a:spLocks noChangeShapeType="1"/>
          </p:cNvSpPr>
          <p:nvPr/>
        </p:nvSpPr>
        <p:spPr bwMode="auto">
          <a:xfrm>
            <a:off x="3132001" y="1839094"/>
            <a:ext cx="1440" cy="216023"/>
          </a:xfrm>
          <a:prstGeom prst="line">
            <a:avLst/>
          </a:prstGeom>
          <a:noFill/>
          <a:ln w="1584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7107" name="Text Box 3"/>
          <p:cNvSpPr txBox="1">
            <a:spLocks noChangeArrowheads="1"/>
          </p:cNvSpPr>
          <p:nvPr/>
        </p:nvSpPr>
        <p:spPr bwMode="auto">
          <a:xfrm>
            <a:off x="4190400" y="1549622"/>
            <a:ext cx="3600000" cy="2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9pPr>
          </a:lstStyle>
          <a:p>
            <a:pPr>
              <a:spcBef>
                <a:spcPts val="794"/>
              </a:spcBef>
            </a:pPr>
            <a:r>
              <a:rPr lang="fr-FR" sz="1300"/>
              <a:t>Mr = 1323.615</a:t>
            </a:r>
          </a:p>
        </p:txBody>
      </p:sp>
      <p:sp>
        <p:nvSpPr>
          <p:cNvPr id="47108" name="Text Box 4"/>
          <p:cNvSpPr txBox="1">
            <a:spLocks noChangeArrowheads="1"/>
          </p:cNvSpPr>
          <p:nvPr/>
        </p:nvSpPr>
        <p:spPr bwMode="auto">
          <a:xfrm>
            <a:off x="4190401" y="1778608"/>
            <a:ext cx="3886560" cy="2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9pPr>
          </a:lstStyle>
          <a:p>
            <a:pPr>
              <a:spcBef>
                <a:spcPts val="794"/>
              </a:spcBef>
            </a:pPr>
            <a:r>
              <a:rPr lang="fr-FR" sz="1300"/>
              <a:t>Nano-ESI, 10 </a:t>
            </a:r>
            <a:r>
              <a:rPr lang="el-GR" sz="1300">
                <a:cs typeface="Arial" charset="0"/>
              </a:rPr>
              <a:t>μ</a:t>
            </a:r>
            <a:r>
              <a:rPr lang="fr-FR" sz="1300">
                <a:cs typeface="Arial" charset="0"/>
              </a:rPr>
              <a:t>M, 4</a:t>
            </a:r>
            <a:r>
              <a:rPr lang="el-GR" sz="1300">
                <a:cs typeface="Arial" charset="0"/>
              </a:rPr>
              <a:t>μ</a:t>
            </a:r>
            <a:r>
              <a:rPr lang="fr-FR" sz="1300">
                <a:cs typeface="Arial" charset="0"/>
              </a:rPr>
              <a:t>l, SORI-CID sur Xe</a:t>
            </a:r>
          </a:p>
        </p:txBody>
      </p:sp>
      <p:sp>
        <p:nvSpPr>
          <p:cNvPr id="47109" name="AutoShape 5"/>
          <p:cNvSpPr>
            <a:spLocks/>
          </p:cNvSpPr>
          <p:nvPr/>
        </p:nvSpPr>
        <p:spPr bwMode="auto">
          <a:xfrm>
            <a:off x="4190400" y="1549622"/>
            <a:ext cx="76320" cy="534297"/>
          </a:xfrm>
          <a:prstGeom prst="leftBrace">
            <a:avLst>
              <a:gd name="adj1" fmla="val 58333"/>
              <a:gd name="adj2" fmla="val 50000"/>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fr-FR"/>
          </a:p>
        </p:txBody>
      </p:sp>
      <p:sp>
        <p:nvSpPr>
          <p:cNvPr id="47110" name="Rectangle 6"/>
          <p:cNvSpPr>
            <a:spLocks noChangeArrowheads="1"/>
          </p:cNvSpPr>
          <p:nvPr/>
        </p:nvSpPr>
        <p:spPr bwMode="auto">
          <a:xfrm>
            <a:off x="456481" y="125294"/>
            <a:ext cx="800208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nchor="ct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sz="2500">
                <a:solidFill>
                  <a:srgbClr val="425899"/>
                </a:solidFill>
                <a:latin typeface="Arial" charset="0"/>
                <a:ea typeface="msmincho" charset="0"/>
                <a:cs typeface="msmincho" charset="0"/>
              </a:rPr>
              <a:t>Peptide glycosylé : CAD</a:t>
            </a:r>
          </a:p>
        </p:txBody>
      </p:sp>
      <p:sp>
        <p:nvSpPr>
          <p:cNvPr id="47111" name="Rectangle 7"/>
          <p:cNvSpPr>
            <a:spLocks noChangeArrowheads="1"/>
          </p:cNvSpPr>
          <p:nvPr/>
        </p:nvSpPr>
        <p:spPr bwMode="auto">
          <a:xfrm>
            <a:off x="133921" y="2235134"/>
            <a:ext cx="9010080" cy="2225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fr-FR"/>
          </a:p>
        </p:txBody>
      </p:sp>
      <p:sp>
        <p:nvSpPr>
          <p:cNvPr id="47112" name="Freeform 8"/>
          <p:cNvSpPr>
            <a:spLocks noChangeArrowheads="1"/>
          </p:cNvSpPr>
          <p:nvPr/>
        </p:nvSpPr>
        <p:spPr bwMode="auto">
          <a:xfrm>
            <a:off x="578881" y="3057461"/>
            <a:ext cx="8546400" cy="1402707"/>
          </a:xfrm>
          <a:custGeom>
            <a:avLst/>
            <a:gdLst>
              <a:gd name="T0" fmla="*/ 79 w 5384"/>
              <a:gd name="T1" fmla="*/ 883 h 883"/>
              <a:gd name="T2" fmla="*/ 158 w 5384"/>
              <a:gd name="T3" fmla="*/ 883 h 883"/>
              <a:gd name="T4" fmla="*/ 248 w 5384"/>
              <a:gd name="T5" fmla="*/ 883 h 883"/>
              <a:gd name="T6" fmla="*/ 327 w 5384"/>
              <a:gd name="T7" fmla="*/ 883 h 883"/>
              <a:gd name="T8" fmla="*/ 417 w 5384"/>
              <a:gd name="T9" fmla="*/ 883 h 883"/>
              <a:gd name="T10" fmla="*/ 496 w 5384"/>
              <a:gd name="T11" fmla="*/ 883 h 883"/>
              <a:gd name="T12" fmla="*/ 586 w 5384"/>
              <a:gd name="T13" fmla="*/ 883 h 883"/>
              <a:gd name="T14" fmla="*/ 665 w 5384"/>
              <a:gd name="T15" fmla="*/ 883 h 883"/>
              <a:gd name="T16" fmla="*/ 755 w 5384"/>
              <a:gd name="T17" fmla="*/ 883 h 883"/>
              <a:gd name="T18" fmla="*/ 834 w 5384"/>
              <a:gd name="T19" fmla="*/ 883 h 883"/>
              <a:gd name="T20" fmla="*/ 924 w 5384"/>
              <a:gd name="T21" fmla="*/ 883 h 883"/>
              <a:gd name="T22" fmla="*/ 1003 w 5384"/>
              <a:gd name="T23" fmla="*/ 883 h 883"/>
              <a:gd name="T24" fmla="*/ 1093 w 5384"/>
              <a:gd name="T25" fmla="*/ 883 h 883"/>
              <a:gd name="T26" fmla="*/ 1172 w 5384"/>
              <a:gd name="T27" fmla="*/ 883 h 883"/>
              <a:gd name="T28" fmla="*/ 1262 w 5384"/>
              <a:gd name="T29" fmla="*/ 883 h 883"/>
              <a:gd name="T30" fmla="*/ 1340 w 5384"/>
              <a:gd name="T31" fmla="*/ 883 h 883"/>
              <a:gd name="T32" fmla="*/ 1431 w 5384"/>
              <a:gd name="T33" fmla="*/ 883 h 883"/>
              <a:gd name="T34" fmla="*/ 1509 w 5384"/>
              <a:gd name="T35" fmla="*/ 883 h 883"/>
              <a:gd name="T36" fmla="*/ 1599 w 5384"/>
              <a:gd name="T37" fmla="*/ 883 h 883"/>
              <a:gd name="T38" fmla="*/ 1678 w 5384"/>
              <a:gd name="T39" fmla="*/ 883 h 883"/>
              <a:gd name="T40" fmla="*/ 1768 w 5384"/>
              <a:gd name="T41" fmla="*/ 883 h 883"/>
              <a:gd name="T42" fmla="*/ 1847 w 5384"/>
              <a:gd name="T43" fmla="*/ 883 h 883"/>
              <a:gd name="T44" fmla="*/ 1937 w 5384"/>
              <a:gd name="T45" fmla="*/ 883 h 883"/>
              <a:gd name="T46" fmla="*/ 2016 w 5384"/>
              <a:gd name="T47" fmla="*/ 883 h 883"/>
              <a:gd name="T48" fmla="*/ 2106 w 5384"/>
              <a:gd name="T49" fmla="*/ 883 h 883"/>
              <a:gd name="T50" fmla="*/ 2185 w 5384"/>
              <a:gd name="T51" fmla="*/ 883 h 883"/>
              <a:gd name="T52" fmla="*/ 2275 w 5384"/>
              <a:gd name="T53" fmla="*/ 883 h 883"/>
              <a:gd name="T54" fmla="*/ 2354 w 5384"/>
              <a:gd name="T55" fmla="*/ 883 h 883"/>
              <a:gd name="T56" fmla="*/ 2444 w 5384"/>
              <a:gd name="T57" fmla="*/ 883 h 883"/>
              <a:gd name="T58" fmla="*/ 2523 w 5384"/>
              <a:gd name="T59" fmla="*/ 883 h 883"/>
              <a:gd name="T60" fmla="*/ 2613 w 5384"/>
              <a:gd name="T61" fmla="*/ 883 h 883"/>
              <a:gd name="T62" fmla="*/ 2692 w 5384"/>
              <a:gd name="T63" fmla="*/ 883 h 883"/>
              <a:gd name="T64" fmla="*/ 2782 w 5384"/>
              <a:gd name="T65" fmla="*/ 883 h 883"/>
              <a:gd name="T66" fmla="*/ 2861 w 5384"/>
              <a:gd name="T67" fmla="*/ 883 h 883"/>
              <a:gd name="T68" fmla="*/ 2951 w 5384"/>
              <a:gd name="T69" fmla="*/ 883 h 883"/>
              <a:gd name="T70" fmla="*/ 3030 w 5384"/>
              <a:gd name="T71" fmla="*/ 883 h 883"/>
              <a:gd name="T72" fmla="*/ 3120 w 5384"/>
              <a:gd name="T73" fmla="*/ 883 h 883"/>
              <a:gd name="T74" fmla="*/ 3199 w 5384"/>
              <a:gd name="T75" fmla="*/ 883 h 883"/>
              <a:gd name="T76" fmla="*/ 3289 w 5384"/>
              <a:gd name="T77" fmla="*/ 883 h 883"/>
              <a:gd name="T78" fmla="*/ 3368 w 5384"/>
              <a:gd name="T79" fmla="*/ 883 h 883"/>
              <a:gd name="T80" fmla="*/ 3458 w 5384"/>
              <a:gd name="T81" fmla="*/ 883 h 883"/>
              <a:gd name="T82" fmla="*/ 3537 w 5384"/>
              <a:gd name="T83" fmla="*/ 883 h 883"/>
              <a:gd name="T84" fmla="*/ 3627 w 5384"/>
              <a:gd name="T85" fmla="*/ 883 h 883"/>
              <a:gd name="T86" fmla="*/ 3705 w 5384"/>
              <a:gd name="T87" fmla="*/ 883 h 883"/>
              <a:gd name="T88" fmla="*/ 3796 w 5384"/>
              <a:gd name="T89" fmla="*/ 883 h 883"/>
              <a:gd name="T90" fmla="*/ 3874 w 5384"/>
              <a:gd name="T91" fmla="*/ 883 h 883"/>
              <a:gd name="T92" fmla="*/ 3965 w 5384"/>
              <a:gd name="T93" fmla="*/ 883 h 883"/>
              <a:gd name="T94" fmla="*/ 4043 w 5384"/>
              <a:gd name="T95" fmla="*/ 883 h 883"/>
              <a:gd name="T96" fmla="*/ 4133 w 5384"/>
              <a:gd name="T97" fmla="*/ 883 h 883"/>
              <a:gd name="T98" fmla="*/ 4212 w 5384"/>
              <a:gd name="T99" fmla="*/ 883 h 883"/>
              <a:gd name="T100" fmla="*/ 4302 w 5384"/>
              <a:gd name="T101" fmla="*/ 883 h 883"/>
              <a:gd name="T102" fmla="*/ 4381 w 5384"/>
              <a:gd name="T103" fmla="*/ 883 h 883"/>
              <a:gd name="T104" fmla="*/ 4471 w 5384"/>
              <a:gd name="T105" fmla="*/ 883 h 883"/>
              <a:gd name="T106" fmla="*/ 4550 w 5384"/>
              <a:gd name="T107" fmla="*/ 883 h 883"/>
              <a:gd name="T108" fmla="*/ 4640 w 5384"/>
              <a:gd name="T109" fmla="*/ 883 h 883"/>
              <a:gd name="T110" fmla="*/ 4719 w 5384"/>
              <a:gd name="T111" fmla="*/ 883 h 883"/>
              <a:gd name="T112" fmla="*/ 4809 w 5384"/>
              <a:gd name="T113" fmla="*/ 883 h 883"/>
              <a:gd name="T114" fmla="*/ 4888 w 5384"/>
              <a:gd name="T115" fmla="*/ 883 h 883"/>
              <a:gd name="T116" fmla="*/ 4978 w 5384"/>
              <a:gd name="T117" fmla="*/ 883 h 883"/>
              <a:gd name="T118" fmla="*/ 5057 w 5384"/>
              <a:gd name="T119" fmla="*/ 883 h 883"/>
              <a:gd name="T120" fmla="*/ 5147 w 5384"/>
              <a:gd name="T121" fmla="*/ 883 h 883"/>
              <a:gd name="T122" fmla="*/ 5226 w 5384"/>
              <a:gd name="T123" fmla="*/ 883 h 883"/>
              <a:gd name="T124" fmla="*/ 5316 w 5384"/>
              <a:gd name="T125" fmla="*/ 883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84" h="883">
                <a:moveTo>
                  <a:pt x="0" y="883"/>
                </a:moveTo>
                <a:lnTo>
                  <a:pt x="0" y="883"/>
                </a:lnTo>
                <a:lnTo>
                  <a:pt x="12" y="883"/>
                </a:lnTo>
                <a:lnTo>
                  <a:pt x="12" y="873"/>
                </a:lnTo>
                <a:lnTo>
                  <a:pt x="12" y="883"/>
                </a:lnTo>
                <a:lnTo>
                  <a:pt x="23" y="883"/>
                </a:lnTo>
                <a:lnTo>
                  <a:pt x="34" y="883"/>
                </a:lnTo>
                <a:lnTo>
                  <a:pt x="34" y="727"/>
                </a:lnTo>
                <a:lnTo>
                  <a:pt x="34" y="883"/>
                </a:lnTo>
                <a:lnTo>
                  <a:pt x="45" y="883"/>
                </a:lnTo>
                <a:lnTo>
                  <a:pt x="57" y="883"/>
                </a:lnTo>
                <a:lnTo>
                  <a:pt x="57" y="873"/>
                </a:lnTo>
                <a:lnTo>
                  <a:pt x="57" y="883"/>
                </a:lnTo>
                <a:lnTo>
                  <a:pt x="68" y="883"/>
                </a:lnTo>
                <a:lnTo>
                  <a:pt x="79" y="883"/>
                </a:lnTo>
                <a:lnTo>
                  <a:pt x="79" y="862"/>
                </a:lnTo>
                <a:lnTo>
                  <a:pt x="79" y="883"/>
                </a:lnTo>
                <a:lnTo>
                  <a:pt x="90" y="883"/>
                </a:lnTo>
                <a:lnTo>
                  <a:pt x="102" y="883"/>
                </a:lnTo>
                <a:lnTo>
                  <a:pt x="102" y="873"/>
                </a:lnTo>
                <a:lnTo>
                  <a:pt x="102" y="883"/>
                </a:lnTo>
                <a:lnTo>
                  <a:pt x="113" y="883"/>
                </a:lnTo>
                <a:lnTo>
                  <a:pt x="124" y="883"/>
                </a:lnTo>
                <a:lnTo>
                  <a:pt x="135" y="883"/>
                </a:lnTo>
                <a:lnTo>
                  <a:pt x="147" y="883"/>
                </a:lnTo>
                <a:lnTo>
                  <a:pt x="147" y="873"/>
                </a:lnTo>
                <a:lnTo>
                  <a:pt x="147" y="883"/>
                </a:lnTo>
                <a:lnTo>
                  <a:pt x="158" y="883"/>
                </a:lnTo>
                <a:lnTo>
                  <a:pt x="169" y="883"/>
                </a:lnTo>
                <a:lnTo>
                  <a:pt x="180" y="883"/>
                </a:lnTo>
                <a:lnTo>
                  <a:pt x="192" y="883"/>
                </a:lnTo>
                <a:lnTo>
                  <a:pt x="203" y="883"/>
                </a:lnTo>
                <a:lnTo>
                  <a:pt x="214" y="883"/>
                </a:lnTo>
                <a:lnTo>
                  <a:pt x="225" y="883"/>
                </a:lnTo>
                <a:lnTo>
                  <a:pt x="237" y="883"/>
                </a:lnTo>
                <a:lnTo>
                  <a:pt x="237" y="873"/>
                </a:lnTo>
                <a:lnTo>
                  <a:pt x="237" y="883"/>
                </a:lnTo>
                <a:lnTo>
                  <a:pt x="248" y="883"/>
                </a:lnTo>
                <a:lnTo>
                  <a:pt x="259" y="883"/>
                </a:lnTo>
                <a:lnTo>
                  <a:pt x="271" y="883"/>
                </a:lnTo>
                <a:lnTo>
                  <a:pt x="282" y="883"/>
                </a:lnTo>
                <a:lnTo>
                  <a:pt x="293" y="883"/>
                </a:lnTo>
                <a:lnTo>
                  <a:pt x="304" y="883"/>
                </a:lnTo>
                <a:lnTo>
                  <a:pt x="316" y="883"/>
                </a:lnTo>
                <a:lnTo>
                  <a:pt x="327" y="883"/>
                </a:lnTo>
                <a:lnTo>
                  <a:pt x="338" y="883"/>
                </a:lnTo>
                <a:lnTo>
                  <a:pt x="349" y="883"/>
                </a:lnTo>
                <a:lnTo>
                  <a:pt x="349" y="831"/>
                </a:lnTo>
                <a:lnTo>
                  <a:pt x="349" y="883"/>
                </a:lnTo>
                <a:lnTo>
                  <a:pt x="361" y="883"/>
                </a:lnTo>
                <a:lnTo>
                  <a:pt x="372" y="883"/>
                </a:lnTo>
                <a:lnTo>
                  <a:pt x="383" y="883"/>
                </a:lnTo>
                <a:lnTo>
                  <a:pt x="394" y="883"/>
                </a:lnTo>
                <a:lnTo>
                  <a:pt x="406" y="883"/>
                </a:lnTo>
                <a:lnTo>
                  <a:pt x="417" y="883"/>
                </a:lnTo>
                <a:lnTo>
                  <a:pt x="428" y="883"/>
                </a:lnTo>
                <a:lnTo>
                  <a:pt x="439" y="883"/>
                </a:lnTo>
                <a:lnTo>
                  <a:pt x="451" y="883"/>
                </a:lnTo>
                <a:lnTo>
                  <a:pt x="462" y="883"/>
                </a:lnTo>
                <a:lnTo>
                  <a:pt x="473" y="883"/>
                </a:lnTo>
                <a:lnTo>
                  <a:pt x="485" y="883"/>
                </a:lnTo>
                <a:lnTo>
                  <a:pt x="496" y="883"/>
                </a:lnTo>
                <a:lnTo>
                  <a:pt x="507" y="883"/>
                </a:lnTo>
                <a:lnTo>
                  <a:pt x="518" y="883"/>
                </a:lnTo>
                <a:lnTo>
                  <a:pt x="530" y="883"/>
                </a:lnTo>
                <a:lnTo>
                  <a:pt x="541" y="883"/>
                </a:lnTo>
                <a:lnTo>
                  <a:pt x="552" y="883"/>
                </a:lnTo>
                <a:lnTo>
                  <a:pt x="563" y="883"/>
                </a:lnTo>
                <a:lnTo>
                  <a:pt x="575" y="883"/>
                </a:lnTo>
                <a:lnTo>
                  <a:pt x="586" y="883"/>
                </a:lnTo>
                <a:lnTo>
                  <a:pt x="597" y="883"/>
                </a:lnTo>
                <a:lnTo>
                  <a:pt x="608" y="883"/>
                </a:lnTo>
                <a:lnTo>
                  <a:pt x="620" y="883"/>
                </a:lnTo>
                <a:lnTo>
                  <a:pt x="631" y="883"/>
                </a:lnTo>
                <a:lnTo>
                  <a:pt x="642" y="883"/>
                </a:lnTo>
                <a:lnTo>
                  <a:pt x="653" y="883"/>
                </a:lnTo>
                <a:lnTo>
                  <a:pt x="665" y="883"/>
                </a:lnTo>
                <a:lnTo>
                  <a:pt x="665" y="862"/>
                </a:lnTo>
                <a:lnTo>
                  <a:pt x="665" y="883"/>
                </a:lnTo>
                <a:lnTo>
                  <a:pt x="676" y="883"/>
                </a:lnTo>
                <a:lnTo>
                  <a:pt x="687" y="883"/>
                </a:lnTo>
                <a:lnTo>
                  <a:pt x="699" y="883"/>
                </a:lnTo>
                <a:lnTo>
                  <a:pt x="710" y="883"/>
                </a:lnTo>
                <a:lnTo>
                  <a:pt x="721" y="883"/>
                </a:lnTo>
                <a:lnTo>
                  <a:pt x="732" y="883"/>
                </a:lnTo>
                <a:lnTo>
                  <a:pt x="744" y="883"/>
                </a:lnTo>
                <a:lnTo>
                  <a:pt x="755" y="883"/>
                </a:lnTo>
                <a:lnTo>
                  <a:pt x="766" y="883"/>
                </a:lnTo>
                <a:lnTo>
                  <a:pt x="777" y="883"/>
                </a:lnTo>
                <a:lnTo>
                  <a:pt x="777" y="873"/>
                </a:lnTo>
                <a:lnTo>
                  <a:pt x="777" y="883"/>
                </a:lnTo>
                <a:lnTo>
                  <a:pt x="789" y="883"/>
                </a:lnTo>
                <a:lnTo>
                  <a:pt x="800" y="883"/>
                </a:lnTo>
                <a:lnTo>
                  <a:pt x="811" y="883"/>
                </a:lnTo>
                <a:lnTo>
                  <a:pt x="822" y="883"/>
                </a:lnTo>
                <a:lnTo>
                  <a:pt x="822" y="873"/>
                </a:lnTo>
                <a:lnTo>
                  <a:pt x="822" y="883"/>
                </a:lnTo>
                <a:lnTo>
                  <a:pt x="834" y="883"/>
                </a:lnTo>
                <a:lnTo>
                  <a:pt x="845" y="883"/>
                </a:lnTo>
                <a:lnTo>
                  <a:pt x="856" y="883"/>
                </a:lnTo>
                <a:lnTo>
                  <a:pt x="867" y="883"/>
                </a:lnTo>
                <a:lnTo>
                  <a:pt x="879" y="883"/>
                </a:lnTo>
                <a:lnTo>
                  <a:pt x="890" y="883"/>
                </a:lnTo>
                <a:lnTo>
                  <a:pt x="901" y="883"/>
                </a:lnTo>
                <a:lnTo>
                  <a:pt x="912" y="883"/>
                </a:lnTo>
                <a:lnTo>
                  <a:pt x="924" y="883"/>
                </a:lnTo>
                <a:lnTo>
                  <a:pt x="935" y="883"/>
                </a:lnTo>
                <a:lnTo>
                  <a:pt x="935" y="873"/>
                </a:lnTo>
                <a:lnTo>
                  <a:pt x="935" y="883"/>
                </a:lnTo>
                <a:lnTo>
                  <a:pt x="946" y="883"/>
                </a:lnTo>
                <a:lnTo>
                  <a:pt x="958" y="883"/>
                </a:lnTo>
                <a:lnTo>
                  <a:pt x="969" y="883"/>
                </a:lnTo>
                <a:lnTo>
                  <a:pt x="980" y="883"/>
                </a:lnTo>
                <a:lnTo>
                  <a:pt x="991" y="883"/>
                </a:lnTo>
                <a:lnTo>
                  <a:pt x="1003" y="883"/>
                </a:lnTo>
                <a:lnTo>
                  <a:pt x="1014" y="883"/>
                </a:lnTo>
                <a:lnTo>
                  <a:pt x="1025" y="883"/>
                </a:lnTo>
                <a:lnTo>
                  <a:pt x="1036" y="883"/>
                </a:lnTo>
                <a:lnTo>
                  <a:pt x="1048" y="883"/>
                </a:lnTo>
                <a:lnTo>
                  <a:pt x="1059" y="883"/>
                </a:lnTo>
                <a:lnTo>
                  <a:pt x="1070" y="883"/>
                </a:lnTo>
                <a:lnTo>
                  <a:pt x="1081" y="883"/>
                </a:lnTo>
                <a:lnTo>
                  <a:pt x="1093" y="883"/>
                </a:lnTo>
                <a:lnTo>
                  <a:pt x="1104" y="883"/>
                </a:lnTo>
                <a:lnTo>
                  <a:pt x="1104" y="873"/>
                </a:lnTo>
                <a:lnTo>
                  <a:pt x="1104" y="883"/>
                </a:lnTo>
                <a:lnTo>
                  <a:pt x="1115" y="883"/>
                </a:lnTo>
                <a:lnTo>
                  <a:pt x="1126" y="883"/>
                </a:lnTo>
                <a:lnTo>
                  <a:pt x="1138" y="883"/>
                </a:lnTo>
                <a:lnTo>
                  <a:pt x="1149" y="883"/>
                </a:lnTo>
                <a:lnTo>
                  <a:pt x="1160" y="883"/>
                </a:lnTo>
                <a:lnTo>
                  <a:pt x="1172" y="883"/>
                </a:lnTo>
                <a:lnTo>
                  <a:pt x="1183" y="883"/>
                </a:lnTo>
                <a:lnTo>
                  <a:pt x="1194" y="883"/>
                </a:lnTo>
                <a:lnTo>
                  <a:pt x="1205" y="883"/>
                </a:lnTo>
                <a:lnTo>
                  <a:pt x="1217" y="883"/>
                </a:lnTo>
                <a:lnTo>
                  <a:pt x="1228" y="883"/>
                </a:lnTo>
                <a:lnTo>
                  <a:pt x="1239" y="883"/>
                </a:lnTo>
                <a:lnTo>
                  <a:pt x="1250" y="883"/>
                </a:lnTo>
                <a:lnTo>
                  <a:pt x="1262" y="883"/>
                </a:lnTo>
                <a:lnTo>
                  <a:pt x="1273" y="883"/>
                </a:lnTo>
                <a:lnTo>
                  <a:pt x="1273" y="873"/>
                </a:lnTo>
                <a:lnTo>
                  <a:pt x="1273" y="883"/>
                </a:lnTo>
                <a:lnTo>
                  <a:pt x="1284" y="883"/>
                </a:lnTo>
                <a:lnTo>
                  <a:pt x="1295" y="883"/>
                </a:lnTo>
                <a:lnTo>
                  <a:pt x="1307" y="883"/>
                </a:lnTo>
                <a:lnTo>
                  <a:pt x="1318" y="883"/>
                </a:lnTo>
                <a:lnTo>
                  <a:pt x="1329" y="883"/>
                </a:lnTo>
                <a:lnTo>
                  <a:pt x="1340" y="883"/>
                </a:lnTo>
                <a:lnTo>
                  <a:pt x="1352" y="883"/>
                </a:lnTo>
                <a:lnTo>
                  <a:pt x="1363" y="883"/>
                </a:lnTo>
                <a:lnTo>
                  <a:pt x="1374" y="883"/>
                </a:lnTo>
                <a:lnTo>
                  <a:pt x="1385" y="883"/>
                </a:lnTo>
                <a:lnTo>
                  <a:pt x="1397" y="883"/>
                </a:lnTo>
                <a:lnTo>
                  <a:pt x="1408" y="883"/>
                </a:lnTo>
                <a:lnTo>
                  <a:pt x="1419" y="883"/>
                </a:lnTo>
                <a:lnTo>
                  <a:pt x="1431" y="883"/>
                </a:lnTo>
                <a:lnTo>
                  <a:pt x="1442" y="883"/>
                </a:lnTo>
                <a:lnTo>
                  <a:pt x="1453" y="883"/>
                </a:lnTo>
                <a:lnTo>
                  <a:pt x="1464" y="883"/>
                </a:lnTo>
                <a:lnTo>
                  <a:pt x="1476" y="883"/>
                </a:lnTo>
                <a:lnTo>
                  <a:pt x="1487" y="883"/>
                </a:lnTo>
                <a:lnTo>
                  <a:pt x="1498" y="883"/>
                </a:lnTo>
                <a:lnTo>
                  <a:pt x="1509" y="883"/>
                </a:lnTo>
                <a:lnTo>
                  <a:pt x="1521" y="883"/>
                </a:lnTo>
                <a:lnTo>
                  <a:pt x="1532" y="883"/>
                </a:lnTo>
                <a:lnTo>
                  <a:pt x="1543" y="883"/>
                </a:lnTo>
                <a:lnTo>
                  <a:pt x="1554" y="883"/>
                </a:lnTo>
                <a:lnTo>
                  <a:pt x="1566" y="883"/>
                </a:lnTo>
                <a:lnTo>
                  <a:pt x="1577" y="883"/>
                </a:lnTo>
                <a:lnTo>
                  <a:pt x="1577" y="873"/>
                </a:lnTo>
                <a:lnTo>
                  <a:pt x="1577" y="883"/>
                </a:lnTo>
                <a:lnTo>
                  <a:pt x="1588" y="883"/>
                </a:lnTo>
                <a:lnTo>
                  <a:pt x="1588" y="873"/>
                </a:lnTo>
                <a:lnTo>
                  <a:pt x="1588" y="883"/>
                </a:lnTo>
                <a:lnTo>
                  <a:pt x="1599" y="883"/>
                </a:lnTo>
                <a:lnTo>
                  <a:pt x="1599" y="0"/>
                </a:lnTo>
                <a:lnTo>
                  <a:pt x="1599" y="873"/>
                </a:lnTo>
                <a:lnTo>
                  <a:pt x="1611" y="873"/>
                </a:lnTo>
                <a:lnTo>
                  <a:pt x="1611" y="883"/>
                </a:lnTo>
                <a:lnTo>
                  <a:pt x="1611" y="821"/>
                </a:lnTo>
                <a:lnTo>
                  <a:pt x="1611" y="883"/>
                </a:lnTo>
                <a:lnTo>
                  <a:pt x="1622" y="883"/>
                </a:lnTo>
                <a:lnTo>
                  <a:pt x="1622" y="873"/>
                </a:lnTo>
                <a:lnTo>
                  <a:pt x="1622" y="883"/>
                </a:lnTo>
                <a:lnTo>
                  <a:pt x="1633" y="883"/>
                </a:lnTo>
                <a:lnTo>
                  <a:pt x="1633" y="862"/>
                </a:lnTo>
                <a:lnTo>
                  <a:pt x="1633" y="883"/>
                </a:lnTo>
                <a:lnTo>
                  <a:pt x="1645" y="883"/>
                </a:lnTo>
                <a:lnTo>
                  <a:pt x="1656" y="883"/>
                </a:lnTo>
                <a:lnTo>
                  <a:pt x="1656" y="790"/>
                </a:lnTo>
                <a:lnTo>
                  <a:pt x="1656" y="883"/>
                </a:lnTo>
                <a:lnTo>
                  <a:pt x="1667" y="883"/>
                </a:lnTo>
                <a:lnTo>
                  <a:pt x="1678" y="883"/>
                </a:lnTo>
                <a:lnTo>
                  <a:pt x="1690" y="883"/>
                </a:lnTo>
                <a:lnTo>
                  <a:pt x="1701" y="883"/>
                </a:lnTo>
                <a:lnTo>
                  <a:pt x="1712" y="883"/>
                </a:lnTo>
                <a:lnTo>
                  <a:pt x="1723" y="883"/>
                </a:lnTo>
                <a:lnTo>
                  <a:pt x="1735" y="883"/>
                </a:lnTo>
                <a:lnTo>
                  <a:pt x="1746" y="883"/>
                </a:lnTo>
                <a:lnTo>
                  <a:pt x="1757" y="883"/>
                </a:lnTo>
                <a:lnTo>
                  <a:pt x="1768" y="883"/>
                </a:lnTo>
                <a:lnTo>
                  <a:pt x="1780" y="883"/>
                </a:lnTo>
                <a:lnTo>
                  <a:pt x="1791" y="883"/>
                </a:lnTo>
                <a:lnTo>
                  <a:pt x="1802" y="883"/>
                </a:lnTo>
                <a:lnTo>
                  <a:pt x="1813" y="883"/>
                </a:lnTo>
                <a:lnTo>
                  <a:pt x="1825" y="883"/>
                </a:lnTo>
                <a:lnTo>
                  <a:pt x="1836" y="883"/>
                </a:lnTo>
                <a:lnTo>
                  <a:pt x="1847" y="883"/>
                </a:lnTo>
                <a:lnTo>
                  <a:pt x="1859" y="883"/>
                </a:lnTo>
                <a:lnTo>
                  <a:pt x="1870" y="883"/>
                </a:lnTo>
                <a:lnTo>
                  <a:pt x="1881" y="883"/>
                </a:lnTo>
                <a:lnTo>
                  <a:pt x="1892" y="883"/>
                </a:lnTo>
                <a:lnTo>
                  <a:pt x="1904" y="883"/>
                </a:lnTo>
                <a:lnTo>
                  <a:pt x="1915" y="883"/>
                </a:lnTo>
                <a:lnTo>
                  <a:pt x="1926" y="883"/>
                </a:lnTo>
                <a:lnTo>
                  <a:pt x="1937" y="883"/>
                </a:lnTo>
                <a:lnTo>
                  <a:pt x="1949" y="883"/>
                </a:lnTo>
                <a:lnTo>
                  <a:pt x="1960" y="883"/>
                </a:lnTo>
                <a:lnTo>
                  <a:pt x="1971" y="883"/>
                </a:lnTo>
                <a:lnTo>
                  <a:pt x="1982" y="883"/>
                </a:lnTo>
                <a:lnTo>
                  <a:pt x="1994" y="883"/>
                </a:lnTo>
                <a:lnTo>
                  <a:pt x="2005" y="883"/>
                </a:lnTo>
                <a:lnTo>
                  <a:pt x="2016" y="883"/>
                </a:lnTo>
                <a:lnTo>
                  <a:pt x="2027" y="883"/>
                </a:lnTo>
                <a:lnTo>
                  <a:pt x="2039" y="883"/>
                </a:lnTo>
                <a:lnTo>
                  <a:pt x="2050" y="883"/>
                </a:lnTo>
                <a:lnTo>
                  <a:pt x="2061" y="883"/>
                </a:lnTo>
                <a:lnTo>
                  <a:pt x="2072" y="883"/>
                </a:lnTo>
                <a:lnTo>
                  <a:pt x="2084" y="883"/>
                </a:lnTo>
                <a:lnTo>
                  <a:pt x="2095" y="883"/>
                </a:lnTo>
                <a:lnTo>
                  <a:pt x="2106" y="883"/>
                </a:lnTo>
                <a:lnTo>
                  <a:pt x="2118" y="883"/>
                </a:lnTo>
                <a:lnTo>
                  <a:pt x="2129" y="883"/>
                </a:lnTo>
                <a:lnTo>
                  <a:pt x="2140" y="883"/>
                </a:lnTo>
                <a:lnTo>
                  <a:pt x="2151" y="883"/>
                </a:lnTo>
                <a:lnTo>
                  <a:pt x="2163" y="883"/>
                </a:lnTo>
                <a:lnTo>
                  <a:pt x="2174" y="883"/>
                </a:lnTo>
                <a:lnTo>
                  <a:pt x="2185" y="883"/>
                </a:lnTo>
                <a:lnTo>
                  <a:pt x="2196" y="883"/>
                </a:lnTo>
                <a:lnTo>
                  <a:pt x="2208" y="883"/>
                </a:lnTo>
                <a:lnTo>
                  <a:pt x="2219" y="883"/>
                </a:lnTo>
                <a:lnTo>
                  <a:pt x="2230" y="883"/>
                </a:lnTo>
                <a:lnTo>
                  <a:pt x="2241" y="883"/>
                </a:lnTo>
                <a:lnTo>
                  <a:pt x="2253" y="883"/>
                </a:lnTo>
                <a:lnTo>
                  <a:pt x="2264" y="883"/>
                </a:lnTo>
                <a:lnTo>
                  <a:pt x="2275" y="883"/>
                </a:lnTo>
                <a:lnTo>
                  <a:pt x="2286" y="883"/>
                </a:lnTo>
                <a:lnTo>
                  <a:pt x="2298" y="883"/>
                </a:lnTo>
                <a:lnTo>
                  <a:pt x="2309" y="883"/>
                </a:lnTo>
                <a:lnTo>
                  <a:pt x="2320" y="883"/>
                </a:lnTo>
                <a:lnTo>
                  <a:pt x="2332" y="883"/>
                </a:lnTo>
                <a:lnTo>
                  <a:pt x="2343" y="883"/>
                </a:lnTo>
                <a:lnTo>
                  <a:pt x="2354" y="883"/>
                </a:lnTo>
                <a:lnTo>
                  <a:pt x="2365" y="883"/>
                </a:lnTo>
                <a:lnTo>
                  <a:pt x="2377" y="883"/>
                </a:lnTo>
                <a:lnTo>
                  <a:pt x="2388" y="883"/>
                </a:lnTo>
                <a:lnTo>
                  <a:pt x="2399" y="883"/>
                </a:lnTo>
                <a:lnTo>
                  <a:pt x="2410" y="883"/>
                </a:lnTo>
                <a:lnTo>
                  <a:pt x="2422" y="883"/>
                </a:lnTo>
                <a:lnTo>
                  <a:pt x="2433" y="883"/>
                </a:lnTo>
                <a:lnTo>
                  <a:pt x="2444" y="883"/>
                </a:lnTo>
                <a:lnTo>
                  <a:pt x="2455" y="883"/>
                </a:lnTo>
                <a:lnTo>
                  <a:pt x="2467" y="883"/>
                </a:lnTo>
                <a:lnTo>
                  <a:pt x="2478" y="883"/>
                </a:lnTo>
                <a:lnTo>
                  <a:pt x="2489" y="883"/>
                </a:lnTo>
                <a:lnTo>
                  <a:pt x="2500" y="883"/>
                </a:lnTo>
                <a:lnTo>
                  <a:pt x="2512" y="883"/>
                </a:lnTo>
                <a:lnTo>
                  <a:pt x="2523" y="883"/>
                </a:lnTo>
                <a:lnTo>
                  <a:pt x="2534" y="883"/>
                </a:lnTo>
                <a:lnTo>
                  <a:pt x="2545" y="883"/>
                </a:lnTo>
                <a:lnTo>
                  <a:pt x="2557" y="883"/>
                </a:lnTo>
                <a:lnTo>
                  <a:pt x="2568" y="883"/>
                </a:lnTo>
                <a:lnTo>
                  <a:pt x="2579" y="883"/>
                </a:lnTo>
                <a:lnTo>
                  <a:pt x="2591" y="883"/>
                </a:lnTo>
                <a:lnTo>
                  <a:pt x="2602" y="883"/>
                </a:lnTo>
                <a:lnTo>
                  <a:pt x="2613" y="883"/>
                </a:lnTo>
                <a:lnTo>
                  <a:pt x="2624" y="883"/>
                </a:lnTo>
                <a:lnTo>
                  <a:pt x="2636" y="883"/>
                </a:lnTo>
                <a:lnTo>
                  <a:pt x="2647" y="883"/>
                </a:lnTo>
                <a:lnTo>
                  <a:pt x="2658" y="883"/>
                </a:lnTo>
                <a:lnTo>
                  <a:pt x="2669" y="883"/>
                </a:lnTo>
                <a:lnTo>
                  <a:pt x="2681" y="883"/>
                </a:lnTo>
                <a:lnTo>
                  <a:pt x="2692" y="883"/>
                </a:lnTo>
                <a:lnTo>
                  <a:pt x="2703" y="883"/>
                </a:lnTo>
                <a:lnTo>
                  <a:pt x="2714" y="883"/>
                </a:lnTo>
                <a:lnTo>
                  <a:pt x="2726" y="883"/>
                </a:lnTo>
                <a:lnTo>
                  <a:pt x="2737" y="883"/>
                </a:lnTo>
                <a:lnTo>
                  <a:pt x="2748" y="883"/>
                </a:lnTo>
                <a:lnTo>
                  <a:pt x="2759" y="883"/>
                </a:lnTo>
                <a:lnTo>
                  <a:pt x="2771" y="883"/>
                </a:lnTo>
                <a:lnTo>
                  <a:pt x="2782" y="883"/>
                </a:lnTo>
                <a:lnTo>
                  <a:pt x="2793" y="883"/>
                </a:lnTo>
                <a:lnTo>
                  <a:pt x="2805" y="883"/>
                </a:lnTo>
                <a:lnTo>
                  <a:pt x="2816" y="883"/>
                </a:lnTo>
                <a:lnTo>
                  <a:pt x="2827" y="883"/>
                </a:lnTo>
                <a:lnTo>
                  <a:pt x="2838" y="883"/>
                </a:lnTo>
                <a:lnTo>
                  <a:pt x="2850" y="883"/>
                </a:lnTo>
                <a:lnTo>
                  <a:pt x="2861" y="883"/>
                </a:lnTo>
                <a:lnTo>
                  <a:pt x="2872" y="883"/>
                </a:lnTo>
                <a:lnTo>
                  <a:pt x="2883" y="883"/>
                </a:lnTo>
                <a:lnTo>
                  <a:pt x="2895" y="883"/>
                </a:lnTo>
                <a:lnTo>
                  <a:pt x="2895" y="873"/>
                </a:lnTo>
                <a:lnTo>
                  <a:pt x="2895" y="883"/>
                </a:lnTo>
                <a:lnTo>
                  <a:pt x="2906" y="883"/>
                </a:lnTo>
                <a:lnTo>
                  <a:pt x="2917" y="883"/>
                </a:lnTo>
                <a:lnTo>
                  <a:pt x="2928" y="883"/>
                </a:lnTo>
                <a:lnTo>
                  <a:pt x="2940" y="883"/>
                </a:lnTo>
                <a:lnTo>
                  <a:pt x="2951" y="883"/>
                </a:lnTo>
                <a:lnTo>
                  <a:pt x="2962" y="883"/>
                </a:lnTo>
                <a:lnTo>
                  <a:pt x="2973" y="883"/>
                </a:lnTo>
                <a:lnTo>
                  <a:pt x="2985" y="883"/>
                </a:lnTo>
                <a:lnTo>
                  <a:pt x="2996" y="883"/>
                </a:lnTo>
                <a:lnTo>
                  <a:pt x="3007" y="883"/>
                </a:lnTo>
                <a:lnTo>
                  <a:pt x="3018" y="883"/>
                </a:lnTo>
                <a:lnTo>
                  <a:pt x="3030" y="883"/>
                </a:lnTo>
                <a:lnTo>
                  <a:pt x="3041" y="883"/>
                </a:lnTo>
                <a:lnTo>
                  <a:pt x="3052" y="883"/>
                </a:lnTo>
                <a:lnTo>
                  <a:pt x="3064" y="883"/>
                </a:lnTo>
                <a:lnTo>
                  <a:pt x="3075" y="883"/>
                </a:lnTo>
                <a:lnTo>
                  <a:pt x="3086" y="883"/>
                </a:lnTo>
                <a:lnTo>
                  <a:pt x="3097" y="883"/>
                </a:lnTo>
                <a:lnTo>
                  <a:pt x="3109" y="883"/>
                </a:lnTo>
                <a:lnTo>
                  <a:pt x="3120" y="883"/>
                </a:lnTo>
                <a:lnTo>
                  <a:pt x="3131" y="883"/>
                </a:lnTo>
                <a:lnTo>
                  <a:pt x="3142" y="883"/>
                </a:lnTo>
                <a:lnTo>
                  <a:pt x="3154" y="883"/>
                </a:lnTo>
                <a:lnTo>
                  <a:pt x="3165" y="883"/>
                </a:lnTo>
                <a:lnTo>
                  <a:pt x="3176" y="883"/>
                </a:lnTo>
                <a:lnTo>
                  <a:pt x="3187" y="883"/>
                </a:lnTo>
                <a:lnTo>
                  <a:pt x="3199" y="883"/>
                </a:lnTo>
                <a:lnTo>
                  <a:pt x="3210" y="883"/>
                </a:lnTo>
                <a:lnTo>
                  <a:pt x="3221" y="883"/>
                </a:lnTo>
                <a:lnTo>
                  <a:pt x="3232" y="883"/>
                </a:lnTo>
                <a:lnTo>
                  <a:pt x="3244" y="883"/>
                </a:lnTo>
                <a:lnTo>
                  <a:pt x="3255" y="883"/>
                </a:lnTo>
                <a:lnTo>
                  <a:pt x="3266" y="883"/>
                </a:lnTo>
                <a:lnTo>
                  <a:pt x="3278" y="883"/>
                </a:lnTo>
                <a:lnTo>
                  <a:pt x="3289" y="883"/>
                </a:lnTo>
                <a:lnTo>
                  <a:pt x="3300" y="883"/>
                </a:lnTo>
                <a:lnTo>
                  <a:pt x="3311" y="883"/>
                </a:lnTo>
                <a:lnTo>
                  <a:pt x="3323" y="883"/>
                </a:lnTo>
                <a:lnTo>
                  <a:pt x="3334" y="883"/>
                </a:lnTo>
                <a:lnTo>
                  <a:pt x="3345" y="883"/>
                </a:lnTo>
                <a:lnTo>
                  <a:pt x="3356" y="883"/>
                </a:lnTo>
                <a:lnTo>
                  <a:pt x="3368" y="883"/>
                </a:lnTo>
                <a:lnTo>
                  <a:pt x="3379" y="883"/>
                </a:lnTo>
                <a:lnTo>
                  <a:pt x="3390" y="883"/>
                </a:lnTo>
                <a:lnTo>
                  <a:pt x="3401" y="883"/>
                </a:lnTo>
                <a:lnTo>
                  <a:pt x="3413" y="883"/>
                </a:lnTo>
                <a:lnTo>
                  <a:pt x="3424" y="883"/>
                </a:lnTo>
                <a:lnTo>
                  <a:pt x="3435" y="883"/>
                </a:lnTo>
                <a:lnTo>
                  <a:pt x="3446" y="883"/>
                </a:lnTo>
                <a:lnTo>
                  <a:pt x="3458" y="883"/>
                </a:lnTo>
                <a:lnTo>
                  <a:pt x="3469" y="883"/>
                </a:lnTo>
                <a:lnTo>
                  <a:pt x="3480" y="883"/>
                </a:lnTo>
                <a:lnTo>
                  <a:pt x="3492" y="883"/>
                </a:lnTo>
                <a:lnTo>
                  <a:pt x="3503" y="883"/>
                </a:lnTo>
                <a:lnTo>
                  <a:pt x="3514" y="883"/>
                </a:lnTo>
                <a:lnTo>
                  <a:pt x="3525" y="883"/>
                </a:lnTo>
                <a:lnTo>
                  <a:pt x="3537" y="883"/>
                </a:lnTo>
                <a:lnTo>
                  <a:pt x="3548" y="883"/>
                </a:lnTo>
                <a:lnTo>
                  <a:pt x="3559" y="883"/>
                </a:lnTo>
                <a:lnTo>
                  <a:pt x="3570" y="883"/>
                </a:lnTo>
                <a:lnTo>
                  <a:pt x="3582" y="883"/>
                </a:lnTo>
                <a:lnTo>
                  <a:pt x="3593" y="883"/>
                </a:lnTo>
                <a:lnTo>
                  <a:pt x="3604" y="883"/>
                </a:lnTo>
                <a:lnTo>
                  <a:pt x="3615" y="883"/>
                </a:lnTo>
                <a:lnTo>
                  <a:pt x="3627" y="883"/>
                </a:lnTo>
                <a:lnTo>
                  <a:pt x="3638" y="883"/>
                </a:lnTo>
                <a:lnTo>
                  <a:pt x="3649" y="883"/>
                </a:lnTo>
                <a:lnTo>
                  <a:pt x="3660" y="883"/>
                </a:lnTo>
                <a:lnTo>
                  <a:pt x="3672" y="883"/>
                </a:lnTo>
                <a:lnTo>
                  <a:pt x="3683" y="883"/>
                </a:lnTo>
                <a:lnTo>
                  <a:pt x="3694" y="883"/>
                </a:lnTo>
                <a:lnTo>
                  <a:pt x="3705" y="883"/>
                </a:lnTo>
                <a:lnTo>
                  <a:pt x="3717" y="883"/>
                </a:lnTo>
                <a:lnTo>
                  <a:pt x="3728" y="883"/>
                </a:lnTo>
                <a:lnTo>
                  <a:pt x="3739" y="883"/>
                </a:lnTo>
                <a:lnTo>
                  <a:pt x="3751" y="883"/>
                </a:lnTo>
                <a:lnTo>
                  <a:pt x="3762" y="883"/>
                </a:lnTo>
                <a:lnTo>
                  <a:pt x="3773" y="883"/>
                </a:lnTo>
                <a:lnTo>
                  <a:pt x="3784" y="883"/>
                </a:lnTo>
                <a:lnTo>
                  <a:pt x="3796" y="883"/>
                </a:lnTo>
                <a:lnTo>
                  <a:pt x="3807" y="883"/>
                </a:lnTo>
                <a:lnTo>
                  <a:pt x="3818" y="883"/>
                </a:lnTo>
                <a:lnTo>
                  <a:pt x="3829" y="883"/>
                </a:lnTo>
                <a:lnTo>
                  <a:pt x="3841" y="883"/>
                </a:lnTo>
                <a:lnTo>
                  <a:pt x="3852" y="883"/>
                </a:lnTo>
                <a:lnTo>
                  <a:pt x="3863" y="883"/>
                </a:lnTo>
                <a:lnTo>
                  <a:pt x="3874" y="883"/>
                </a:lnTo>
                <a:lnTo>
                  <a:pt x="3886" y="883"/>
                </a:lnTo>
                <a:lnTo>
                  <a:pt x="3897" y="883"/>
                </a:lnTo>
                <a:lnTo>
                  <a:pt x="3908" y="883"/>
                </a:lnTo>
                <a:lnTo>
                  <a:pt x="3919" y="883"/>
                </a:lnTo>
                <a:lnTo>
                  <a:pt x="3931" y="883"/>
                </a:lnTo>
                <a:lnTo>
                  <a:pt x="3942" y="883"/>
                </a:lnTo>
                <a:lnTo>
                  <a:pt x="3953" y="883"/>
                </a:lnTo>
                <a:lnTo>
                  <a:pt x="3965" y="883"/>
                </a:lnTo>
                <a:lnTo>
                  <a:pt x="3976" y="883"/>
                </a:lnTo>
                <a:lnTo>
                  <a:pt x="3987" y="883"/>
                </a:lnTo>
                <a:lnTo>
                  <a:pt x="3998" y="883"/>
                </a:lnTo>
                <a:lnTo>
                  <a:pt x="4010" y="883"/>
                </a:lnTo>
                <a:lnTo>
                  <a:pt x="4021" y="883"/>
                </a:lnTo>
                <a:lnTo>
                  <a:pt x="4032" y="883"/>
                </a:lnTo>
                <a:lnTo>
                  <a:pt x="4043" y="883"/>
                </a:lnTo>
                <a:lnTo>
                  <a:pt x="4055" y="883"/>
                </a:lnTo>
                <a:lnTo>
                  <a:pt x="4066" y="883"/>
                </a:lnTo>
                <a:lnTo>
                  <a:pt x="4077" y="883"/>
                </a:lnTo>
                <a:lnTo>
                  <a:pt x="4088" y="883"/>
                </a:lnTo>
                <a:lnTo>
                  <a:pt x="4100" y="883"/>
                </a:lnTo>
                <a:lnTo>
                  <a:pt x="4111" y="883"/>
                </a:lnTo>
                <a:lnTo>
                  <a:pt x="4122" y="883"/>
                </a:lnTo>
                <a:lnTo>
                  <a:pt x="4133" y="883"/>
                </a:lnTo>
                <a:lnTo>
                  <a:pt x="4145" y="883"/>
                </a:lnTo>
                <a:lnTo>
                  <a:pt x="4156" y="883"/>
                </a:lnTo>
                <a:lnTo>
                  <a:pt x="4167" y="883"/>
                </a:lnTo>
                <a:lnTo>
                  <a:pt x="4178" y="883"/>
                </a:lnTo>
                <a:lnTo>
                  <a:pt x="4190" y="883"/>
                </a:lnTo>
                <a:lnTo>
                  <a:pt x="4201" y="883"/>
                </a:lnTo>
                <a:lnTo>
                  <a:pt x="4212" y="883"/>
                </a:lnTo>
                <a:lnTo>
                  <a:pt x="4224" y="883"/>
                </a:lnTo>
                <a:lnTo>
                  <a:pt x="4235" y="883"/>
                </a:lnTo>
                <a:lnTo>
                  <a:pt x="4246" y="883"/>
                </a:lnTo>
                <a:lnTo>
                  <a:pt x="4257" y="883"/>
                </a:lnTo>
                <a:lnTo>
                  <a:pt x="4269" y="883"/>
                </a:lnTo>
                <a:lnTo>
                  <a:pt x="4280" y="883"/>
                </a:lnTo>
                <a:lnTo>
                  <a:pt x="4291" y="883"/>
                </a:lnTo>
                <a:lnTo>
                  <a:pt x="4302" y="883"/>
                </a:lnTo>
                <a:lnTo>
                  <a:pt x="4314" y="883"/>
                </a:lnTo>
                <a:lnTo>
                  <a:pt x="4325" y="883"/>
                </a:lnTo>
                <a:lnTo>
                  <a:pt x="4336" y="883"/>
                </a:lnTo>
                <a:lnTo>
                  <a:pt x="4347" y="883"/>
                </a:lnTo>
                <a:lnTo>
                  <a:pt x="4359" y="883"/>
                </a:lnTo>
                <a:lnTo>
                  <a:pt x="4370" y="883"/>
                </a:lnTo>
                <a:lnTo>
                  <a:pt x="4381" y="883"/>
                </a:lnTo>
                <a:lnTo>
                  <a:pt x="4392" y="883"/>
                </a:lnTo>
                <a:lnTo>
                  <a:pt x="4404" y="883"/>
                </a:lnTo>
                <a:lnTo>
                  <a:pt x="4415" y="883"/>
                </a:lnTo>
                <a:lnTo>
                  <a:pt x="4426" y="883"/>
                </a:lnTo>
                <a:lnTo>
                  <a:pt x="4438" y="883"/>
                </a:lnTo>
                <a:lnTo>
                  <a:pt x="4449" y="883"/>
                </a:lnTo>
                <a:lnTo>
                  <a:pt x="4460" y="883"/>
                </a:lnTo>
                <a:lnTo>
                  <a:pt x="4471" y="883"/>
                </a:lnTo>
                <a:lnTo>
                  <a:pt x="4483" y="883"/>
                </a:lnTo>
                <a:lnTo>
                  <a:pt x="4494" y="883"/>
                </a:lnTo>
                <a:lnTo>
                  <a:pt x="4505" y="883"/>
                </a:lnTo>
                <a:lnTo>
                  <a:pt x="4516" y="883"/>
                </a:lnTo>
                <a:lnTo>
                  <a:pt x="4528" y="883"/>
                </a:lnTo>
                <a:lnTo>
                  <a:pt x="4539" y="883"/>
                </a:lnTo>
                <a:lnTo>
                  <a:pt x="4550" y="883"/>
                </a:lnTo>
                <a:lnTo>
                  <a:pt x="4561" y="883"/>
                </a:lnTo>
                <a:lnTo>
                  <a:pt x="4573" y="883"/>
                </a:lnTo>
                <a:lnTo>
                  <a:pt x="4584" y="883"/>
                </a:lnTo>
                <a:lnTo>
                  <a:pt x="4595" y="883"/>
                </a:lnTo>
                <a:lnTo>
                  <a:pt x="4606" y="883"/>
                </a:lnTo>
                <a:lnTo>
                  <a:pt x="4618" y="883"/>
                </a:lnTo>
                <a:lnTo>
                  <a:pt x="4629" y="883"/>
                </a:lnTo>
                <a:lnTo>
                  <a:pt x="4640" y="883"/>
                </a:lnTo>
                <a:lnTo>
                  <a:pt x="4652" y="883"/>
                </a:lnTo>
                <a:lnTo>
                  <a:pt x="4663" y="883"/>
                </a:lnTo>
                <a:lnTo>
                  <a:pt x="4674" y="883"/>
                </a:lnTo>
                <a:lnTo>
                  <a:pt x="4685" y="883"/>
                </a:lnTo>
                <a:lnTo>
                  <a:pt x="4697" y="883"/>
                </a:lnTo>
                <a:lnTo>
                  <a:pt x="4708" y="883"/>
                </a:lnTo>
                <a:lnTo>
                  <a:pt x="4719" y="883"/>
                </a:lnTo>
                <a:lnTo>
                  <a:pt x="4730" y="883"/>
                </a:lnTo>
                <a:lnTo>
                  <a:pt x="4742" y="883"/>
                </a:lnTo>
                <a:lnTo>
                  <a:pt x="4753" y="883"/>
                </a:lnTo>
                <a:lnTo>
                  <a:pt x="4764" y="883"/>
                </a:lnTo>
                <a:lnTo>
                  <a:pt x="4775" y="883"/>
                </a:lnTo>
                <a:lnTo>
                  <a:pt x="4787" y="883"/>
                </a:lnTo>
                <a:lnTo>
                  <a:pt x="4798" y="883"/>
                </a:lnTo>
                <a:lnTo>
                  <a:pt x="4809" y="883"/>
                </a:lnTo>
                <a:lnTo>
                  <a:pt x="4820" y="883"/>
                </a:lnTo>
                <a:lnTo>
                  <a:pt x="4832" y="883"/>
                </a:lnTo>
                <a:lnTo>
                  <a:pt x="4843" y="883"/>
                </a:lnTo>
                <a:lnTo>
                  <a:pt x="4854" y="883"/>
                </a:lnTo>
                <a:lnTo>
                  <a:pt x="4865" y="883"/>
                </a:lnTo>
                <a:lnTo>
                  <a:pt x="4877" y="883"/>
                </a:lnTo>
                <a:lnTo>
                  <a:pt x="4888" y="883"/>
                </a:lnTo>
                <a:lnTo>
                  <a:pt x="4899" y="883"/>
                </a:lnTo>
                <a:lnTo>
                  <a:pt x="4911" y="883"/>
                </a:lnTo>
                <a:lnTo>
                  <a:pt x="4922" y="883"/>
                </a:lnTo>
                <a:lnTo>
                  <a:pt x="4933" y="883"/>
                </a:lnTo>
                <a:lnTo>
                  <a:pt x="4944" y="883"/>
                </a:lnTo>
                <a:lnTo>
                  <a:pt x="4956" y="883"/>
                </a:lnTo>
                <a:lnTo>
                  <a:pt x="4967" y="883"/>
                </a:lnTo>
                <a:lnTo>
                  <a:pt x="4978" y="883"/>
                </a:lnTo>
                <a:lnTo>
                  <a:pt x="4989" y="883"/>
                </a:lnTo>
                <a:lnTo>
                  <a:pt x="5001" y="883"/>
                </a:lnTo>
                <a:lnTo>
                  <a:pt x="5012" y="883"/>
                </a:lnTo>
                <a:lnTo>
                  <a:pt x="5023" y="883"/>
                </a:lnTo>
                <a:lnTo>
                  <a:pt x="5034" y="883"/>
                </a:lnTo>
                <a:lnTo>
                  <a:pt x="5046" y="883"/>
                </a:lnTo>
                <a:lnTo>
                  <a:pt x="5057" y="883"/>
                </a:lnTo>
                <a:lnTo>
                  <a:pt x="5068" y="883"/>
                </a:lnTo>
                <a:lnTo>
                  <a:pt x="5079" y="883"/>
                </a:lnTo>
                <a:lnTo>
                  <a:pt x="5091" y="883"/>
                </a:lnTo>
                <a:lnTo>
                  <a:pt x="5102" y="883"/>
                </a:lnTo>
                <a:lnTo>
                  <a:pt x="5113" y="883"/>
                </a:lnTo>
                <a:lnTo>
                  <a:pt x="5125" y="883"/>
                </a:lnTo>
                <a:lnTo>
                  <a:pt x="5136" y="883"/>
                </a:lnTo>
                <a:lnTo>
                  <a:pt x="5147" y="883"/>
                </a:lnTo>
                <a:lnTo>
                  <a:pt x="5158" y="883"/>
                </a:lnTo>
                <a:lnTo>
                  <a:pt x="5170" y="883"/>
                </a:lnTo>
                <a:lnTo>
                  <a:pt x="5181" y="883"/>
                </a:lnTo>
                <a:lnTo>
                  <a:pt x="5192" y="883"/>
                </a:lnTo>
                <a:lnTo>
                  <a:pt x="5203" y="883"/>
                </a:lnTo>
                <a:lnTo>
                  <a:pt x="5215" y="883"/>
                </a:lnTo>
                <a:lnTo>
                  <a:pt x="5226" y="883"/>
                </a:lnTo>
                <a:lnTo>
                  <a:pt x="5237" y="883"/>
                </a:lnTo>
                <a:lnTo>
                  <a:pt x="5248" y="883"/>
                </a:lnTo>
                <a:lnTo>
                  <a:pt x="5260" y="883"/>
                </a:lnTo>
                <a:lnTo>
                  <a:pt x="5271" y="883"/>
                </a:lnTo>
                <a:lnTo>
                  <a:pt x="5282" y="883"/>
                </a:lnTo>
                <a:lnTo>
                  <a:pt x="5293" y="883"/>
                </a:lnTo>
                <a:lnTo>
                  <a:pt x="5305" y="883"/>
                </a:lnTo>
                <a:lnTo>
                  <a:pt x="5316" y="883"/>
                </a:lnTo>
                <a:lnTo>
                  <a:pt x="5327" y="883"/>
                </a:lnTo>
                <a:lnTo>
                  <a:pt x="5338" y="883"/>
                </a:lnTo>
                <a:lnTo>
                  <a:pt x="5350" y="883"/>
                </a:lnTo>
                <a:lnTo>
                  <a:pt x="5361" y="883"/>
                </a:lnTo>
                <a:lnTo>
                  <a:pt x="5372" y="883"/>
                </a:lnTo>
                <a:lnTo>
                  <a:pt x="5384" y="883"/>
                </a:lnTo>
              </a:path>
            </a:pathLst>
          </a:custGeom>
          <a:noFill/>
          <a:ln w="1764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fr-FR"/>
          </a:p>
        </p:txBody>
      </p:sp>
      <p:sp>
        <p:nvSpPr>
          <p:cNvPr id="47113" name="Freeform 9"/>
          <p:cNvSpPr>
            <a:spLocks noChangeArrowheads="1"/>
          </p:cNvSpPr>
          <p:nvPr/>
        </p:nvSpPr>
        <p:spPr bwMode="auto">
          <a:xfrm>
            <a:off x="578881" y="5268093"/>
            <a:ext cx="8546400" cy="1401268"/>
          </a:xfrm>
          <a:custGeom>
            <a:avLst/>
            <a:gdLst>
              <a:gd name="T0" fmla="*/ 79 w 5384"/>
              <a:gd name="T1" fmla="*/ 883 h 883"/>
              <a:gd name="T2" fmla="*/ 158 w 5384"/>
              <a:gd name="T3" fmla="*/ 883 h 883"/>
              <a:gd name="T4" fmla="*/ 248 w 5384"/>
              <a:gd name="T5" fmla="*/ 883 h 883"/>
              <a:gd name="T6" fmla="*/ 327 w 5384"/>
              <a:gd name="T7" fmla="*/ 883 h 883"/>
              <a:gd name="T8" fmla="*/ 417 w 5384"/>
              <a:gd name="T9" fmla="*/ 883 h 883"/>
              <a:gd name="T10" fmla="*/ 496 w 5384"/>
              <a:gd name="T11" fmla="*/ 883 h 883"/>
              <a:gd name="T12" fmla="*/ 586 w 5384"/>
              <a:gd name="T13" fmla="*/ 883 h 883"/>
              <a:gd name="T14" fmla="*/ 665 w 5384"/>
              <a:gd name="T15" fmla="*/ 883 h 883"/>
              <a:gd name="T16" fmla="*/ 755 w 5384"/>
              <a:gd name="T17" fmla="*/ 883 h 883"/>
              <a:gd name="T18" fmla="*/ 834 w 5384"/>
              <a:gd name="T19" fmla="*/ 883 h 883"/>
              <a:gd name="T20" fmla="*/ 924 w 5384"/>
              <a:gd name="T21" fmla="*/ 883 h 883"/>
              <a:gd name="T22" fmla="*/ 1003 w 5384"/>
              <a:gd name="T23" fmla="*/ 883 h 883"/>
              <a:gd name="T24" fmla="*/ 1093 w 5384"/>
              <a:gd name="T25" fmla="*/ 883 h 883"/>
              <a:gd name="T26" fmla="*/ 1172 w 5384"/>
              <a:gd name="T27" fmla="*/ 883 h 883"/>
              <a:gd name="T28" fmla="*/ 1262 w 5384"/>
              <a:gd name="T29" fmla="*/ 883 h 883"/>
              <a:gd name="T30" fmla="*/ 1340 w 5384"/>
              <a:gd name="T31" fmla="*/ 883 h 883"/>
              <a:gd name="T32" fmla="*/ 1431 w 5384"/>
              <a:gd name="T33" fmla="*/ 883 h 883"/>
              <a:gd name="T34" fmla="*/ 1509 w 5384"/>
              <a:gd name="T35" fmla="*/ 883 h 883"/>
              <a:gd name="T36" fmla="*/ 1599 w 5384"/>
              <a:gd name="T37" fmla="*/ 883 h 883"/>
              <a:gd name="T38" fmla="*/ 1678 w 5384"/>
              <a:gd name="T39" fmla="*/ 883 h 883"/>
              <a:gd name="T40" fmla="*/ 1768 w 5384"/>
              <a:gd name="T41" fmla="*/ 883 h 883"/>
              <a:gd name="T42" fmla="*/ 1847 w 5384"/>
              <a:gd name="T43" fmla="*/ 883 h 883"/>
              <a:gd name="T44" fmla="*/ 1937 w 5384"/>
              <a:gd name="T45" fmla="*/ 883 h 883"/>
              <a:gd name="T46" fmla="*/ 2016 w 5384"/>
              <a:gd name="T47" fmla="*/ 883 h 883"/>
              <a:gd name="T48" fmla="*/ 2106 w 5384"/>
              <a:gd name="T49" fmla="*/ 883 h 883"/>
              <a:gd name="T50" fmla="*/ 2185 w 5384"/>
              <a:gd name="T51" fmla="*/ 883 h 883"/>
              <a:gd name="T52" fmla="*/ 2275 w 5384"/>
              <a:gd name="T53" fmla="*/ 883 h 883"/>
              <a:gd name="T54" fmla="*/ 2354 w 5384"/>
              <a:gd name="T55" fmla="*/ 883 h 883"/>
              <a:gd name="T56" fmla="*/ 2444 w 5384"/>
              <a:gd name="T57" fmla="*/ 883 h 883"/>
              <a:gd name="T58" fmla="*/ 2523 w 5384"/>
              <a:gd name="T59" fmla="*/ 883 h 883"/>
              <a:gd name="T60" fmla="*/ 2613 w 5384"/>
              <a:gd name="T61" fmla="*/ 883 h 883"/>
              <a:gd name="T62" fmla="*/ 2692 w 5384"/>
              <a:gd name="T63" fmla="*/ 883 h 883"/>
              <a:gd name="T64" fmla="*/ 2782 w 5384"/>
              <a:gd name="T65" fmla="*/ 883 h 883"/>
              <a:gd name="T66" fmla="*/ 2861 w 5384"/>
              <a:gd name="T67" fmla="*/ 883 h 883"/>
              <a:gd name="T68" fmla="*/ 2951 w 5384"/>
              <a:gd name="T69" fmla="*/ 883 h 883"/>
              <a:gd name="T70" fmla="*/ 3030 w 5384"/>
              <a:gd name="T71" fmla="*/ 883 h 883"/>
              <a:gd name="T72" fmla="*/ 3120 w 5384"/>
              <a:gd name="T73" fmla="*/ 883 h 883"/>
              <a:gd name="T74" fmla="*/ 3199 w 5384"/>
              <a:gd name="T75" fmla="*/ 883 h 883"/>
              <a:gd name="T76" fmla="*/ 3289 w 5384"/>
              <a:gd name="T77" fmla="*/ 883 h 883"/>
              <a:gd name="T78" fmla="*/ 3368 w 5384"/>
              <a:gd name="T79" fmla="*/ 883 h 883"/>
              <a:gd name="T80" fmla="*/ 3458 w 5384"/>
              <a:gd name="T81" fmla="*/ 883 h 883"/>
              <a:gd name="T82" fmla="*/ 3537 w 5384"/>
              <a:gd name="T83" fmla="*/ 883 h 883"/>
              <a:gd name="T84" fmla="*/ 3627 w 5384"/>
              <a:gd name="T85" fmla="*/ 883 h 883"/>
              <a:gd name="T86" fmla="*/ 3705 w 5384"/>
              <a:gd name="T87" fmla="*/ 883 h 883"/>
              <a:gd name="T88" fmla="*/ 3796 w 5384"/>
              <a:gd name="T89" fmla="*/ 883 h 883"/>
              <a:gd name="T90" fmla="*/ 3874 w 5384"/>
              <a:gd name="T91" fmla="*/ 883 h 883"/>
              <a:gd name="T92" fmla="*/ 3965 w 5384"/>
              <a:gd name="T93" fmla="*/ 883 h 883"/>
              <a:gd name="T94" fmla="*/ 4043 w 5384"/>
              <a:gd name="T95" fmla="*/ 883 h 883"/>
              <a:gd name="T96" fmla="*/ 4133 w 5384"/>
              <a:gd name="T97" fmla="*/ 883 h 883"/>
              <a:gd name="T98" fmla="*/ 4212 w 5384"/>
              <a:gd name="T99" fmla="*/ 883 h 883"/>
              <a:gd name="T100" fmla="*/ 4302 w 5384"/>
              <a:gd name="T101" fmla="*/ 883 h 883"/>
              <a:gd name="T102" fmla="*/ 4381 w 5384"/>
              <a:gd name="T103" fmla="*/ 883 h 883"/>
              <a:gd name="T104" fmla="*/ 4471 w 5384"/>
              <a:gd name="T105" fmla="*/ 883 h 883"/>
              <a:gd name="T106" fmla="*/ 4550 w 5384"/>
              <a:gd name="T107" fmla="*/ 883 h 883"/>
              <a:gd name="T108" fmla="*/ 4640 w 5384"/>
              <a:gd name="T109" fmla="*/ 883 h 883"/>
              <a:gd name="T110" fmla="*/ 4719 w 5384"/>
              <a:gd name="T111" fmla="*/ 883 h 883"/>
              <a:gd name="T112" fmla="*/ 4809 w 5384"/>
              <a:gd name="T113" fmla="*/ 883 h 883"/>
              <a:gd name="T114" fmla="*/ 4888 w 5384"/>
              <a:gd name="T115" fmla="*/ 883 h 883"/>
              <a:gd name="T116" fmla="*/ 4978 w 5384"/>
              <a:gd name="T117" fmla="*/ 883 h 883"/>
              <a:gd name="T118" fmla="*/ 5057 w 5384"/>
              <a:gd name="T119" fmla="*/ 883 h 883"/>
              <a:gd name="T120" fmla="*/ 5147 w 5384"/>
              <a:gd name="T121" fmla="*/ 883 h 883"/>
              <a:gd name="T122" fmla="*/ 5226 w 5384"/>
              <a:gd name="T123" fmla="*/ 883 h 883"/>
              <a:gd name="T124" fmla="*/ 5316 w 5384"/>
              <a:gd name="T125" fmla="*/ 883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84" h="883">
                <a:moveTo>
                  <a:pt x="0" y="873"/>
                </a:moveTo>
                <a:lnTo>
                  <a:pt x="0" y="883"/>
                </a:lnTo>
                <a:lnTo>
                  <a:pt x="0" y="873"/>
                </a:lnTo>
                <a:lnTo>
                  <a:pt x="0" y="883"/>
                </a:lnTo>
                <a:lnTo>
                  <a:pt x="12" y="883"/>
                </a:lnTo>
                <a:lnTo>
                  <a:pt x="12" y="873"/>
                </a:lnTo>
                <a:lnTo>
                  <a:pt x="12" y="883"/>
                </a:lnTo>
                <a:lnTo>
                  <a:pt x="23" y="883"/>
                </a:lnTo>
                <a:lnTo>
                  <a:pt x="23" y="873"/>
                </a:lnTo>
                <a:lnTo>
                  <a:pt x="23" y="883"/>
                </a:lnTo>
                <a:lnTo>
                  <a:pt x="34" y="883"/>
                </a:lnTo>
                <a:lnTo>
                  <a:pt x="34" y="841"/>
                </a:lnTo>
                <a:lnTo>
                  <a:pt x="34" y="883"/>
                </a:lnTo>
                <a:lnTo>
                  <a:pt x="45" y="883"/>
                </a:lnTo>
                <a:lnTo>
                  <a:pt x="45" y="873"/>
                </a:lnTo>
                <a:lnTo>
                  <a:pt x="45" y="883"/>
                </a:lnTo>
                <a:lnTo>
                  <a:pt x="57" y="883"/>
                </a:lnTo>
                <a:lnTo>
                  <a:pt x="57" y="862"/>
                </a:lnTo>
                <a:lnTo>
                  <a:pt x="57" y="883"/>
                </a:lnTo>
                <a:lnTo>
                  <a:pt x="68" y="883"/>
                </a:lnTo>
                <a:lnTo>
                  <a:pt x="79" y="883"/>
                </a:lnTo>
                <a:lnTo>
                  <a:pt x="79" y="519"/>
                </a:lnTo>
                <a:lnTo>
                  <a:pt x="79" y="883"/>
                </a:lnTo>
                <a:lnTo>
                  <a:pt x="90" y="883"/>
                </a:lnTo>
                <a:lnTo>
                  <a:pt x="102" y="883"/>
                </a:lnTo>
                <a:lnTo>
                  <a:pt x="113" y="883"/>
                </a:lnTo>
                <a:lnTo>
                  <a:pt x="113" y="873"/>
                </a:lnTo>
                <a:lnTo>
                  <a:pt x="113" y="883"/>
                </a:lnTo>
                <a:lnTo>
                  <a:pt x="124" y="883"/>
                </a:lnTo>
                <a:lnTo>
                  <a:pt x="135" y="883"/>
                </a:lnTo>
                <a:lnTo>
                  <a:pt x="147" y="883"/>
                </a:lnTo>
                <a:lnTo>
                  <a:pt x="147" y="873"/>
                </a:lnTo>
                <a:lnTo>
                  <a:pt x="147" y="883"/>
                </a:lnTo>
                <a:lnTo>
                  <a:pt x="158" y="883"/>
                </a:lnTo>
                <a:lnTo>
                  <a:pt x="169" y="883"/>
                </a:lnTo>
                <a:lnTo>
                  <a:pt x="180" y="883"/>
                </a:lnTo>
                <a:lnTo>
                  <a:pt x="192" y="883"/>
                </a:lnTo>
                <a:lnTo>
                  <a:pt x="203" y="883"/>
                </a:lnTo>
                <a:lnTo>
                  <a:pt x="214" y="883"/>
                </a:lnTo>
                <a:lnTo>
                  <a:pt x="214" y="789"/>
                </a:lnTo>
                <a:lnTo>
                  <a:pt x="214" y="883"/>
                </a:lnTo>
                <a:lnTo>
                  <a:pt x="225" y="883"/>
                </a:lnTo>
                <a:lnTo>
                  <a:pt x="237" y="883"/>
                </a:lnTo>
                <a:lnTo>
                  <a:pt x="237" y="873"/>
                </a:lnTo>
                <a:lnTo>
                  <a:pt x="237" y="883"/>
                </a:lnTo>
                <a:lnTo>
                  <a:pt x="248" y="883"/>
                </a:lnTo>
                <a:lnTo>
                  <a:pt x="248" y="873"/>
                </a:lnTo>
                <a:lnTo>
                  <a:pt x="248" y="883"/>
                </a:lnTo>
                <a:lnTo>
                  <a:pt x="259" y="883"/>
                </a:lnTo>
                <a:lnTo>
                  <a:pt x="259" y="873"/>
                </a:lnTo>
                <a:lnTo>
                  <a:pt x="259" y="883"/>
                </a:lnTo>
                <a:lnTo>
                  <a:pt x="271" y="883"/>
                </a:lnTo>
                <a:lnTo>
                  <a:pt x="282" y="883"/>
                </a:lnTo>
                <a:lnTo>
                  <a:pt x="293" y="883"/>
                </a:lnTo>
                <a:lnTo>
                  <a:pt x="304" y="883"/>
                </a:lnTo>
                <a:lnTo>
                  <a:pt x="304" y="810"/>
                </a:lnTo>
                <a:lnTo>
                  <a:pt x="304" y="883"/>
                </a:lnTo>
                <a:lnTo>
                  <a:pt x="316" y="883"/>
                </a:lnTo>
                <a:lnTo>
                  <a:pt x="327" y="883"/>
                </a:lnTo>
                <a:lnTo>
                  <a:pt x="338" y="883"/>
                </a:lnTo>
                <a:lnTo>
                  <a:pt x="338" y="873"/>
                </a:lnTo>
                <a:lnTo>
                  <a:pt x="338" y="883"/>
                </a:lnTo>
                <a:lnTo>
                  <a:pt x="349" y="883"/>
                </a:lnTo>
                <a:lnTo>
                  <a:pt x="349" y="862"/>
                </a:lnTo>
                <a:lnTo>
                  <a:pt x="349" y="883"/>
                </a:lnTo>
                <a:lnTo>
                  <a:pt x="361" y="883"/>
                </a:lnTo>
                <a:lnTo>
                  <a:pt x="372" y="883"/>
                </a:lnTo>
                <a:lnTo>
                  <a:pt x="383" y="883"/>
                </a:lnTo>
                <a:lnTo>
                  <a:pt x="394" y="883"/>
                </a:lnTo>
                <a:lnTo>
                  <a:pt x="406" y="883"/>
                </a:lnTo>
                <a:lnTo>
                  <a:pt x="417" y="883"/>
                </a:lnTo>
                <a:lnTo>
                  <a:pt x="417" y="873"/>
                </a:lnTo>
                <a:lnTo>
                  <a:pt x="417" y="883"/>
                </a:lnTo>
                <a:lnTo>
                  <a:pt x="428" y="883"/>
                </a:lnTo>
                <a:lnTo>
                  <a:pt x="439" y="883"/>
                </a:lnTo>
                <a:lnTo>
                  <a:pt x="451" y="883"/>
                </a:lnTo>
                <a:lnTo>
                  <a:pt x="462" y="883"/>
                </a:lnTo>
                <a:lnTo>
                  <a:pt x="473" y="883"/>
                </a:lnTo>
                <a:lnTo>
                  <a:pt x="485" y="883"/>
                </a:lnTo>
                <a:lnTo>
                  <a:pt x="485" y="873"/>
                </a:lnTo>
                <a:lnTo>
                  <a:pt x="485" y="883"/>
                </a:lnTo>
                <a:lnTo>
                  <a:pt x="496" y="883"/>
                </a:lnTo>
                <a:lnTo>
                  <a:pt x="507" y="883"/>
                </a:lnTo>
                <a:lnTo>
                  <a:pt x="518" y="883"/>
                </a:lnTo>
                <a:lnTo>
                  <a:pt x="518" y="873"/>
                </a:lnTo>
                <a:lnTo>
                  <a:pt x="518" y="883"/>
                </a:lnTo>
                <a:lnTo>
                  <a:pt x="530" y="883"/>
                </a:lnTo>
                <a:lnTo>
                  <a:pt x="541" y="883"/>
                </a:lnTo>
                <a:lnTo>
                  <a:pt x="552" y="883"/>
                </a:lnTo>
                <a:lnTo>
                  <a:pt x="563" y="883"/>
                </a:lnTo>
                <a:lnTo>
                  <a:pt x="575" y="883"/>
                </a:lnTo>
                <a:lnTo>
                  <a:pt x="586" y="883"/>
                </a:lnTo>
                <a:lnTo>
                  <a:pt x="597" y="883"/>
                </a:lnTo>
                <a:lnTo>
                  <a:pt x="608" y="883"/>
                </a:lnTo>
                <a:lnTo>
                  <a:pt x="620" y="883"/>
                </a:lnTo>
                <a:lnTo>
                  <a:pt x="631" y="883"/>
                </a:lnTo>
                <a:lnTo>
                  <a:pt x="642" y="883"/>
                </a:lnTo>
                <a:lnTo>
                  <a:pt x="653" y="883"/>
                </a:lnTo>
                <a:lnTo>
                  <a:pt x="665" y="883"/>
                </a:lnTo>
                <a:lnTo>
                  <a:pt x="665" y="873"/>
                </a:lnTo>
                <a:lnTo>
                  <a:pt x="665" y="883"/>
                </a:lnTo>
                <a:lnTo>
                  <a:pt x="676" y="883"/>
                </a:lnTo>
                <a:lnTo>
                  <a:pt x="687" y="883"/>
                </a:lnTo>
                <a:lnTo>
                  <a:pt x="699" y="883"/>
                </a:lnTo>
                <a:lnTo>
                  <a:pt x="710" y="883"/>
                </a:lnTo>
                <a:lnTo>
                  <a:pt x="721" y="883"/>
                </a:lnTo>
                <a:lnTo>
                  <a:pt x="732" y="883"/>
                </a:lnTo>
                <a:lnTo>
                  <a:pt x="744" y="883"/>
                </a:lnTo>
                <a:lnTo>
                  <a:pt x="744" y="873"/>
                </a:lnTo>
                <a:lnTo>
                  <a:pt x="744" y="883"/>
                </a:lnTo>
                <a:lnTo>
                  <a:pt x="755" y="883"/>
                </a:lnTo>
                <a:lnTo>
                  <a:pt x="766" y="883"/>
                </a:lnTo>
                <a:lnTo>
                  <a:pt x="777" y="883"/>
                </a:lnTo>
                <a:lnTo>
                  <a:pt x="777" y="852"/>
                </a:lnTo>
                <a:lnTo>
                  <a:pt x="777" y="883"/>
                </a:lnTo>
                <a:lnTo>
                  <a:pt x="789" y="883"/>
                </a:lnTo>
                <a:lnTo>
                  <a:pt x="789" y="873"/>
                </a:lnTo>
                <a:lnTo>
                  <a:pt x="789" y="883"/>
                </a:lnTo>
                <a:lnTo>
                  <a:pt x="800" y="883"/>
                </a:lnTo>
                <a:lnTo>
                  <a:pt x="811" y="883"/>
                </a:lnTo>
                <a:lnTo>
                  <a:pt x="811" y="841"/>
                </a:lnTo>
                <a:lnTo>
                  <a:pt x="811" y="883"/>
                </a:lnTo>
                <a:lnTo>
                  <a:pt x="822" y="883"/>
                </a:lnTo>
                <a:lnTo>
                  <a:pt x="822" y="852"/>
                </a:lnTo>
                <a:lnTo>
                  <a:pt x="822" y="883"/>
                </a:lnTo>
                <a:lnTo>
                  <a:pt x="834" y="883"/>
                </a:lnTo>
                <a:lnTo>
                  <a:pt x="845" y="883"/>
                </a:lnTo>
                <a:lnTo>
                  <a:pt x="856" y="883"/>
                </a:lnTo>
                <a:lnTo>
                  <a:pt x="867" y="883"/>
                </a:lnTo>
                <a:lnTo>
                  <a:pt x="879" y="883"/>
                </a:lnTo>
                <a:lnTo>
                  <a:pt x="890" y="883"/>
                </a:lnTo>
                <a:lnTo>
                  <a:pt x="901" y="883"/>
                </a:lnTo>
                <a:lnTo>
                  <a:pt x="912" y="883"/>
                </a:lnTo>
                <a:lnTo>
                  <a:pt x="924" y="883"/>
                </a:lnTo>
                <a:lnTo>
                  <a:pt x="935" y="883"/>
                </a:lnTo>
                <a:lnTo>
                  <a:pt x="935" y="873"/>
                </a:lnTo>
                <a:lnTo>
                  <a:pt x="935" y="883"/>
                </a:lnTo>
                <a:lnTo>
                  <a:pt x="946" y="883"/>
                </a:lnTo>
                <a:lnTo>
                  <a:pt x="958" y="883"/>
                </a:lnTo>
                <a:lnTo>
                  <a:pt x="969" y="883"/>
                </a:lnTo>
                <a:lnTo>
                  <a:pt x="980" y="883"/>
                </a:lnTo>
                <a:lnTo>
                  <a:pt x="991" y="883"/>
                </a:lnTo>
                <a:lnTo>
                  <a:pt x="1003" y="883"/>
                </a:lnTo>
                <a:lnTo>
                  <a:pt x="1014" y="883"/>
                </a:lnTo>
                <a:lnTo>
                  <a:pt x="1025" y="883"/>
                </a:lnTo>
                <a:lnTo>
                  <a:pt x="1036" y="883"/>
                </a:lnTo>
                <a:lnTo>
                  <a:pt x="1048" y="883"/>
                </a:lnTo>
                <a:lnTo>
                  <a:pt x="1059" y="883"/>
                </a:lnTo>
                <a:lnTo>
                  <a:pt x="1070" y="883"/>
                </a:lnTo>
                <a:lnTo>
                  <a:pt x="1081" y="883"/>
                </a:lnTo>
                <a:lnTo>
                  <a:pt x="1093" y="883"/>
                </a:lnTo>
                <a:lnTo>
                  <a:pt x="1104" y="883"/>
                </a:lnTo>
                <a:lnTo>
                  <a:pt x="1104" y="810"/>
                </a:lnTo>
                <a:lnTo>
                  <a:pt x="1104" y="883"/>
                </a:lnTo>
                <a:lnTo>
                  <a:pt x="1115" y="883"/>
                </a:lnTo>
                <a:lnTo>
                  <a:pt x="1126" y="883"/>
                </a:lnTo>
                <a:lnTo>
                  <a:pt x="1126" y="873"/>
                </a:lnTo>
                <a:lnTo>
                  <a:pt x="1126" y="883"/>
                </a:lnTo>
                <a:lnTo>
                  <a:pt x="1138" y="883"/>
                </a:lnTo>
                <a:lnTo>
                  <a:pt x="1149" y="883"/>
                </a:lnTo>
                <a:lnTo>
                  <a:pt x="1160" y="883"/>
                </a:lnTo>
                <a:lnTo>
                  <a:pt x="1172" y="883"/>
                </a:lnTo>
                <a:lnTo>
                  <a:pt x="1183" y="883"/>
                </a:lnTo>
                <a:lnTo>
                  <a:pt x="1194" y="883"/>
                </a:lnTo>
                <a:lnTo>
                  <a:pt x="1205" y="883"/>
                </a:lnTo>
                <a:lnTo>
                  <a:pt x="1217" y="883"/>
                </a:lnTo>
                <a:lnTo>
                  <a:pt x="1228" y="883"/>
                </a:lnTo>
                <a:lnTo>
                  <a:pt x="1239" y="883"/>
                </a:lnTo>
                <a:lnTo>
                  <a:pt x="1250" y="883"/>
                </a:lnTo>
                <a:lnTo>
                  <a:pt x="1262" y="883"/>
                </a:lnTo>
                <a:lnTo>
                  <a:pt x="1262" y="873"/>
                </a:lnTo>
                <a:lnTo>
                  <a:pt x="1262" y="883"/>
                </a:lnTo>
                <a:lnTo>
                  <a:pt x="1273" y="883"/>
                </a:lnTo>
                <a:lnTo>
                  <a:pt x="1284" y="883"/>
                </a:lnTo>
                <a:lnTo>
                  <a:pt x="1295" y="883"/>
                </a:lnTo>
                <a:lnTo>
                  <a:pt x="1307" y="883"/>
                </a:lnTo>
                <a:lnTo>
                  <a:pt x="1307" y="873"/>
                </a:lnTo>
                <a:lnTo>
                  <a:pt x="1307" y="883"/>
                </a:lnTo>
                <a:lnTo>
                  <a:pt x="1318" y="883"/>
                </a:lnTo>
                <a:lnTo>
                  <a:pt x="1318" y="665"/>
                </a:lnTo>
                <a:lnTo>
                  <a:pt x="1318" y="883"/>
                </a:lnTo>
                <a:lnTo>
                  <a:pt x="1329" y="883"/>
                </a:lnTo>
                <a:lnTo>
                  <a:pt x="1340" y="883"/>
                </a:lnTo>
                <a:lnTo>
                  <a:pt x="1352" y="883"/>
                </a:lnTo>
                <a:lnTo>
                  <a:pt x="1352" y="862"/>
                </a:lnTo>
                <a:lnTo>
                  <a:pt x="1352" y="883"/>
                </a:lnTo>
                <a:lnTo>
                  <a:pt x="1363" y="883"/>
                </a:lnTo>
                <a:lnTo>
                  <a:pt x="1363" y="873"/>
                </a:lnTo>
                <a:lnTo>
                  <a:pt x="1363" y="883"/>
                </a:lnTo>
                <a:lnTo>
                  <a:pt x="1374" y="883"/>
                </a:lnTo>
                <a:lnTo>
                  <a:pt x="1385" y="883"/>
                </a:lnTo>
                <a:lnTo>
                  <a:pt x="1397" y="883"/>
                </a:lnTo>
                <a:lnTo>
                  <a:pt x="1408" y="883"/>
                </a:lnTo>
                <a:lnTo>
                  <a:pt x="1419" y="883"/>
                </a:lnTo>
                <a:lnTo>
                  <a:pt x="1431" y="883"/>
                </a:lnTo>
                <a:lnTo>
                  <a:pt x="1442" y="883"/>
                </a:lnTo>
                <a:lnTo>
                  <a:pt x="1453" y="883"/>
                </a:lnTo>
                <a:lnTo>
                  <a:pt x="1464" y="883"/>
                </a:lnTo>
                <a:lnTo>
                  <a:pt x="1476" y="883"/>
                </a:lnTo>
                <a:lnTo>
                  <a:pt x="1487" y="883"/>
                </a:lnTo>
                <a:lnTo>
                  <a:pt x="1498" y="883"/>
                </a:lnTo>
                <a:lnTo>
                  <a:pt x="1509" y="883"/>
                </a:lnTo>
                <a:lnTo>
                  <a:pt x="1521" y="883"/>
                </a:lnTo>
                <a:lnTo>
                  <a:pt x="1532" y="883"/>
                </a:lnTo>
                <a:lnTo>
                  <a:pt x="1543" y="883"/>
                </a:lnTo>
                <a:lnTo>
                  <a:pt x="1554" y="883"/>
                </a:lnTo>
                <a:lnTo>
                  <a:pt x="1554" y="873"/>
                </a:lnTo>
                <a:lnTo>
                  <a:pt x="1554" y="883"/>
                </a:lnTo>
                <a:lnTo>
                  <a:pt x="1566" y="883"/>
                </a:lnTo>
                <a:lnTo>
                  <a:pt x="1577" y="883"/>
                </a:lnTo>
                <a:lnTo>
                  <a:pt x="1577" y="873"/>
                </a:lnTo>
                <a:lnTo>
                  <a:pt x="1577" y="883"/>
                </a:lnTo>
                <a:lnTo>
                  <a:pt x="1588" y="883"/>
                </a:lnTo>
                <a:lnTo>
                  <a:pt x="1599" y="883"/>
                </a:lnTo>
                <a:lnTo>
                  <a:pt x="1599" y="457"/>
                </a:lnTo>
                <a:lnTo>
                  <a:pt x="1599" y="883"/>
                </a:lnTo>
                <a:lnTo>
                  <a:pt x="1611" y="883"/>
                </a:lnTo>
                <a:lnTo>
                  <a:pt x="1611" y="696"/>
                </a:lnTo>
                <a:lnTo>
                  <a:pt x="1611" y="883"/>
                </a:lnTo>
                <a:lnTo>
                  <a:pt x="1622" y="883"/>
                </a:lnTo>
                <a:lnTo>
                  <a:pt x="1633" y="883"/>
                </a:lnTo>
                <a:lnTo>
                  <a:pt x="1633" y="821"/>
                </a:lnTo>
                <a:lnTo>
                  <a:pt x="1633" y="883"/>
                </a:lnTo>
                <a:lnTo>
                  <a:pt x="1645" y="883"/>
                </a:lnTo>
                <a:lnTo>
                  <a:pt x="1645" y="873"/>
                </a:lnTo>
                <a:lnTo>
                  <a:pt x="1645" y="883"/>
                </a:lnTo>
                <a:lnTo>
                  <a:pt x="1656" y="883"/>
                </a:lnTo>
                <a:lnTo>
                  <a:pt x="1656" y="852"/>
                </a:lnTo>
                <a:lnTo>
                  <a:pt x="1656" y="883"/>
                </a:lnTo>
                <a:lnTo>
                  <a:pt x="1667" y="883"/>
                </a:lnTo>
                <a:lnTo>
                  <a:pt x="1678" y="883"/>
                </a:lnTo>
                <a:lnTo>
                  <a:pt x="1690" y="883"/>
                </a:lnTo>
                <a:lnTo>
                  <a:pt x="1701" y="883"/>
                </a:lnTo>
                <a:lnTo>
                  <a:pt x="1712" y="883"/>
                </a:lnTo>
                <a:lnTo>
                  <a:pt x="1723" y="883"/>
                </a:lnTo>
                <a:lnTo>
                  <a:pt x="1735" y="883"/>
                </a:lnTo>
                <a:lnTo>
                  <a:pt x="1746" y="883"/>
                </a:lnTo>
                <a:lnTo>
                  <a:pt x="1757" y="883"/>
                </a:lnTo>
                <a:lnTo>
                  <a:pt x="1768" y="883"/>
                </a:lnTo>
                <a:lnTo>
                  <a:pt x="1780" y="883"/>
                </a:lnTo>
                <a:lnTo>
                  <a:pt x="1791" y="883"/>
                </a:lnTo>
                <a:lnTo>
                  <a:pt x="1802" y="883"/>
                </a:lnTo>
                <a:lnTo>
                  <a:pt x="1802" y="873"/>
                </a:lnTo>
                <a:lnTo>
                  <a:pt x="1802" y="883"/>
                </a:lnTo>
                <a:lnTo>
                  <a:pt x="1813" y="883"/>
                </a:lnTo>
                <a:lnTo>
                  <a:pt x="1825" y="883"/>
                </a:lnTo>
                <a:lnTo>
                  <a:pt x="1836" y="883"/>
                </a:lnTo>
                <a:lnTo>
                  <a:pt x="1847" y="883"/>
                </a:lnTo>
                <a:lnTo>
                  <a:pt x="1859" y="883"/>
                </a:lnTo>
                <a:lnTo>
                  <a:pt x="1870" y="883"/>
                </a:lnTo>
                <a:lnTo>
                  <a:pt x="1881" y="883"/>
                </a:lnTo>
                <a:lnTo>
                  <a:pt x="1892" y="883"/>
                </a:lnTo>
                <a:lnTo>
                  <a:pt x="1904" y="883"/>
                </a:lnTo>
                <a:lnTo>
                  <a:pt x="1915" y="883"/>
                </a:lnTo>
                <a:lnTo>
                  <a:pt x="1926" y="883"/>
                </a:lnTo>
                <a:lnTo>
                  <a:pt x="1937" y="883"/>
                </a:lnTo>
                <a:lnTo>
                  <a:pt x="1949" y="883"/>
                </a:lnTo>
                <a:lnTo>
                  <a:pt x="1960" y="883"/>
                </a:lnTo>
                <a:lnTo>
                  <a:pt x="1971" y="883"/>
                </a:lnTo>
                <a:lnTo>
                  <a:pt x="1982" y="883"/>
                </a:lnTo>
                <a:lnTo>
                  <a:pt x="1994" y="883"/>
                </a:lnTo>
                <a:lnTo>
                  <a:pt x="2005" y="883"/>
                </a:lnTo>
                <a:lnTo>
                  <a:pt x="2016" y="883"/>
                </a:lnTo>
                <a:lnTo>
                  <a:pt x="2027" y="883"/>
                </a:lnTo>
                <a:lnTo>
                  <a:pt x="2039" y="883"/>
                </a:lnTo>
                <a:lnTo>
                  <a:pt x="2050" y="883"/>
                </a:lnTo>
                <a:lnTo>
                  <a:pt x="2061" y="883"/>
                </a:lnTo>
                <a:lnTo>
                  <a:pt x="2072" y="883"/>
                </a:lnTo>
                <a:lnTo>
                  <a:pt x="2084" y="883"/>
                </a:lnTo>
                <a:lnTo>
                  <a:pt x="2095" y="883"/>
                </a:lnTo>
                <a:lnTo>
                  <a:pt x="2095" y="873"/>
                </a:lnTo>
                <a:lnTo>
                  <a:pt x="2095" y="883"/>
                </a:lnTo>
                <a:lnTo>
                  <a:pt x="2106" y="883"/>
                </a:lnTo>
                <a:lnTo>
                  <a:pt x="2118" y="883"/>
                </a:lnTo>
                <a:lnTo>
                  <a:pt x="2129" y="883"/>
                </a:lnTo>
                <a:lnTo>
                  <a:pt x="2140" y="883"/>
                </a:lnTo>
                <a:lnTo>
                  <a:pt x="2151" y="883"/>
                </a:lnTo>
                <a:lnTo>
                  <a:pt x="2163" y="883"/>
                </a:lnTo>
                <a:lnTo>
                  <a:pt x="2174" y="883"/>
                </a:lnTo>
                <a:lnTo>
                  <a:pt x="2185" y="883"/>
                </a:lnTo>
                <a:lnTo>
                  <a:pt x="2196" y="883"/>
                </a:lnTo>
                <a:lnTo>
                  <a:pt x="2208" y="883"/>
                </a:lnTo>
                <a:lnTo>
                  <a:pt x="2219" y="883"/>
                </a:lnTo>
                <a:lnTo>
                  <a:pt x="2230" y="883"/>
                </a:lnTo>
                <a:lnTo>
                  <a:pt x="2241" y="883"/>
                </a:lnTo>
                <a:lnTo>
                  <a:pt x="2241" y="873"/>
                </a:lnTo>
                <a:lnTo>
                  <a:pt x="2241" y="883"/>
                </a:lnTo>
                <a:lnTo>
                  <a:pt x="2253" y="883"/>
                </a:lnTo>
                <a:lnTo>
                  <a:pt x="2264" y="883"/>
                </a:lnTo>
                <a:lnTo>
                  <a:pt x="2275" y="883"/>
                </a:lnTo>
                <a:lnTo>
                  <a:pt x="2275" y="873"/>
                </a:lnTo>
                <a:lnTo>
                  <a:pt x="2275" y="883"/>
                </a:lnTo>
                <a:lnTo>
                  <a:pt x="2286" y="883"/>
                </a:lnTo>
                <a:lnTo>
                  <a:pt x="2298" y="883"/>
                </a:lnTo>
                <a:lnTo>
                  <a:pt x="2309" y="883"/>
                </a:lnTo>
                <a:lnTo>
                  <a:pt x="2309" y="873"/>
                </a:lnTo>
                <a:lnTo>
                  <a:pt x="2309" y="883"/>
                </a:lnTo>
                <a:lnTo>
                  <a:pt x="2320" y="883"/>
                </a:lnTo>
                <a:lnTo>
                  <a:pt x="2332" y="883"/>
                </a:lnTo>
                <a:lnTo>
                  <a:pt x="2343" y="883"/>
                </a:lnTo>
                <a:lnTo>
                  <a:pt x="2354" y="883"/>
                </a:lnTo>
                <a:lnTo>
                  <a:pt x="2365" y="883"/>
                </a:lnTo>
                <a:lnTo>
                  <a:pt x="2365" y="873"/>
                </a:lnTo>
                <a:lnTo>
                  <a:pt x="2365" y="883"/>
                </a:lnTo>
                <a:lnTo>
                  <a:pt x="2377" y="883"/>
                </a:lnTo>
                <a:lnTo>
                  <a:pt x="2388" y="883"/>
                </a:lnTo>
                <a:lnTo>
                  <a:pt x="2399" y="883"/>
                </a:lnTo>
                <a:lnTo>
                  <a:pt x="2410" y="883"/>
                </a:lnTo>
                <a:lnTo>
                  <a:pt x="2410" y="821"/>
                </a:lnTo>
                <a:lnTo>
                  <a:pt x="2410" y="883"/>
                </a:lnTo>
                <a:lnTo>
                  <a:pt x="2422" y="883"/>
                </a:lnTo>
                <a:lnTo>
                  <a:pt x="2433" y="883"/>
                </a:lnTo>
                <a:lnTo>
                  <a:pt x="2444" y="883"/>
                </a:lnTo>
                <a:lnTo>
                  <a:pt x="2455" y="883"/>
                </a:lnTo>
                <a:lnTo>
                  <a:pt x="2467" y="883"/>
                </a:lnTo>
                <a:lnTo>
                  <a:pt x="2478" y="883"/>
                </a:lnTo>
                <a:lnTo>
                  <a:pt x="2489" y="883"/>
                </a:lnTo>
                <a:lnTo>
                  <a:pt x="2500" y="883"/>
                </a:lnTo>
                <a:lnTo>
                  <a:pt x="2512" y="883"/>
                </a:lnTo>
                <a:lnTo>
                  <a:pt x="2523" y="883"/>
                </a:lnTo>
                <a:lnTo>
                  <a:pt x="2523" y="873"/>
                </a:lnTo>
                <a:lnTo>
                  <a:pt x="2523" y="883"/>
                </a:lnTo>
                <a:lnTo>
                  <a:pt x="2534" y="883"/>
                </a:lnTo>
                <a:lnTo>
                  <a:pt x="2545" y="883"/>
                </a:lnTo>
                <a:lnTo>
                  <a:pt x="2557" y="883"/>
                </a:lnTo>
                <a:lnTo>
                  <a:pt x="2568" y="883"/>
                </a:lnTo>
                <a:lnTo>
                  <a:pt x="2568" y="873"/>
                </a:lnTo>
                <a:lnTo>
                  <a:pt x="2568" y="883"/>
                </a:lnTo>
                <a:lnTo>
                  <a:pt x="2579" y="883"/>
                </a:lnTo>
                <a:lnTo>
                  <a:pt x="2591" y="883"/>
                </a:lnTo>
                <a:lnTo>
                  <a:pt x="2602" y="883"/>
                </a:lnTo>
                <a:lnTo>
                  <a:pt x="2602" y="873"/>
                </a:lnTo>
                <a:lnTo>
                  <a:pt x="2602" y="883"/>
                </a:lnTo>
                <a:lnTo>
                  <a:pt x="2613" y="883"/>
                </a:lnTo>
                <a:lnTo>
                  <a:pt x="2624" y="883"/>
                </a:lnTo>
                <a:lnTo>
                  <a:pt x="2636" y="883"/>
                </a:lnTo>
                <a:lnTo>
                  <a:pt x="2647" y="883"/>
                </a:lnTo>
                <a:lnTo>
                  <a:pt x="2658" y="883"/>
                </a:lnTo>
                <a:lnTo>
                  <a:pt x="2669" y="883"/>
                </a:lnTo>
                <a:lnTo>
                  <a:pt x="2681" y="883"/>
                </a:lnTo>
                <a:lnTo>
                  <a:pt x="2681" y="873"/>
                </a:lnTo>
                <a:lnTo>
                  <a:pt x="2681" y="883"/>
                </a:lnTo>
                <a:lnTo>
                  <a:pt x="2692" y="883"/>
                </a:lnTo>
                <a:lnTo>
                  <a:pt x="2703" y="883"/>
                </a:lnTo>
                <a:lnTo>
                  <a:pt x="2714" y="883"/>
                </a:lnTo>
                <a:lnTo>
                  <a:pt x="2726" y="883"/>
                </a:lnTo>
                <a:lnTo>
                  <a:pt x="2737" y="883"/>
                </a:lnTo>
                <a:lnTo>
                  <a:pt x="2748" y="883"/>
                </a:lnTo>
                <a:lnTo>
                  <a:pt x="2759" y="883"/>
                </a:lnTo>
                <a:lnTo>
                  <a:pt x="2759" y="873"/>
                </a:lnTo>
                <a:lnTo>
                  <a:pt x="2759" y="883"/>
                </a:lnTo>
                <a:lnTo>
                  <a:pt x="2771" y="883"/>
                </a:lnTo>
                <a:lnTo>
                  <a:pt x="2782" y="883"/>
                </a:lnTo>
                <a:lnTo>
                  <a:pt x="2793" y="883"/>
                </a:lnTo>
                <a:lnTo>
                  <a:pt x="2805" y="883"/>
                </a:lnTo>
                <a:lnTo>
                  <a:pt x="2816" y="883"/>
                </a:lnTo>
                <a:lnTo>
                  <a:pt x="2827" y="883"/>
                </a:lnTo>
                <a:lnTo>
                  <a:pt x="2838" y="883"/>
                </a:lnTo>
                <a:lnTo>
                  <a:pt x="2838" y="873"/>
                </a:lnTo>
                <a:lnTo>
                  <a:pt x="2850" y="873"/>
                </a:lnTo>
                <a:lnTo>
                  <a:pt x="2850" y="883"/>
                </a:lnTo>
                <a:lnTo>
                  <a:pt x="2850" y="862"/>
                </a:lnTo>
                <a:lnTo>
                  <a:pt x="2850" y="883"/>
                </a:lnTo>
                <a:lnTo>
                  <a:pt x="2861" y="883"/>
                </a:lnTo>
                <a:lnTo>
                  <a:pt x="2872" y="883"/>
                </a:lnTo>
                <a:lnTo>
                  <a:pt x="2883" y="883"/>
                </a:lnTo>
                <a:lnTo>
                  <a:pt x="2895" y="883"/>
                </a:lnTo>
                <a:lnTo>
                  <a:pt x="2895" y="322"/>
                </a:lnTo>
                <a:lnTo>
                  <a:pt x="2895" y="436"/>
                </a:lnTo>
                <a:lnTo>
                  <a:pt x="2906" y="540"/>
                </a:lnTo>
                <a:lnTo>
                  <a:pt x="2906" y="883"/>
                </a:lnTo>
                <a:lnTo>
                  <a:pt x="2906" y="540"/>
                </a:lnTo>
                <a:lnTo>
                  <a:pt x="2906" y="883"/>
                </a:lnTo>
                <a:lnTo>
                  <a:pt x="2917" y="883"/>
                </a:lnTo>
                <a:lnTo>
                  <a:pt x="2928" y="883"/>
                </a:lnTo>
                <a:lnTo>
                  <a:pt x="2940" y="883"/>
                </a:lnTo>
                <a:lnTo>
                  <a:pt x="2951" y="883"/>
                </a:lnTo>
                <a:lnTo>
                  <a:pt x="2951" y="873"/>
                </a:lnTo>
                <a:lnTo>
                  <a:pt x="2951" y="883"/>
                </a:lnTo>
                <a:lnTo>
                  <a:pt x="2962" y="883"/>
                </a:lnTo>
                <a:lnTo>
                  <a:pt x="2973" y="883"/>
                </a:lnTo>
                <a:lnTo>
                  <a:pt x="2985" y="883"/>
                </a:lnTo>
                <a:lnTo>
                  <a:pt x="2985" y="0"/>
                </a:lnTo>
                <a:lnTo>
                  <a:pt x="2985" y="873"/>
                </a:lnTo>
                <a:lnTo>
                  <a:pt x="2996" y="873"/>
                </a:lnTo>
                <a:lnTo>
                  <a:pt x="2996" y="883"/>
                </a:lnTo>
                <a:lnTo>
                  <a:pt x="2996" y="395"/>
                </a:lnTo>
                <a:lnTo>
                  <a:pt x="2996" y="883"/>
                </a:lnTo>
                <a:lnTo>
                  <a:pt x="3007" y="883"/>
                </a:lnTo>
                <a:lnTo>
                  <a:pt x="3018" y="883"/>
                </a:lnTo>
                <a:lnTo>
                  <a:pt x="3030" y="883"/>
                </a:lnTo>
                <a:lnTo>
                  <a:pt x="3041" y="883"/>
                </a:lnTo>
                <a:lnTo>
                  <a:pt x="3052" y="883"/>
                </a:lnTo>
                <a:lnTo>
                  <a:pt x="3064" y="883"/>
                </a:lnTo>
                <a:lnTo>
                  <a:pt x="3075" y="883"/>
                </a:lnTo>
                <a:lnTo>
                  <a:pt x="3086" y="883"/>
                </a:lnTo>
                <a:lnTo>
                  <a:pt x="3097" y="883"/>
                </a:lnTo>
                <a:lnTo>
                  <a:pt x="3109" y="883"/>
                </a:lnTo>
                <a:lnTo>
                  <a:pt x="3120" y="883"/>
                </a:lnTo>
                <a:lnTo>
                  <a:pt x="3131" y="883"/>
                </a:lnTo>
                <a:lnTo>
                  <a:pt x="3142" y="883"/>
                </a:lnTo>
                <a:lnTo>
                  <a:pt x="3154" y="883"/>
                </a:lnTo>
                <a:lnTo>
                  <a:pt x="3165" y="883"/>
                </a:lnTo>
                <a:lnTo>
                  <a:pt x="3176" y="883"/>
                </a:lnTo>
                <a:lnTo>
                  <a:pt x="3187" y="883"/>
                </a:lnTo>
                <a:lnTo>
                  <a:pt x="3199" y="883"/>
                </a:lnTo>
                <a:lnTo>
                  <a:pt x="3210" y="883"/>
                </a:lnTo>
                <a:lnTo>
                  <a:pt x="3221" y="883"/>
                </a:lnTo>
                <a:lnTo>
                  <a:pt x="3232" y="883"/>
                </a:lnTo>
                <a:lnTo>
                  <a:pt x="3244" y="883"/>
                </a:lnTo>
                <a:lnTo>
                  <a:pt x="3255" y="883"/>
                </a:lnTo>
                <a:lnTo>
                  <a:pt x="3266" y="883"/>
                </a:lnTo>
                <a:lnTo>
                  <a:pt x="3266" y="873"/>
                </a:lnTo>
                <a:lnTo>
                  <a:pt x="3266" y="883"/>
                </a:lnTo>
                <a:lnTo>
                  <a:pt x="3278" y="883"/>
                </a:lnTo>
                <a:lnTo>
                  <a:pt x="3289" y="883"/>
                </a:lnTo>
                <a:lnTo>
                  <a:pt x="3289" y="873"/>
                </a:lnTo>
                <a:lnTo>
                  <a:pt x="3289" y="883"/>
                </a:lnTo>
                <a:lnTo>
                  <a:pt x="3300" y="883"/>
                </a:lnTo>
                <a:lnTo>
                  <a:pt x="3311" y="883"/>
                </a:lnTo>
                <a:lnTo>
                  <a:pt x="3311" y="873"/>
                </a:lnTo>
                <a:lnTo>
                  <a:pt x="3311" y="883"/>
                </a:lnTo>
                <a:lnTo>
                  <a:pt x="3323" y="883"/>
                </a:lnTo>
                <a:lnTo>
                  <a:pt x="3334" y="883"/>
                </a:lnTo>
                <a:lnTo>
                  <a:pt x="3334" y="873"/>
                </a:lnTo>
                <a:lnTo>
                  <a:pt x="3334" y="883"/>
                </a:lnTo>
                <a:lnTo>
                  <a:pt x="3345" y="883"/>
                </a:lnTo>
                <a:lnTo>
                  <a:pt x="3356" y="883"/>
                </a:lnTo>
                <a:lnTo>
                  <a:pt x="3368" y="883"/>
                </a:lnTo>
                <a:lnTo>
                  <a:pt x="3379" y="883"/>
                </a:lnTo>
                <a:lnTo>
                  <a:pt x="3379" y="873"/>
                </a:lnTo>
                <a:lnTo>
                  <a:pt x="3379" y="883"/>
                </a:lnTo>
                <a:lnTo>
                  <a:pt x="3390" y="883"/>
                </a:lnTo>
                <a:lnTo>
                  <a:pt x="3401" y="883"/>
                </a:lnTo>
                <a:lnTo>
                  <a:pt x="3413" y="883"/>
                </a:lnTo>
                <a:lnTo>
                  <a:pt x="3413" y="873"/>
                </a:lnTo>
                <a:lnTo>
                  <a:pt x="3413" y="883"/>
                </a:lnTo>
                <a:lnTo>
                  <a:pt x="3424" y="883"/>
                </a:lnTo>
                <a:lnTo>
                  <a:pt x="3424" y="873"/>
                </a:lnTo>
                <a:lnTo>
                  <a:pt x="3424" y="883"/>
                </a:lnTo>
                <a:lnTo>
                  <a:pt x="3435" y="883"/>
                </a:lnTo>
                <a:lnTo>
                  <a:pt x="3446" y="883"/>
                </a:lnTo>
                <a:lnTo>
                  <a:pt x="3458" y="883"/>
                </a:lnTo>
                <a:lnTo>
                  <a:pt x="3469" y="883"/>
                </a:lnTo>
                <a:lnTo>
                  <a:pt x="3480" y="883"/>
                </a:lnTo>
                <a:lnTo>
                  <a:pt x="3480" y="873"/>
                </a:lnTo>
                <a:lnTo>
                  <a:pt x="3480" y="883"/>
                </a:lnTo>
                <a:lnTo>
                  <a:pt x="3492" y="883"/>
                </a:lnTo>
                <a:lnTo>
                  <a:pt x="3503" y="883"/>
                </a:lnTo>
                <a:lnTo>
                  <a:pt x="3514" y="883"/>
                </a:lnTo>
                <a:lnTo>
                  <a:pt x="3525" y="883"/>
                </a:lnTo>
                <a:lnTo>
                  <a:pt x="3537" y="883"/>
                </a:lnTo>
                <a:lnTo>
                  <a:pt x="3548" y="883"/>
                </a:lnTo>
                <a:lnTo>
                  <a:pt x="3559" y="883"/>
                </a:lnTo>
                <a:lnTo>
                  <a:pt x="3570" y="883"/>
                </a:lnTo>
                <a:lnTo>
                  <a:pt x="3582" y="883"/>
                </a:lnTo>
                <a:lnTo>
                  <a:pt x="3593" y="883"/>
                </a:lnTo>
                <a:lnTo>
                  <a:pt x="3604" y="883"/>
                </a:lnTo>
                <a:lnTo>
                  <a:pt x="3615" y="883"/>
                </a:lnTo>
                <a:lnTo>
                  <a:pt x="3627" y="883"/>
                </a:lnTo>
                <a:lnTo>
                  <a:pt x="3638" y="883"/>
                </a:lnTo>
                <a:lnTo>
                  <a:pt x="3649" y="883"/>
                </a:lnTo>
                <a:lnTo>
                  <a:pt x="3660" y="883"/>
                </a:lnTo>
                <a:lnTo>
                  <a:pt x="3672" y="883"/>
                </a:lnTo>
                <a:lnTo>
                  <a:pt x="3683" y="883"/>
                </a:lnTo>
                <a:lnTo>
                  <a:pt x="3683" y="873"/>
                </a:lnTo>
                <a:lnTo>
                  <a:pt x="3683" y="883"/>
                </a:lnTo>
                <a:lnTo>
                  <a:pt x="3694" y="883"/>
                </a:lnTo>
                <a:lnTo>
                  <a:pt x="3705" y="883"/>
                </a:lnTo>
                <a:lnTo>
                  <a:pt x="3717" y="883"/>
                </a:lnTo>
                <a:lnTo>
                  <a:pt x="3728" y="883"/>
                </a:lnTo>
                <a:lnTo>
                  <a:pt x="3739" y="883"/>
                </a:lnTo>
                <a:lnTo>
                  <a:pt x="3751" y="883"/>
                </a:lnTo>
                <a:lnTo>
                  <a:pt x="3762" y="883"/>
                </a:lnTo>
                <a:lnTo>
                  <a:pt x="3773" y="883"/>
                </a:lnTo>
                <a:lnTo>
                  <a:pt x="3784" y="883"/>
                </a:lnTo>
                <a:lnTo>
                  <a:pt x="3796" y="883"/>
                </a:lnTo>
                <a:lnTo>
                  <a:pt x="3807" y="883"/>
                </a:lnTo>
                <a:lnTo>
                  <a:pt x="3818" y="883"/>
                </a:lnTo>
                <a:lnTo>
                  <a:pt x="3818" y="873"/>
                </a:lnTo>
                <a:lnTo>
                  <a:pt x="3818" y="883"/>
                </a:lnTo>
                <a:lnTo>
                  <a:pt x="3829" y="883"/>
                </a:lnTo>
                <a:lnTo>
                  <a:pt x="3841" y="883"/>
                </a:lnTo>
                <a:lnTo>
                  <a:pt x="3841" y="873"/>
                </a:lnTo>
                <a:lnTo>
                  <a:pt x="3841" y="883"/>
                </a:lnTo>
                <a:lnTo>
                  <a:pt x="3852" y="883"/>
                </a:lnTo>
                <a:lnTo>
                  <a:pt x="3863" y="883"/>
                </a:lnTo>
                <a:lnTo>
                  <a:pt x="3874" y="883"/>
                </a:lnTo>
                <a:lnTo>
                  <a:pt x="3886" y="883"/>
                </a:lnTo>
                <a:lnTo>
                  <a:pt x="3897" y="883"/>
                </a:lnTo>
                <a:lnTo>
                  <a:pt x="3908" y="883"/>
                </a:lnTo>
                <a:lnTo>
                  <a:pt x="3919" y="883"/>
                </a:lnTo>
                <a:lnTo>
                  <a:pt x="3931" y="883"/>
                </a:lnTo>
                <a:lnTo>
                  <a:pt x="3942" y="883"/>
                </a:lnTo>
                <a:lnTo>
                  <a:pt x="3942" y="873"/>
                </a:lnTo>
                <a:lnTo>
                  <a:pt x="3942" y="883"/>
                </a:lnTo>
                <a:lnTo>
                  <a:pt x="3953" y="883"/>
                </a:lnTo>
                <a:lnTo>
                  <a:pt x="3965" y="883"/>
                </a:lnTo>
                <a:lnTo>
                  <a:pt x="3965" y="873"/>
                </a:lnTo>
                <a:lnTo>
                  <a:pt x="3965" y="883"/>
                </a:lnTo>
                <a:lnTo>
                  <a:pt x="3976" y="883"/>
                </a:lnTo>
                <a:lnTo>
                  <a:pt x="3976" y="873"/>
                </a:lnTo>
                <a:lnTo>
                  <a:pt x="3976" y="883"/>
                </a:lnTo>
                <a:lnTo>
                  <a:pt x="3987" y="883"/>
                </a:lnTo>
                <a:lnTo>
                  <a:pt x="3998" y="883"/>
                </a:lnTo>
                <a:lnTo>
                  <a:pt x="4010" y="883"/>
                </a:lnTo>
                <a:lnTo>
                  <a:pt x="4010" y="873"/>
                </a:lnTo>
                <a:lnTo>
                  <a:pt x="4010" y="883"/>
                </a:lnTo>
                <a:lnTo>
                  <a:pt x="4021" y="883"/>
                </a:lnTo>
                <a:lnTo>
                  <a:pt x="4032" y="883"/>
                </a:lnTo>
                <a:lnTo>
                  <a:pt x="4043" y="883"/>
                </a:lnTo>
                <a:lnTo>
                  <a:pt x="4055" y="883"/>
                </a:lnTo>
                <a:lnTo>
                  <a:pt x="4055" y="873"/>
                </a:lnTo>
                <a:lnTo>
                  <a:pt x="4055" y="883"/>
                </a:lnTo>
                <a:lnTo>
                  <a:pt x="4066" y="883"/>
                </a:lnTo>
                <a:lnTo>
                  <a:pt x="4066" y="873"/>
                </a:lnTo>
                <a:lnTo>
                  <a:pt x="4066" y="883"/>
                </a:lnTo>
                <a:lnTo>
                  <a:pt x="4077" y="883"/>
                </a:lnTo>
                <a:lnTo>
                  <a:pt x="4088" y="883"/>
                </a:lnTo>
                <a:lnTo>
                  <a:pt x="4088" y="873"/>
                </a:lnTo>
                <a:lnTo>
                  <a:pt x="4088" y="883"/>
                </a:lnTo>
                <a:lnTo>
                  <a:pt x="4100" y="883"/>
                </a:lnTo>
                <a:lnTo>
                  <a:pt x="4111" y="883"/>
                </a:lnTo>
                <a:lnTo>
                  <a:pt x="4111" y="873"/>
                </a:lnTo>
                <a:lnTo>
                  <a:pt x="4111" y="883"/>
                </a:lnTo>
                <a:lnTo>
                  <a:pt x="4122" y="883"/>
                </a:lnTo>
                <a:lnTo>
                  <a:pt x="4122" y="873"/>
                </a:lnTo>
                <a:lnTo>
                  <a:pt x="4122" y="883"/>
                </a:lnTo>
                <a:lnTo>
                  <a:pt x="4133" y="883"/>
                </a:lnTo>
                <a:lnTo>
                  <a:pt x="4145" y="883"/>
                </a:lnTo>
                <a:lnTo>
                  <a:pt x="4156" y="883"/>
                </a:lnTo>
                <a:lnTo>
                  <a:pt x="4167" y="883"/>
                </a:lnTo>
                <a:lnTo>
                  <a:pt x="4167" y="873"/>
                </a:lnTo>
                <a:lnTo>
                  <a:pt x="4167" y="883"/>
                </a:lnTo>
                <a:lnTo>
                  <a:pt x="4178" y="883"/>
                </a:lnTo>
                <a:lnTo>
                  <a:pt x="4178" y="873"/>
                </a:lnTo>
                <a:lnTo>
                  <a:pt x="4178" y="883"/>
                </a:lnTo>
                <a:lnTo>
                  <a:pt x="4190" y="883"/>
                </a:lnTo>
                <a:lnTo>
                  <a:pt x="4190" y="873"/>
                </a:lnTo>
                <a:lnTo>
                  <a:pt x="4190" y="883"/>
                </a:lnTo>
                <a:lnTo>
                  <a:pt x="4201" y="883"/>
                </a:lnTo>
                <a:lnTo>
                  <a:pt x="4201" y="873"/>
                </a:lnTo>
                <a:lnTo>
                  <a:pt x="4201" y="883"/>
                </a:lnTo>
                <a:lnTo>
                  <a:pt x="4212" y="883"/>
                </a:lnTo>
                <a:lnTo>
                  <a:pt x="4212" y="873"/>
                </a:lnTo>
                <a:lnTo>
                  <a:pt x="4212" y="883"/>
                </a:lnTo>
                <a:lnTo>
                  <a:pt x="4224" y="883"/>
                </a:lnTo>
                <a:lnTo>
                  <a:pt x="4235" y="883"/>
                </a:lnTo>
                <a:lnTo>
                  <a:pt x="4246" y="883"/>
                </a:lnTo>
                <a:lnTo>
                  <a:pt x="4257" y="883"/>
                </a:lnTo>
                <a:lnTo>
                  <a:pt x="4257" y="873"/>
                </a:lnTo>
                <a:lnTo>
                  <a:pt x="4257" y="883"/>
                </a:lnTo>
                <a:lnTo>
                  <a:pt x="4269" y="883"/>
                </a:lnTo>
                <a:lnTo>
                  <a:pt x="4269" y="873"/>
                </a:lnTo>
                <a:lnTo>
                  <a:pt x="4269" y="883"/>
                </a:lnTo>
                <a:lnTo>
                  <a:pt x="4280" y="883"/>
                </a:lnTo>
                <a:lnTo>
                  <a:pt x="4291" y="883"/>
                </a:lnTo>
                <a:lnTo>
                  <a:pt x="4302" y="883"/>
                </a:lnTo>
                <a:lnTo>
                  <a:pt x="4314" y="883"/>
                </a:lnTo>
                <a:lnTo>
                  <a:pt x="4314" y="873"/>
                </a:lnTo>
                <a:lnTo>
                  <a:pt x="4314" y="883"/>
                </a:lnTo>
                <a:lnTo>
                  <a:pt x="4325" y="883"/>
                </a:lnTo>
                <a:lnTo>
                  <a:pt x="4336" y="883"/>
                </a:lnTo>
                <a:lnTo>
                  <a:pt x="4347" y="883"/>
                </a:lnTo>
                <a:lnTo>
                  <a:pt x="4347" y="873"/>
                </a:lnTo>
                <a:lnTo>
                  <a:pt x="4347" y="883"/>
                </a:lnTo>
                <a:lnTo>
                  <a:pt x="4359" y="883"/>
                </a:lnTo>
                <a:lnTo>
                  <a:pt x="4359" y="873"/>
                </a:lnTo>
                <a:lnTo>
                  <a:pt x="4359" y="883"/>
                </a:lnTo>
                <a:lnTo>
                  <a:pt x="4370" y="883"/>
                </a:lnTo>
                <a:lnTo>
                  <a:pt x="4381" y="883"/>
                </a:lnTo>
                <a:lnTo>
                  <a:pt x="4392" y="883"/>
                </a:lnTo>
                <a:lnTo>
                  <a:pt x="4404" y="883"/>
                </a:lnTo>
                <a:lnTo>
                  <a:pt x="4415" y="883"/>
                </a:lnTo>
                <a:lnTo>
                  <a:pt x="4426" y="883"/>
                </a:lnTo>
                <a:lnTo>
                  <a:pt x="4426" y="873"/>
                </a:lnTo>
                <a:lnTo>
                  <a:pt x="4426" y="883"/>
                </a:lnTo>
                <a:lnTo>
                  <a:pt x="4438" y="883"/>
                </a:lnTo>
                <a:lnTo>
                  <a:pt x="4449" y="883"/>
                </a:lnTo>
                <a:lnTo>
                  <a:pt x="4460" y="883"/>
                </a:lnTo>
                <a:lnTo>
                  <a:pt x="4471" y="883"/>
                </a:lnTo>
                <a:lnTo>
                  <a:pt x="4483" y="883"/>
                </a:lnTo>
                <a:lnTo>
                  <a:pt x="4483" y="873"/>
                </a:lnTo>
                <a:lnTo>
                  <a:pt x="4483" y="883"/>
                </a:lnTo>
                <a:lnTo>
                  <a:pt x="4494" y="883"/>
                </a:lnTo>
                <a:lnTo>
                  <a:pt x="4494" y="873"/>
                </a:lnTo>
                <a:lnTo>
                  <a:pt x="4494" y="883"/>
                </a:lnTo>
                <a:lnTo>
                  <a:pt x="4505" y="883"/>
                </a:lnTo>
                <a:lnTo>
                  <a:pt x="4516" y="883"/>
                </a:lnTo>
                <a:lnTo>
                  <a:pt x="4528" y="883"/>
                </a:lnTo>
                <a:lnTo>
                  <a:pt x="4528" y="873"/>
                </a:lnTo>
                <a:lnTo>
                  <a:pt x="4539" y="873"/>
                </a:lnTo>
                <a:lnTo>
                  <a:pt x="4539" y="883"/>
                </a:lnTo>
                <a:lnTo>
                  <a:pt x="4539" y="873"/>
                </a:lnTo>
                <a:lnTo>
                  <a:pt x="4539" y="883"/>
                </a:lnTo>
                <a:lnTo>
                  <a:pt x="4550" y="883"/>
                </a:lnTo>
                <a:lnTo>
                  <a:pt x="4561" y="883"/>
                </a:lnTo>
                <a:lnTo>
                  <a:pt x="4561" y="873"/>
                </a:lnTo>
                <a:lnTo>
                  <a:pt x="4561" y="883"/>
                </a:lnTo>
                <a:lnTo>
                  <a:pt x="4573" y="883"/>
                </a:lnTo>
                <a:lnTo>
                  <a:pt x="4573" y="873"/>
                </a:lnTo>
                <a:lnTo>
                  <a:pt x="4573" y="883"/>
                </a:lnTo>
                <a:lnTo>
                  <a:pt x="4584" y="883"/>
                </a:lnTo>
                <a:lnTo>
                  <a:pt x="4595" y="883"/>
                </a:lnTo>
                <a:lnTo>
                  <a:pt x="4595" y="873"/>
                </a:lnTo>
                <a:lnTo>
                  <a:pt x="4595" y="883"/>
                </a:lnTo>
                <a:lnTo>
                  <a:pt x="4606" y="883"/>
                </a:lnTo>
                <a:lnTo>
                  <a:pt x="4606" y="873"/>
                </a:lnTo>
                <a:lnTo>
                  <a:pt x="4606" y="883"/>
                </a:lnTo>
                <a:lnTo>
                  <a:pt x="4618" y="883"/>
                </a:lnTo>
                <a:lnTo>
                  <a:pt x="4618" y="873"/>
                </a:lnTo>
                <a:lnTo>
                  <a:pt x="4618" y="883"/>
                </a:lnTo>
                <a:lnTo>
                  <a:pt x="4629" y="883"/>
                </a:lnTo>
                <a:lnTo>
                  <a:pt x="4629" y="873"/>
                </a:lnTo>
                <a:lnTo>
                  <a:pt x="4629" y="883"/>
                </a:lnTo>
                <a:lnTo>
                  <a:pt x="4640" y="883"/>
                </a:lnTo>
                <a:lnTo>
                  <a:pt x="4652" y="883"/>
                </a:lnTo>
                <a:lnTo>
                  <a:pt x="4652" y="873"/>
                </a:lnTo>
                <a:lnTo>
                  <a:pt x="4652" y="883"/>
                </a:lnTo>
                <a:lnTo>
                  <a:pt x="4663" y="883"/>
                </a:lnTo>
                <a:lnTo>
                  <a:pt x="4674" y="883"/>
                </a:lnTo>
                <a:lnTo>
                  <a:pt x="4674" y="873"/>
                </a:lnTo>
                <a:lnTo>
                  <a:pt x="4674" y="883"/>
                </a:lnTo>
                <a:lnTo>
                  <a:pt x="4685" y="883"/>
                </a:lnTo>
                <a:lnTo>
                  <a:pt x="4685" y="873"/>
                </a:lnTo>
                <a:lnTo>
                  <a:pt x="4685" y="883"/>
                </a:lnTo>
                <a:lnTo>
                  <a:pt x="4697" y="883"/>
                </a:lnTo>
                <a:lnTo>
                  <a:pt x="4697" y="873"/>
                </a:lnTo>
                <a:lnTo>
                  <a:pt x="4697" y="883"/>
                </a:lnTo>
                <a:lnTo>
                  <a:pt x="4708" y="883"/>
                </a:lnTo>
                <a:lnTo>
                  <a:pt x="4719" y="883"/>
                </a:lnTo>
                <a:lnTo>
                  <a:pt x="4719" y="873"/>
                </a:lnTo>
                <a:lnTo>
                  <a:pt x="4719" y="883"/>
                </a:lnTo>
                <a:lnTo>
                  <a:pt x="4730" y="883"/>
                </a:lnTo>
                <a:lnTo>
                  <a:pt x="4742" y="883"/>
                </a:lnTo>
                <a:lnTo>
                  <a:pt x="4753" y="883"/>
                </a:lnTo>
                <a:lnTo>
                  <a:pt x="4753" y="873"/>
                </a:lnTo>
                <a:lnTo>
                  <a:pt x="4753" y="883"/>
                </a:lnTo>
                <a:lnTo>
                  <a:pt x="4764" y="883"/>
                </a:lnTo>
                <a:lnTo>
                  <a:pt x="4775" y="883"/>
                </a:lnTo>
                <a:lnTo>
                  <a:pt x="4775" y="873"/>
                </a:lnTo>
                <a:lnTo>
                  <a:pt x="4775" y="883"/>
                </a:lnTo>
                <a:lnTo>
                  <a:pt x="4787" y="883"/>
                </a:lnTo>
                <a:lnTo>
                  <a:pt x="4787" y="873"/>
                </a:lnTo>
                <a:lnTo>
                  <a:pt x="4787" y="883"/>
                </a:lnTo>
                <a:lnTo>
                  <a:pt x="4798" y="883"/>
                </a:lnTo>
                <a:lnTo>
                  <a:pt x="4809" y="883"/>
                </a:lnTo>
                <a:lnTo>
                  <a:pt x="4809" y="873"/>
                </a:lnTo>
                <a:lnTo>
                  <a:pt x="4809" y="883"/>
                </a:lnTo>
                <a:lnTo>
                  <a:pt x="4820" y="883"/>
                </a:lnTo>
                <a:lnTo>
                  <a:pt x="4832" y="883"/>
                </a:lnTo>
                <a:lnTo>
                  <a:pt x="4832" y="873"/>
                </a:lnTo>
                <a:lnTo>
                  <a:pt x="4832" y="883"/>
                </a:lnTo>
                <a:lnTo>
                  <a:pt x="4843" y="883"/>
                </a:lnTo>
                <a:lnTo>
                  <a:pt x="4854" y="883"/>
                </a:lnTo>
                <a:lnTo>
                  <a:pt x="4854" y="873"/>
                </a:lnTo>
                <a:lnTo>
                  <a:pt x="4854" y="883"/>
                </a:lnTo>
                <a:lnTo>
                  <a:pt x="4865" y="883"/>
                </a:lnTo>
                <a:lnTo>
                  <a:pt x="4877" y="883"/>
                </a:lnTo>
                <a:lnTo>
                  <a:pt x="4888" y="883"/>
                </a:lnTo>
                <a:lnTo>
                  <a:pt x="4888" y="873"/>
                </a:lnTo>
                <a:lnTo>
                  <a:pt x="4888" y="883"/>
                </a:lnTo>
                <a:lnTo>
                  <a:pt x="4899" y="883"/>
                </a:lnTo>
                <a:lnTo>
                  <a:pt x="4899" y="873"/>
                </a:lnTo>
                <a:lnTo>
                  <a:pt x="4899" y="883"/>
                </a:lnTo>
                <a:lnTo>
                  <a:pt x="4911" y="883"/>
                </a:lnTo>
                <a:lnTo>
                  <a:pt x="4911" y="873"/>
                </a:lnTo>
                <a:lnTo>
                  <a:pt x="4911" y="883"/>
                </a:lnTo>
                <a:lnTo>
                  <a:pt x="4922" y="883"/>
                </a:lnTo>
                <a:lnTo>
                  <a:pt x="4922" y="873"/>
                </a:lnTo>
                <a:lnTo>
                  <a:pt x="4922" y="883"/>
                </a:lnTo>
                <a:lnTo>
                  <a:pt x="4933" y="883"/>
                </a:lnTo>
                <a:lnTo>
                  <a:pt x="4933" y="873"/>
                </a:lnTo>
                <a:lnTo>
                  <a:pt x="4933" y="883"/>
                </a:lnTo>
                <a:lnTo>
                  <a:pt x="4944" y="883"/>
                </a:lnTo>
                <a:lnTo>
                  <a:pt x="4944" y="873"/>
                </a:lnTo>
                <a:lnTo>
                  <a:pt x="4944" y="883"/>
                </a:lnTo>
                <a:lnTo>
                  <a:pt x="4956" y="883"/>
                </a:lnTo>
                <a:lnTo>
                  <a:pt x="4956" y="873"/>
                </a:lnTo>
                <a:lnTo>
                  <a:pt x="4956" y="883"/>
                </a:lnTo>
                <a:lnTo>
                  <a:pt x="4967" y="883"/>
                </a:lnTo>
                <a:lnTo>
                  <a:pt x="4967" y="873"/>
                </a:lnTo>
                <a:lnTo>
                  <a:pt x="4967" y="883"/>
                </a:lnTo>
                <a:lnTo>
                  <a:pt x="4978" y="883"/>
                </a:lnTo>
                <a:lnTo>
                  <a:pt x="4978" y="873"/>
                </a:lnTo>
                <a:lnTo>
                  <a:pt x="4978" y="883"/>
                </a:lnTo>
                <a:lnTo>
                  <a:pt x="4989" y="883"/>
                </a:lnTo>
                <a:lnTo>
                  <a:pt x="4989" y="873"/>
                </a:lnTo>
                <a:lnTo>
                  <a:pt x="4989" y="883"/>
                </a:lnTo>
                <a:lnTo>
                  <a:pt x="5001" y="883"/>
                </a:lnTo>
                <a:lnTo>
                  <a:pt x="5001" y="873"/>
                </a:lnTo>
                <a:lnTo>
                  <a:pt x="5012" y="873"/>
                </a:lnTo>
                <a:lnTo>
                  <a:pt x="5012" y="883"/>
                </a:lnTo>
                <a:lnTo>
                  <a:pt x="5012" y="873"/>
                </a:lnTo>
                <a:lnTo>
                  <a:pt x="5012" y="883"/>
                </a:lnTo>
                <a:lnTo>
                  <a:pt x="5023" y="883"/>
                </a:lnTo>
                <a:lnTo>
                  <a:pt x="5023" y="873"/>
                </a:lnTo>
                <a:lnTo>
                  <a:pt x="5034" y="873"/>
                </a:lnTo>
                <a:lnTo>
                  <a:pt x="5034" y="883"/>
                </a:lnTo>
                <a:lnTo>
                  <a:pt x="5034" y="873"/>
                </a:lnTo>
                <a:lnTo>
                  <a:pt x="5034" y="883"/>
                </a:lnTo>
                <a:lnTo>
                  <a:pt x="5046" y="883"/>
                </a:lnTo>
                <a:lnTo>
                  <a:pt x="5046" y="873"/>
                </a:lnTo>
                <a:lnTo>
                  <a:pt x="5046" y="883"/>
                </a:lnTo>
                <a:lnTo>
                  <a:pt x="5057" y="883"/>
                </a:lnTo>
                <a:lnTo>
                  <a:pt x="5057" y="873"/>
                </a:lnTo>
                <a:lnTo>
                  <a:pt x="5057" y="883"/>
                </a:lnTo>
                <a:lnTo>
                  <a:pt x="5068" y="883"/>
                </a:lnTo>
                <a:lnTo>
                  <a:pt x="5068" y="873"/>
                </a:lnTo>
                <a:lnTo>
                  <a:pt x="5068" y="883"/>
                </a:lnTo>
                <a:lnTo>
                  <a:pt x="5079" y="883"/>
                </a:lnTo>
                <a:lnTo>
                  <a:pt x="5079" y="873"/>
                </a:lnTo>
                <a:lnTo>
                  <a:pt x="5079" y="883"/>
                </a:lnTo>
                <a:lnTo>
                  <a:pt x="5091" y="883"/>
                </a:lnTo>
                <a:lnTo>
                  <a:pt x="5091" y="873"/>
                </a:lnTo>
                <a:lnTo>
                  <a:pt x="5091" y="883"/>
                </a:lnTo>
                <a:lnTo>
                  <a:pt x="5102" y="883"/>
                </a:lnTo>
                <a:lnTo>
                  <a:pt x="5102" y="873"/>
                </a:lnTo>
                <a:lnTo>
                  <a:pt x="5102" y="883"/>
                </a:lnTo>
                <a:lnTo>
                  <a:pt x="5113" y="883"/>
                </a:lnTo>
                <a:lnTo>
                  <a:pt x="5113" y="873"/>
                </a:lnTo>
                <a:lnTo>
                  <a:pt x="5113" y="883"/>
                </a:lnTo>
                <a:lnTo>
                  <a:pt x="5125" y="883"/>
                </a:lnTo>
                <a:lnTo>
                  <a:pt x="5125" y="873"/>
                </a:lnTo>
                <a:lnTo>
                  <a:pt x="5125" y="883"/>
                </a:lnTo>
                <a:lnTo>
                  <a:pt x="5136" y="883"/>
                </a:lnTo>
                <a:lnTo>
                  <a:pt x="5136" y="873"/>
                </a:lnTo>
                <a:lnTo>
                  <a:pt x="5136" y="883"/>
                </a:lnTo>
                <a:lnTo>
                  <a:pt x="5147" y="883"/>
                </a:lnTo>
                <a:lnTo>
                  <a:pt x="5147" y="873"/>
                </a:lnTo>
                <a:lnTo>
                  <a:pt x="5147" y="883"/>
                </a:lnTo>
                <a:lnTo>
                  <a:pt x="5158" y="883"/>
                </a:lnTo>
                <a:lnTo>
                  <a:pt x="5158" y="873"/>
                </a:lnTo>
                <a:lnTo>
                  <a:pt x="5158" y="883"/>
                </a:lnTo>
                <a:lnTo>
                  <a:pt x="5170" y="883"/>
                </a:lnTo>
                <a:lnTo>
                  <a:pt x="5170" y="873"/>
                </a:lnTo>
                <a:lnTo>
                  <a:pt x="5170" y="883"/>
                </a:lnTo>
                <a:lnTo>
                  <a:pt x="5181" y="883"/>
                </a:lnTo>
                <a:lnTo>
                  <a:pt x="5181" y="873"/>
                </a:lnTo>
                <a:lnTo>
                  <a:pt x="5181" y="883"/>
                </a:lnTo>
                <a:lnTo>
                  <a:pt x="5192" y="883"/>
                </a:lnTo>
                <a:lnTo>
                  <a:pt x="5192" y="873"/>
                </a:lnTo>
                <a:lnTo>
                  <a:pt x="5192" y="883"/>
                </a:lnTo>
                <a:lnTo>
                  <a:pt x="5203" y="883"/>
                </a:lnTo>
                <a:lnTo>
                  <a:pt x="5203" y="873"/>
                </a:lnTo>
                <a:lnTo>
                  <a:pt x="5203" y="883"/>
                </a:lnTo>
                <a:lnTo>
                  <a:pt x="5215" y="883"/>
                </a:lnTo>
                <a:lnTo>
                  <a:pt x="5215" y="873"/>
                </a:lnTo>
                <a:lnTo>
                  <a:pt x="5215" y="883"/>
                </a:lnTo>
                <a:lnTo>
                  <a:pt x="5226" y="883"/>
                </a:lnTo>
                <a:lnTo>
                  <a:pt x="5237" y="883"/>
                </a:lnTo>
                <a:lnTo>
                  <a:pt x="5237" y="873"/>
                </a:lnTo>
                <a:lnTo>
                  <a:pt x="5237" y="883"/>
                </a:lnTo>
                <a:lnTo>
                  <a:pt x="5248" y="883"/>
                </a:lnTo>
                <a:lnTo>
                  <a:pt x="5248" y="873"/>
                </a:lnTo>
                <a:lnTo>
                  <a:pt x="5248" y="883"/>
                </a:lnTo>
                <a:lnTo>
                  <a:pt x="5260" y="883"/>
                </a:lnTo>
                <a:lnTo>
                  <a:pt x="5260" y="873"/>
                </a:lnTo>
                <a:lnTo>
                  <a:pt x="5260" y="883"/>
                </a:lnTo>
                <a:lnTo>
                  <a:pt x="5271" y="883"/>
                </a:lnTo>
                <a:lnTo>
                  <a:pt x="5271" y="873"/>
                </a:lnTo>
                <a:lnTo>
                  <a:pt x="5271" y="883"/>
                </a:lnTo>
                <a:lnTo>
                  <a:pt x="5282" y="883"/>
                </a:lnTo>
                <a:lnTo>
                  <a:pt x="5282" y="873"/>
                </a:lnTo>
                <a:lnTo>
                  <a:pt x="5282" y="883"/>
                </a:lnTo>
                <a:lnTo>
                  <a:pt x="5293" y="883"/>
                </a:lnTo>
                <a:lnTo>
                  <a:pt x="5293" y="873"/>
                </a:lnTo>
                <a:lnTo>
                  <a:pt x="5293" y="883"/>
                </a:lnTo>
                <a:lnTo>
                  <a:pt x="5305" y="883"/>
                </a:lnTo>
                <a:lnTo>
                  <a:pt x="5316" y="883"/>
                </a:lnTo>
                <a:lnTo>
                  <a:pt x="5316" y="873"/>
                </a:lnTo>
                <a:lnTo>
                  <a:pt x="5316" y="883"/>
                </a:lnTo>
                <a:lnTo>
                  <a:pt x="5327" y="883"/>
                </a:lnTo>
                <a:lnTo>
                  <a:pt x="5338" y="883"/>
                </a:lnTo>
                <a:lnTo>
                  <a:pt x="5338" y="873"/>
                </a:lnTo>
                <a:lnTo>
                  <a:pt x="5350" y="873"/>
                </a:lnTo>
                <a:lnTo>
                  <a:pt x="5350" y="883"/>
                </a:lnTo>
                <a:lnTo>
                  <a:pt x="5350" y="873"/>
                </a:lnTo>
                <a:lnTo>
                  <a:pt x="5350" y="883"/>
                </a:lnTo>
                <a:lnTo>
                  <a:pt x="5361" y="883"/>
                </a:lnTo>
                <a:lnTo>
                  <a:pt x="5361" y="873"/>
                </a:lnTo>
                <a:lnTo>
                  <a:pt x="5361" y="883"/>
                </a:lnTo>
                <a:lnTo>
                  <a:pt x="5372" y="883"/>
                </a:lnTo>
                <a:lnTo>
                  <a:pt x="5372" y="873"/>
                </a:lnTo>
                <a:lnTo>
                  <a:pt x="5384" y="883"/>
                </a:lnTo>
              </a:path>
            </a:pathLst>
          </a:custGeom>
          <a:noFill/>
          <a:ln w="17640">
            <a:solidFill>
              <a:srgbClr val="00EC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fr-FR"/>
          </a:p>
        </p:txBody>
      </p:sp>
      <p:sp>
        <p:nvSpPr>
          <p:cNvPr id="47114" name="Text Box 10"/>
          <p:cNvSpPr txBox="1">
            <a:spLocks noChangeArrowheads="1"/>
          </p:cNvSpPr>
          <p:nvPr/>
        </p:nvSpPr>
        <p:spPr bwMode="auto">
          <a:xfrm>
            <a:off x="1186560" y="2848639"/>
            <a:ext cx="2232000" cy="362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9pPr>
          </a:lstStyle>
          <a:p>
            <a:pPr>
              <a:spcBef>
                <a:spcPts val="1020"/>
              </a:spcBef>
            </a:pPr>
            <a:r>
              <a:rPr lang="fr-FR" sz="1800">
                <a:solidFill>
                  <a:srgbClr val="FF0000"/>
                </a:solidFill>
              </a:rPr>
              <a:t>Sélection</a:t>
            </a:r>
          </a:p>
        </p:txBody>
      </p:sp>
      <p:sp>
        <p:nvSpPr>
          <p:cNvPr id="47115" name="Text Box 11"/>
          <p:cNvSpPr txBox="1">
            <a:spLocks noChangeArrowheads="1"/>
          </p:cNvSpPr>
          <p:nvPr/>
        </p:nvSpPr>
        <p:spPr bwMode="auto">
          <a:xfrm>
            <a:off x="1186561" y="4912376"/>
            <a:ext cx="2521440" cy="362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9pPr>
          </a:lstStyle>
          <a:p>
            <a:pPr>
              <a:spcBef>
                <a:spcPts val="1020"/>
              </a:spcBef>
            </a:pPr>
            <a:r>
              <a:rPr lang="fr-FR" sz="1800">
                <a:solidFill>
                  <a:srgbClr val="00EC00"/>
                </a:solidFill>
              </a:rPr>
              <a:t>Excitation : 500 ms</a:t>
            </a:r>
          </a:p>
        </p:txBody>
      </p:sp>
      <p:sp>
        <p:nvSpPr>
          <p:cNvPr id="47116" name="Line 12"/>
          <p:cNvSpPr>
            <a:spLocks noChangeShapeType="1"/>
          </p:cNvSpPr>
          <p:nvPr/>
        </p:nvSpPr>
        <p:spPr bwMode="auto">
          <a:xfrm flipH="1">
            <a:off x="5148000" y="5639652"/>
            <a:ext cx="1370880" cy="1441"/>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7117" name="Text Box 13"/>
          <p:cNvSpPr txBox="1">
            <a:spLocks noChangeArrowheads="1"/>
          </p:cNvSpPr>
          <p:nvPr/>
        </p:nvSpPr>
        <p:spPr bwMode="auto">
          <a:xfrm>
            <a:off x="5364000" y="5334339"/>
            <a:ext cx="1225440" cy="2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9pPr>
          </a:lstStyle>
          <a:p>
            <a:pPr>
              <a:spcBef>
                <a:spcPts val="794"/>
              </a:spcBef>
            </a:pPr>
            <a:r>
              <a:rPr lang="fr-FR" sz="1300" b="1"/>
              <a:t>- GalNac</a:t>
            </a:r>
          </a:p>
        </p:txBody>
      </p:sp>
      <p:sp>
        <p:nvSpPr>
          <p:cNvPr id="47118" name="Text Box 14"/>
          <p:cNvSpPr txBox="1">
            <a:spLocks noChangeArrowheads="1"/>
          </p:cNvSpPr>
          <p:nvPr/>
        </p:nvSpPr>
        <p:spPr bwMode="auto">
          <a:xfrm>
            <a:off x="4664160" y="5911841"/>
            <a:ext cx="1225440" cy="2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9pPr>
          </a:lstStyle>
          <a:p>
            <a:pPr>
              <a:spcBef>
                <a:spcPts val="794"/>
              </a:spcBef>
            </a:pPr>
            <a:r>
              <a:rPr lang="fr-FR" sz="1300" b="1"/>
              <a:t>- GalNac</a:t>
            </a:r>
          </a:p>
        </p:txBody>
      </p:sp>
      <p:sp>
        <p:nvSpPr>
          <p:cNvPr id="47119" name="Line 15"/>
          <p:cNvSpPr>
            <a:spLocks noChangeShapeType="1"/>
          </p:cNvSpPr>
          <p:nvPr/>
        </p:nvSpPr>
        <p:spPr bwMode="auto">
          <a:xfrm flipH="1">
            <a:off x="4426561" y="6287720"/>
            <a:ext cx="868320" cy="1441"/>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fr-FR"/>
          </a:p>
        </p:txBody>
      </p:sp>
      <p:sp>
        <p:nvSpPr>
          <p:cNvPr id="47120" name="Rectangle 16"/>
          <p:cNvSpPr>
            <a:spLocks noChangeArrowheads="1"/>
          </p:cNvSpPr>
          <p:nvPr/>
        </p:nvSpPr>
        <p:spPr bwMode="auto">
          <a:xfrm>
            <a:off x="3722401" y="5639653"/>
            <a:ext cx="23243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b="1">
                <a:solidFill>
                  <a:srgbClr val="000000"/>
                </a:solidFill>
                <a:ea typeface="msmincho" charset="0"/>
                <a:cs typeface="msmincho" charset="0"/>
              </a:rPr>
              <a:t>2+</a:t>
            </a:r>
          </a:p>
        </p:txBody>
      </p:sp>
      <p:sp>
        <p:nvSpPr>
          <p:cNvPr id="47121" name="Text Box 17"/>
          <p:cNvSpPr txBox="1">
            <a:spLocks noChangeArrowheads="1"/>
          </p:cNvSpPr>
          <p:nvPr/>
        </p:nvSpPr>
        <p:spPr bwMode="auto">
          <a:xfrm>
            <a:off x="5061600" y="4984383"/>
            <a:ext cx="494002" cy="362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9pPr>
          </a:lstStyle>
          <a:p>
            <a:r>
              <a:rPr lang="fr-FR" sz="1800" i="1"/>
              <a:t>b</a:t>
            </a:r>
            <a:r>
              <a:rPr lang="fr-FR" sz="1800" i="1">
                <a:solidFill>
                  <a:srgbClr val="00FEE7"/>
                </a:solidFill>
              </a:rPr>
              <a:t>11</a:t>
            </a:r>
          </a:p>
        </p:txBody>
      </p:sp>
      <p:sp>
        <p:nvSpPr>
          <p:cNvPr id="47122" name="Rectangle 18"/>
          <p:cNvSpPr>
            <a:spLocks noChangeArrowheads="1"/>
          </p:cNvSpPr>
          <p:nvPr/>
        </p:nvSpPr>
        <p:spPr bwMode="auto">
          <a:xfrm>
            <a:off x="3722401" y="2687343"/>
            <a:ext cx="23243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fr-FR" b="1">
                <a:solidFill>
                  <a:srgbClr val="000000"/>
                </a:solidFill>
                <a:ea typeface="msmincho" charset="0"/>
                <a:cs typeface="msmincho" charset="0"/>
              </a:rPr>
              <a:t>2+</a:t>
            </a:r>
          </a:p>
        </p:txBody>
      </p:sp>
      <p:sp>
        <p:nvSpPr>
          <p:cNvPr id="47123" name="Text Box 19"/>
          <p:cNvSpPr txBox="1">
            <a:spLocks noChangeArrowheads="1"/>
          </p:cNvSpPr>
          <p:nvPr/>
        </p:nvSpPr>
        <p:spPr bwMode="auto">
          <a:xfrm>
            <a:off x="2966400" y="2023433"/>
            <a:ext cx="2252160" cy="362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6" charset="0"/>
                <a:ea typeface="msmincho" charset="0"/>
                <a:cs typeface="msmincho" charset="0"/>
              </a:defRPr>
            </a:lvl9pPr>
          </a:lstStyle>
          <a:p>
            <a:pPr>
              <a:spcBef>
                <a:spcPts val="1020"/>
              </a:spcBef>
            </a:pPr>
            <a:r>
              <a:rPr lang="fr-FR" sz="1800"/>
              <a:t>GalNAc</a:t>
            </a:r>
          </a:p>
        </p:txBody>
      </p:sp>
      <p:graphicFrame>
        <p:nvGraphicFramePr>
          <p:cNvPr id="47124" name="Object 20"/>
          <p:cNvGraphicFramePr>
            <a:graphicFrameLocks noChangeAspect="1"/>
          </p:cNvGraphicFramePr>
          <p:nvPr>
            <p:extLst>
              <p:ext uri="{D42A27DB-BD31-4B8C-83A1-F6EECF244321}">
                <p14:modId xmlns:p14="http://schemas.microsoft.com/office/powerpoint/2010/main" val="1301968663"/>
              </p:ext>
            </p:extLst>
          </p:nvPr>
        </p:nvGraphicFramePr>
        <p:xfrm>
          <a:off x="5735520" y="2311464"/>
          <a:ext cx="2160000" cy="1360942"/>
        </p:xfrm>
        <a:graphic>
          <a:graphicData uri="http://schemas.openxmlformats.org/presentationml/2006/ole">
            <mc:AlternateContent xmlns:mc="http://schemas.openxmlformats.org/markup-compatibility/2006">
              <mc:Choice xmlns:v="urn:schemas-microsoft-com:vml" Requires="v">
                <p:oleObj spid="_x0000_s213004" r:id="rId4" imgW="11115360" imgH="13763160" progId="">
                  <p:embed/>
                </p:oleObj>
              </mc:Choice>
              <mc:Fallback>
                <p:oleObj r:id="rId4" imgW="11115360" imgH="137631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5520" y="2311464"/>
                        <a:ext cx="2160000" cy="136094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 name="Espace réservé du pied de page 1"/>
          <p:cNvSpPr>
            <a:spLocks noGrp="1"/>
          </p:cNvSpPr>
          <p:nvPr>
            <p:ph type="ftr" sz="quarter" idx="11"/>
          </p:nvPr>
        </p:nvSpPr>
        <p:spPr/>
        <p:txBody>
          <a:bodyPr/>
          <a:lstStyle/>
          <a:p>
            <a:r>
              <a:rPr lang="fr-FR" smtClean="0"/>
              <a:t>Ecole FTMS - 2 avril 2014</a:t>
            </a:r>
            <a:endParaRPr lang="fr-FR"/>
          </a:p>
        </p:txBody>
      </p:sp>
      <p:sp>
        <p:nvSpPr>
          <p:cNvPr id="3" name="Espace réservé du numéro de diapositive 2"/>
          <p:cNvSpPr>
            <a:spLocks noGrp="1"/>
          </p:cNvSpPr>
          <p:nvPr>
            <p:ph type="sldNum" sz="quarter" idx="12"/>
          </p:nvPr>
        </p:nvSpPr>
        <p:spPr/>
        <p:txBody>
          <a:bodyPr/>
          <a:lstStyle/>
          <a:p>
            <a:fld id="{84998570-4EFB-4147-BEE3-168D522FF626}" type="slidenum">
              <a:rPr lang="fr-FR" smtClean="0"/>
              <a:pPr/>
              <a:t>31</a:t>
            </a:fld>
            <a:endParaRPr lang="fr-FR"/>
          </a:p>
        </p:txBody>
      </p:sp>
    </p:spTree>
    <p:extLst>
      <p:ext uri="{BB962C8B-B14F-4D97-AF65-F5344CB8AC3E}">
        <p14:creationId xmlns:p14="http://schemas.microsoft.com/office/powerpoint/2010/main" val="32822223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700808"/>
            <a:ext cx="6408712" cy="507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p:txBody>
          <a:bodyPr/>
          <a:lstStyle/>
          <a:p>
            <a:r>
              <a:rPr lang="fr-FR" smtClean="0"/>
              <a:t>Peptide phosphorylé: ECD</a:t>
            </a:r>
            <a:endParaRPr lang="fr-FR"/>
          </a:p>
        </p:txBody>
      </p:sp>
      <p:sp>
        <p:nvSpPr>
          <p:cNvPr id="3" name="Espace réservé du pied de page 2"/>
          <p:cNvSpPr>
            <a:spLocks noGrp="1"/>
          </p:cNvSpPr>
          <p:nvPr>
            <p:ph type="ftr" sz="quarter" idx="11"/>
          </p:nvPr>
        </p:nvSpPr>
        <p:spPr/>
        <p:txBody>
          <a:bodyPr/>
          <a:lstStyle/>
          <a:p>
            <a:r>
              <a:rPr lang="fr-FR" smtClean="0"/>
              <a:t>Ecole FTMS - 2 avril 2014</a:t>
            </a:r>
            <a:endParaRPr lang="fr-FR"/>
          </a:p>
        </p:txBody>
      </p:sp>
      <p:sp>
        <p:nvSpPr>
          <p:cNvPr id="4" name="Espace réservé du numéro de diapositive 3"/>
          <p:cNvSpPr>
            <a:spLocks noGrp="1"/>
          </p:cNvSpPr>
          <p:nvPr>
            <p:ph type="sldNum" sz="quarter" idx="12"/>
          </p:nvPr>
        </p:nvSpPr>
        <p:spPr/>
        <p:txBody>
          <a:bodyPr/>
          <a:lstStyle/>
          <a:p>
            <a:fld id="{84998570-4EFB-4147-BEE3-168D522FF626}" type="slidenum">
              <a:rPr lang="fr-FR" smtClean="0"/>
              <a:pPr/>
              <a:t>32</a:t>
            </a:fld>
            <a:endParaRPr lang="fr-FR"/>
          </a:p>
        </p:txBody>
      </p:sp>
    </p:spTree>
    <p:extLst>
      <p:ext uri="{BB962C8B-B14F-4D97-AF65-F5344CB8AC3E}">
        <p14:creationId xmlns:p14="http://schemas.microsoft.com/office/powerpoint/2010/main" val="15419495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Application à des complexes non-covalents</a:t>
            </a:r>
            <a:endParaRPr lang="fr-FR" dirty="0"/>
          </a:p>
        </p:txBody>
      </p:sp>
      <p:sp>
        <p:nvSpPr>
          <p:cNvPr id="3" name="Espace réservé du pied de page 2"/>
          <p:cNvSpPr>
            <a:spLocks noGrp="1"/>
          </p:cNvSpPr>
          <p:nvPr>
            <p:ph type="ftr" sz="quarter" idx="11"/>
          </p:nvPr>
        </p:nvSpPr>
        <p:spPr/>
        <p:txBody>
          <a:bodyPr/>
          <a:lstStyle/>
          <a:p>
            <a:r>
              <a:rPr lang="fr-FR" smtClean="0"/>
              <a:t>Ecole FTMS - 2 avril 2014</a:t>
            </a:r>
            <a:endParaRPr lang="fr-FR"/>
          </a:p>
        </p:txBody>
      </p:sp>
      <p:sp>
        <p:nvSpPr>
          <p:cNvPr id="4" name="Espace réservé du numéro de diapositive 3"/>
          <p:cNvSpPr>
            <a:spLocks noGrp="1"/>
          </p:cNvSpPr>
          <p:nvPr>
            <p:ph type="sldNum" sz="quarter" idx="12"/>
          </p:nvPr>
        </p:nvSpPr>
        <p:spPr/>
        <p:txBody>
          <a:bodyPr/>
          <a:lstStyle/>
          <a:p>
            <a:fld id="{84998570-4EFB-4147-BEE3-168D522FF626}" type="slidenum">
              <a:rPr lang="fr-FR" smtClean="0"/>
              <a:pPr/>
              <a:t>33</a:t>
            </a:fld>
            <a:endParaRPr lang="fr-FR"/>
          </a:p>
        </p:txBody>
      </p:sp>
      <p:pic>
        <p:nvPicPr>
          <p:cNvPr id="2273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66935"/>
            <a:ext cx="417823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73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45" y="4351636"/>
            <a:ext cx="4652769" cy="2014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5393133" y="2189446"/>
            <a:ext cx="3733973" cy="923330"/>
          </a:xfrm>
          <a:prstGeom prst="rect">
            <a:avLst/>
          </a:prstGeom>
          <a:noFill/>
        </p:spPr>
        <p:txBody>
          <a:bodyPr wrap="square" rtlCol="0">
            <a:spAutoFit/>
          </a:bodyPr>
          <a:lstStyle/>
          <a:p>
            <a:pPr marL="342900" indent="-342900">
              <a:buFont typeface="Wingdings" panose="05000000000000000000" pitchFamily="2" charset="2"/>
              <a:buChar char="Ø"/>
            </a:pPr>
            <a:r>
              <a:rPr lang="fr-FR" dirty="0" smtClean="0"/>
              <a:t>Conservation des liaisons hydrogène entre la protéine et son ligand.</a:t>
            </a:r>
            <a:endParaRPr lang="fr-FR" dirty="0"/>
          </a:p>
        </p:txBody>
      </p:sp>
      <p:sp>
        <p:nvSpPr>
          <p:cNvPr id="6" name="ZoneTexte 5"/>
          <p:cNvSpPr txBox="1"/>
          <p:nvPr/>
        </p:nvSpPr>
        <p:spPr>
          <a:xfrm>
            <a:off x="5652120" y="5877272"/>
            <a:ext cx="3024336" cy="307777"/>
          </a:xfrm>
          <a:prstGeom prst="rect">
            <a:avLst/>
          </a:prstGeom>
          <a:noFill/>
        </p:spPr>
        <p:txBody>
          <a:bodyPr wrap="square" rtlCol="0">
            <a:spAutoFit/>
          </a:bodyPr>
          <a:lstStyle/>
          <a:p>
            <a:r>
              <a:rPr lang="fr-FR" sz="1400" dirty="0" smtClean="0"/>
              <a:t>Y. </a:t>
            </a:r>
            <a:r>
              <a:rPr lang="fr-FR" sz="1400" dirty="0" err="1" smtClean="0"/>
              <a:t>Xie</a:t>
            </a:r>
            <a:r>
              <a:rPr lang="fr-FR" sz="1400" dirty="0" smtClean="0"/>
              <a:t>, </a:t>
            </a:r>
            <a:r>
              <a:rPr lang="fr-FR" sz="1400" i="1" dirty="0" smtClean="0"/>
              <a:t>J. Am. </a:t>
            </a:r>
            <a:r>
              <a:rPr lang="fr-FR" sz="1400" i="1" dirty="0" err="1" smtClean="0"/>
              <a:t>Chem</a:t>
            </a:r>
            <a:r>
              <a:rPr lang="fr-FR" sz="1400" i="1" dirty="0" smtClean="0"/>
              <a:t>. Soc. </a:t>
            </a:r>
            <a:r>
              <a:rPr lang="fr-FR" sz="1400" dirty="0" smtClean="0"/>
              <a:t>14432 (2006)</a:t>
            </a:r>
            <a:endParaRPr lang="fr-FR" sz="1400" dirty="0"/>
          </a:p>
        </p:txBody>
      </p:sp>
    </p:spTree>
    <p:extLst>
      <p:ext uri="{BB962C8B-B14F-4D97-AF65-F5344CB8AC3E}">
        <p14:creationId xmlns:p14="http://schemas.microsoft.com/office/powerpoint/2010/main" val="3104479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Localisation du site de liaison de tanins : liaison IB-5 avec 3’-OG</a:t>
            </a:r>
            <a:endParaRPr lang="fr-FR" dirty="0"/>
          </a:p>
        </p:txBody>
      </p:sp>
      <p:sp>
        <p:nvSpPr>
          <p:cNvPr id="4" name="Espace réservé du pied de page 3"/>
          <p:cNvSpPr>
            <a:spLocks noGrp="1"/>
          </p:cNvSpPr>
          <p:nvPr>
            <p:ph type="ftr" sz="quarter" idx="11"/>
          </p:nvPr>
        </p:nvSpPr>
        <p:spPr/>
        <p:txBody>
          <a:bodyPr/>
          <a:lstStyle/>
          <a:p>
            <a:r>
              <a:rPr lang="fr-FR" smtClean="0">
                <a:solidFill>
                  <a:schemeClr val="bg1">
                    <a:lumMod val="65000"/>
                  </a:schemeClr>
                </a:solidFill>
              </a:rPr>
              <a:t>Ecole</a:t>
            </a:r>
            <a:r>
              <a:rPr lang="fr-FR" smtClean="0"/>
              <a:t> </a:t>
            </a:r>
            <a:r>
              <a:rPr lang="fr-FR" smtClean="0">
                <a:solidFill>
                  <a:schemeClr val="bg1">
                    <a:lumMod val="65000"/>
                  </a:schemeClr>
                </a:solidFill>
              </a:rPr>
              <a:t>FTMS - 2 avril 2014</a:t>
            </a:r>
            <a:endParaRPr lang="fr-FR" dirty="0">
              <a:solidFill>
                <a:schemeClr val="bg1">
                  <a:lumMod val="65000"/>
                </a:schemeClr>
              </a:solidFill>
            </a:endParaRP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34</a:t>
            </a:fld>
            <a:endParaRPr lang="fr-FR" dirty="0"/>
          </a:p>
        </p:txBody>
      </p:sp>
      <p:pic>
        <p:nvPicPr>
          <p:cNvPr id="2283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460333"/>
            <a:ext cx="5536228" cy="268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899592" y="2615924"/>
            <a:ext cx="1208985" cy="369332"/>
          </a:xfrm>
          <a:prstGeom prst="rect">
            <a:avLst/>
          </a:prstGeom>
          <a:noFill/>
        </p:spPr>
        <p:txBody>
          <a:bodyPr wrap="none" rtlCol="0">
            <a:spAutoFit/>
          </a:bodyPr>
          <a:lstStyle/>
          <a:p>
            <a:r>
              <a:rPr lang="fr-FR" dirty="0" smtClean="0"/>
              <a:t>Sans 3’-OG</a:t>
            </a:r>
            <a:endParaRPr lang="fr-FR" dirty="0"/>
          </a:p>
        </p:txBody>
      </p:sp>
      <p:pic>
        <p:nvPicPr>
          <p:cNvPr id="2283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437112"/>
            <a:ext cx="5464220" cy="131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899592" y="4918916"/>
            <a:ext cx="1224887" cy="369332"/>
          </a:xfrm>
          <a:prstGeom prst="rect">
            <a:avLst/>
          </a:prstGeom>
          <a:noFill/>
        </p:spPr>
        <p:txBody>
          <a:bodyPr wrap="none" rtlCol="0">
            <a:spAutoFit/>
          </a:bodyPr>
          <a:lstStyle/>
          <a:p>
            <a:r>
              <a:rPr lang="fr-FR" dirty="0" smtClean="0"/>
              <a:t>Avec 3’-OG</a:t>
            </a:r>
            <a:endParaRPr lang="fr-FR" dirty="0"/>
          </a:p>
        </p:txBody>
      </p:sp>
      <p:sp>
        <p:nvSpPr>
          <p:cNvPr id="7" name="ZoneTexte 6"/>
          <p:cNvSpPr txBox="1"/>
          <p:nvPr/>
        </p:nvSpPr>
        <p:spPr>
          <a:xfrm>
            <a:off x="755576" y="6021288"/>
            <a:ext cx="4228337" cy="369332"/>
          </a:xfrm>
          <a:prstGeom prst="rect">
            <a:avLst/>
          </a:prstGeom>
          <a:noFill/>
        </p:spPr>
        <p:txBody>
          <a:bodyPr wrap="none" rtlCol="0">
            <a:spAutoFit/>
          </a:bodyPr>
          <a:lstStyle/>
          <a:p>
            <a:r>
              <a:rPr lang="fr-FR" dirty="0" smtClean="0"/>
              <a:t>Canon, </a:t>
            </a:r>
            <a:r>
              <a:rPr lang="fr-FR" i="1" dirty="0" err="1" smtClean="0"/>
              <a:t>Angew</a:t>
            </a:r>
            <a:r>
              <a:rPr lang="fr-FR" i="1" dirty="0" smtClean="0"/>
              <a:t>. </a:t>
            </a:r>
            <a:r>
              <a:rPr lang="fr-FR" i="1" dirty="0" err="1" smtClean="0"/>
              <a:t>Chem</a:t>
            </a:r>
            <a:r>
              <a:rPr lang="fr-FR" i="1" dirty="0" smtClean="0"/>
              <a:t>. Int. Ed.</a:t>
            </a:r>
            <a:r>
              <a:rPr lang="fr-FR" dirty="0" smtClean="0"/>
              <a:t> 8377 (2013)</a:t>
            </a:r>
            <a:endParaRPr lang="fr-FR" dirty="0"/>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86543" b="81913"/>
          <a:stretch/>
        </p:blipFill>
        <p:spPr bwMode="auto">
          <a:xfrm>
            <a:off x="6444208" y="5754449"/>
            <a:ext cx="1206341" cy="1021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9882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Autres modes d’activation par des électrons</a:t>
            </a:r>
            <a:endParaRPr lang="fr-FR" dirty="0"/>
          </a:p>
        </p:txBody>
      </p:sp>
      <p:sp>
        <p:nvSpPr>
          <p:cNvPr id="6" name="Espace réservé du texte 5"/>
          <p:cNvSpPr>
            <a:spLocks noGrp="1"/>
          </p:cNvSpPr>
          <p:nvPr>
            <p:ph type="body" idx="1"/>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smtClean="0"/>
              <a:t>Ecole FTMS - 2 avril 2014</a:t>
            </a:r>
            <a:endParaRPr lang="fr-FR"/>
          </a:p>
        </p:txBody>
      </p:sp>
      <p:sp>
        <p:nvSpPr>
          <p:cNvPr id="4" name="Espace réservé du numéro de diapositive 3"/>
          <p:cNvSpPr>
            <a:spLocks noGrp="1"/>
          </p:cNvSpPr>
          <p:nvPr>
            <p:ph type="sldNum" sz="quarter" idx="12"/>
          </p:nvPr>
        </p:nvSpPr>
        <p:spPr/>
        <p:txBody>
          <a:bodyPr/>
          <a:lstStyle/>
          <a:p>
            <a:fld id="{84998570-4EFB-4147-BEE3-168D522FF626}" type="slidenum">
              <a:rPr lang="fr-FR" smtClean="0"/>
              <a:pPr/>
              <a:t>35</a:t>
            </a:fld>
            <a:endParaRPr lang="fr-FR"/>
          </a:p>
        </p:txBody>
      </p:sp>
    </p:spTree>
    <p:extLst>
      <p:ext uri="{BB962C8B-B14F-4D97-AF65-F5344CB8AC3E}">
        <p14:creationId xmlns:p14="http://schemas.microsoft.com/office/powerpoint/2010/main" val="1538383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faisceau d’électron peut faire d’autres choses!</a:t>
            </a:r>
            <a:endParaRPr lang="fr-FR" dirty="0"/>
          </a:p>
        </p:txBody>
      </p:sp>
      <p:sp>
        <p:nvSpPr>
          <p:cNvPr id="4" name="Espace réservé du pied de page 3"/>
          <p:cNvSpPr>
            <a:spLocks noGrp="1"/>
          </p:cNvSpPr>
          <p:nvPr>
            <p:ph type="ftr" sz="quarter" idx="11"/>
          </p:nvPr>
        </p:nvSpPr>
        <p:spPr/>
        <p:txBody>
          <a:bodyPr/>
          <a:lstStyle/>
          <a:p>
            <a:r>
              <a:rPr lang="fr-FR" smtClean="0">
                <a:solidFill>
                  <a:schemeClr val="bg1">
                    <a:lumMod val="65000"/>
                  </a:schemeClr>
                </a:solidFill>
              </a:rPr>
              <a:t>Ecole</a:t>
            </a:r>
            <a:r>
              <a:rPr lang="fr-FR" smtClean="0"/>
              <a:t> </a:t>
            </a:r>
            <a:r>
              <a:rPr lang="fr-FR" smtClean="0">
                <a:solidFill>
                  <a:schemeClr val="bg1">
                    <a:lumMod val="65000"/>
                  </a:schemeClr>
                </a:solidFill>
              </a:rPr>
              <a:t>FTMS - 2 avril 2014</a:t>
            </a:r>
            <a:endParaRPr lang="fr-FR" dirty="0">
              <a:solidFill>
                <a:schemeClr val="bg1">
                  <a:lumMod val="65000"/>
                </a:schemeClr>
              </a:solidFill>
            </a:endParaRP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36</a:t>
            </a:fld>
            <a:endParaRPr lang="fr-FR" dirty="0"/>
          </a:p>
        </p:txBody>
      </p:sp>
      <p:sp>
        <p:nvSpPr>
          <p:cNvPr id="9" name="Ellipse 8"/>
          <p:cNvSpPr/>
          <p:nvPr/>
        </p:nvSpPr>
        <p:spPr>
          <a:xfrm>
            <a:off x="2756957" y="3309531"/>
            <a:ext cx="6480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t>
            </a:r>
            <a:endParaRPr lang="fr-FR" dirty="0"/>
          </a:p>
        </p:txBody>
      </p:sp>
      <p:cxnSp>
        <p:nvCxnSpPr>
          <p:cNvPr id="11" name="Connecteur droit avec flèche 10"/>
          <p:cNvCxnSpPr/>
          <p:nvPr/>
        </p:nvCxnSpPr>
        <p:spPr>
          <a:xfrm flipV="1">
            <a:off x="3261013" y="2085395"/>
            <a:ext cx="792088" cy="10801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140404" y="2978517"/>
            <a:ext cx="514885" cy="369332"/>
          </a:xfrm>
          <a:prstGeom prst="rect">
            <a:avLst/>
          </a:prstGeom>
          <a:noFill/>
        </p:spPr>
        <p:txBody>
          <a:bodyPr wrap="none" rtlCol="0">
            <a:spAutoFit/>
          </a:bodyPr>
          <a:lstStyle/>
          <a:p>
            <a:r>
              <a:rPr lang="fr-FR" dirty="0" smtClean="0"/>
              <a:t>+ e</a:t>
            </a:r>
            <a:r>
              <a:rPr lang="fr-FR" baseline="30000" dirty="0" smtClean="0"/>
              <a:t>-</a:t>
            </a:r>
            <a:endParaRPr lang="fr-FR" dirty="0"/>
          </a:p>
        </p:txBody>
      </p:sp>
      <p:sp>
        <p:nvSpPr>
          <p:cNvPr id="13" name="ZoneTexte 12"/>
          <p:cNvSpPr txBox="1"/>
          <p:nvPr/>
        </p:nvSpPr>
        <p:spPr>
          <a:xfrm>
            <a:off x="3624519" y="4250983"/>
            <a:ext cx="470000" cy="369332"/>
          </a:xfrm>
          <a:prstGeom prst="rect">
            <a:avLst/>
          </a:prstGeom>
          <a:noFill/>
        </p:spPr>
        <p:txBody>
          <a:bodyPr wrap="none" rtlCol="0">
            <a:spAutoFit/>
          </a:bodyPr>
          <a:lstStyle/>
          <a:p>
            <a:r>
              <a:rPr lang="fr-FR" dirty="0" smtClean="0"/>
              <a:t>- e</a:t>
            </a:r>
            <a:r>
              <a:rPr lang="fr-FR" baseline="30000" dirty="0" smtClean="0"/>
              <a:t>-</a:t>
            </a:r>
            <a:endParaRPr lang="fr-FR" dirty="0"/>
          </a:p>
        </p:txBody>
      </p:sp>
      <p:cxnSp>
        <p:nvCxnSpPr>
          <p:cNvPr id="14" name="Connecteur droit avec flèche 13"/>
          <p:cNvCxnSpPr/>
          <p:nvPr/>
        </p:nvCxnSpPr>
        <p:spPr>
          <a:xfrm>
            <a:off x="3183590" y="4009796"/>
            <a:ext cx="792088" cy="117194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a:off x="1901213" y="2996957"/>
            <a:ext cx="993269" cy="1230331"/>
          </a:xfrm>
          <a:prstGeom prst="arc">
            <a:avLst>
              <a:gd name="adj1" fmla="val 2460858"/>
              <a:gd name="adj2" fmla="val 1938602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ZoneTexte 16"/>
          <p:cNvSpPr txBox="1"/>
          <p:nvPr/>
        </p:nvSpPr>
        <p:spPr>
          <a:xfrm>
            <a:off x="2162847" y="3825130"/>
            <a:ext cx="470000" cy="369332"/>
          </a:xfrm>
          <a:prstGeom prst="rect">
            <a:avLst/>
          </a:prstGeom>
          <a:noFill/>
        </p:spPr>
        <p:txBody>
          <a:bodyPr wrap="none" rtlCol="0">
            <a:spAutoFit/>
          </a:bodyPr>
          <a:lstStyle/>
          <a:p>
            <a:r>
              <a:rPr lang="fr-FR" dirty="0" smtClean="0"/>
              <a:t>- e</a:t>
            </a:r>
            <a:r>
              <a:rPr lang="fr-FR" baseline="30000" dirty="0" smtClean="0"/>
              <a:t>-</a:t>
            </a:r>
            <a:endParaRPr lang="fr-FR" dirty="0"/>
          </a:p>
        </p:txBody>
      </p:sp>
      <p:sp>
        <p:nvSpPr>
          <p:cNvPr id="18" name="ZoneTexte 17"/>
          <p:cNvSpPr txBox="1"/>
          <p:nvPr/>
        </p:nvSpPr>
        <p:spPr>
          <a:xfrm>
            <a:off x="3624519" y="2580307"/>
            <a:ext cx="514885" cy="369332"/>
          </a:xfrm>
          <a:prstGeom prst="rect">
            <a:avLst/>
          </a:prstGeom>
          <a:noFill/>
        </p:spPr>
        <p:txBody>
          <a:bodyPr wrap="none" rtlCol="0">
            <a:spAutoFit/>
          </a:bodyPr>
          <a:lstStyle/>
          <a:p>
            <a:r>
              <a:rPr lang="fr-FR" dirty="0" smtClean="0"/>
              <a:t>+ e</a:t>
            </a:r>
            <a:r>
              <a:rPr lang="fr-FR" baseline="30000" dirty="0" smtClean="0"/>
              <a:t>-</a:t>
            </a:r>
            <a:endParaRPr lang="fr-FR" dirty="0"/>
          </a:p>
        </p:txBody>
      </p:sp>
      <p:sp>
        <p:nvSpPr>
          <p:cNvPr id="19" name="Éclair 18"/>
          <p:cNvSpPr/>
          <p:nvPr/>
        </p:nvSpPr>
        <p:spPr>
          <a:xfrm>
            <a:off x="1259632" y="3258705"/>
            <a:ext cx="470000" cy="661947"/>
          </a:xfrm>
          <a:prstGeom prst="lightningBolt">
            <a:avLst/>
          </a:prstGeom>
          <a:solidFill>
            <a:srgbClr val="C9CC4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547557" y="4435649"/>
            <a:ext cx="2066429" cy="923330"/>
          </a:xfrm>
          <a:prstGeom prst="rect">
            <a:avLst/>
          </a:prstGeom>
          <a:noFill/>
        </p:spPr>
        <p:txBody>
          <a:bodyPr wrap="square" rtlCol="0">
            <a:spAutoFit/>
          </a:bodyPr>
          <a:lstStyle/>
          <a:p>
            <a:pPr algn="r"/>
            <a:r>
              <a:rPr lang="fr-FR" b="1" dirty="0" smtClean="0"/>
              <a:t>EID</a:t>
            </a:r>
          </a:p>
          <a:p>
            <a:pPr algn="r"/>
            <a:r>
              <a:rPr lang="fr-FR" dirty="0" smtClean="0"/>
              <a:t>Electron </a:t>
            </a:r>
            <a:r>
              <a:rPr lang="fr-FR" dirty="0" err="1" smtClean="0"/>
              <a:t>Induced</a:t>
            </a:r>
            <a:r>
              <a:rPr lang="fr-FR" dirty="0" smtClean="0"/>
              <a:t> Dissociation</a:t>
            </a:r>
            <a:endParaRPr lang="fr-FR" dirty="0"/>
          </a:p>
        </p:txBody>
      </p:sp>
      <p:sp>
        <p:nvSpPr>
          <p:cNvPr id="22" name="ZoneTexte 21"/>
          <p:cNvSpPr txBox="1"/>
          <p:nvPr/>
        </p:nvSpPr>
        <p:spPr>
          <a:xfrm>
            <a:off x="4170181" y="1629471"/>
            <a:ext cx="1749713" cy="923330"/>
          </a:xfrm>
          <a:prstGeom prst="rect">
            <a:avLst/>
          </a:prstGeom>
          <a:noFill/>
        </p:spPr>
        <p:txBody>
          <a:bodyPr wrap="square" rtlCol="0">
            <a:spAutoFit/>
          </a:bodyPr>
          <a:lstStyle/>
          <a:p>
            <a:r>
              <a:rPr lang="fr-FR" b="1" dirty="0" smtClean="0"/>
              <a:t>ECD</a:t>
            </a:r>
          </a:p>
          <a:p>
            <a:r>
              <a:rPr lang="fr-FR" dirty="0" smtClean="0"/>
              <a:t>Electron Capture Dissociation</a:t>
            </a:r>
            <a:endParaRPr lang="fr-FR" dirty="0"/>
          </a:p>
        </p:txBody>
      </p:sp>
      <p:sp>
        <p:nvSpPr>
          <p:cNvPr id="23" name="ZoneTexte 22"/>
          <p:cNvSpPr txBox="1"/>
          <p:nvPr/>
        </p:nvSpPr>
        <p:spPr>
          <a:xfrm>
            <a:off x="6660232" y="5013176"/>
            <a:ext cx="2326899" cy="923330"/>
          </a:xfrm>
          <a:prstGeom prst="rect">
            <a:avLst/>
          </a:prstGeom>
          <a:noFill/>
        </p:spPr>
        <p:txBody>
          <a:bodyPr wrap="square" rtlCol="0">
            <a:spAutoFit/>
          </a:bodyPr>
          <a:lstStyle/>
          <a:p>
            <a:r>
              <a:rPr lang="fr-FR" b="1" dirty="0" smtClean="0"/>
              <a:t>EDD</a:t>
            </a:r>
          </a:p>
          <a:p>
            <a:r>
              <a:rPr lang="fr-FR" dirty="0" smtClean="0"/>
              <a:t>Electron </a:t>
            </a:r>
            <a:r>
              <a:rPr lang="fr-FR" dirty="0" err="1" smtClean="0"/>
              <a:t>Detachment</a:t>
            </a:r>
            <a:r>
              <a:rPr lang="fr-FR" dirty="0" smtClean="0"/>
              <a:t> Dissociation</a:t>
            </a:r>
            <a:endParaRPr lang="fr-FR" dirty="0"/>
          </a:p>
        </p:txBody>
      </p:sp>
      <p:cxnSp>
        <p:nvCxnSpPr>
          <p:cNvPr id="25" name="Connecteur droit 24"/>
          <p:cNvCxnSpPr/>
          <p:nvPr/>
        </p:nvCxnSpPr>
        <p:spPr>
          <a:xfrm>
            <a:off x="6228184" y="1340768"/>
            <a:ext cx="0" cy="482453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4621348" y="1156102"/>
            <a:ext cx="874407" cy="369332"/>
          </a:xfrm>
          <a:prstGeom prst="rect">
            <a:avLst/>
          </a:prstGeom>
          <a:noFill/>
        </p:spPr>
        <p:txBody>
          <a:bodyPr wrap="none" rtlCol="0">
            <a:spAutoFit/>
          </a:bodyPr>
          <a:lstStyle/>
          <a:p>
            <a:r>
              <a:rPr lang="fr-FR" b="1" dirty="0" smtClean="0">
                <a:solidFill>
                  <a:schemeClr val="accent1"/>
                </a:solidFill>
              </a:rPr>
              <a:t>Positifs</a:t>
            </a:r>
            <a:endParaRPr lang="fr-FR" b="1" dirty="0">
              <a:solidFill>
                <a:schemeClr val="accent1"/>
              </a:solidFill>
            </a:endParaRPr>
          </a:p>
        </p:txBody>
      </p:sp>
      <p:sp>
        <p:nvSpPr>
          <p:cNvPr id="27" name="ZoneTexte 26"/>
          <p:cNvSpPr txBox="1"/>
          <p:nvPr/>
        </p:nvSpPr>
        <p:spPr>
          <a:xfrm>
            <a:off x="7164288" y="1156102"/>
            <a:ext cx="968214" cy="369332"/>
          </a:xfrm>
          <a:prstGeom prst="rect">
            <a:avLst/>
          </a:prstGeom>
          <a:noFill/>
        </p:spPr>
        <p:txBody>
          <a:bodyPr wrap="none" rtlCol="0">
            <a:spAutoFit/>
          </a:bodyPr>
          <a:lstStyle/>
          <a:p>
            <a:r>
              <a:rPr lang="fr-FR" b="1" dirty="0" smtClean="0">
                <a:solidFill>
                  <a:schemeClr val="accent1"/>
                </a:solidFill>
              </a:rPr>
              <a:t>Négatifs</a:t>
            </a:r>
            <a:endParaRPr lang="fr-FR" b="1" dirty="0">
              <a:solidFill>
                <a:schemeClr val="accent1"/>
              </a:solidFill>
            </a:endParaRPr>
          </a:p>
        </p:txBody>
      </p:sp>
      <p:sp>
        <p:nvSpPr>
          <p:cNvPr id="28" name="ZoneTexte 27"/>
          <p:cNvSpPr txBox="1"/>
          <p:nvPr/>
        </p:nvSpPr>
        <p:spPr>
          <a:xfrm>
            <a:off x="4053101" y="5013809"/>
            <a:ext cx="2326899" cy="923330"/>
          </a:xfrm>
          <a:prstGeom prst="rect">
            <a:avLst/>
          </a:prstGeom>
          <a:noFill/>
        </p:spPr>
        <p:txBody>
          <a:bodyPr wrap="square" rtlCol="0">
            <a:spAutoFit/>
          </a:bodyPr>
          <a:lstStyle/>
          <a:p>
            <a:r>
              <a:rPr lang="fr-FR" b="1" dirty="0" smtClean="0"/>
              <a:t>EI-ID</a:t>
            </a:r>
          </a:p>
          <a:p>
            <a:r>
              <a:rPr lang="fr-FR" dirty="0" smtClean="0"/>
              <a:t>Electron </a:t>
            </a:r>
            <a:r>
              <a:rPr lang="fr-FR" dirty="0" err="1" smtClean="0"/>
              <a:t>Ionization</a:t>
            </a:r>
            <a:r>
              <a:rPr lang="fr-FR" dirty="0" smtClean="0"/>
              <a:t> </a:t>
            </a:r>
            <a:r>
              <a:rPr lang="fr-FR" dirty="0" err="1" smtClean="0"/>
              <a:t>Induced</a:t>
            </a:r>
            <a:r>
              <a:rPr lang="fr-FR" dirty="0" smtClean="0"/>
              <a:t> Dissociation</a:t>
            </a:r>
            <a:endParaRPr lang="fr-FR" dirty="0"/>
          </a:p>
        </p:txBody>
      </p:sp>
      <p:sp>
        <p:nvSpPr>
          <p:cNvPr id="29" name="ZoneTexte 28"/>
          <p:cNvSpPr txBox="1"/>
          <p:nvPr/>
        </p:nvSpPr>
        <p:spPr>
          <a:xfrm>
            <a:off x="6684960" y="1656977"/>
            <a:ext cx="1749713" cy="1200329"/>
          </a:xfrm>
          <a:prstGeom prst="rect">
            <a:avLst/>
          </a:prstGeom>
          <a:noFill/>
        </p:spPr>
        <p:txBody>
          <a:bodyPr wrap="square" rtlCol="0">
            <a:spAutoFit/>
          </a:bodyPr>
          <a:lstStyle/>
          <a:p>
            <a:r>
              <a:rPr lang="fr-FR" b="1" dirty="0" smtClean="0"/>
              <a:t>ni-ECD</a:t>
            </a:r>
          </a:p>
          <a:p>
            <a:r>
              <a:rPr lang="fr-FR" dirty="0" err="1" smtClean="0"/>
              <a:t>Negative</a:t>
            </a:r>
            <a:r>
              <a:rPr lang="fr-FR" dirty="0" smtClean="0"/>
              <a:t> Ion Electron Capture Dissociation</a:t>
            </a:r>
            <a:endParaRPr lang="fr-FR" dirty="0"/>
          </a:p>
        </p:txBody>
      </p:sp>
      <p:cxnSp>
        <p:nvCxnSpPr>
          <p:cNvPr id="31" name="Connecteur droit avec flèche 30"/>
          <p:cNvCxnSpPr>
            <a:stCxn id="22" idx="2"/>
          </p:cNvCxnSpPr>
          <p:nvPr/>
        </p:nvCxnSpPr>
        <p:spPr>
          <a:xfrm flipH="1">
            <a:off x="5045037" y="2552801"/>
            <a:ext cx="1" cy="425716"/>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4170180" y="2999895"/>
            <a:ext cx="1985996" cy="1200329"/>
          </a:xfrm>
          <a:prstGeom prst="rect">
            <a:avLst/>
          </a:prstGeom>
          <a:noFill/>
        </p:spPr>
        <p:txBody>
          <a:bodyPr wrap="square" rtlCol="0">
            <a:spAutoFit/>
          </a:bodyPr>
          <a:lstStyle/>
          <a:p>
            <a:r>
              <a:rPr lang="fr-FR" b="1" dirty="0" smtClean="0"/>
              <a:t>ETD</a:t>
            </a:r>
          </a:p>
          <a:p>
            <a:r>
              <a:rPr lang="fr-FR" dirty="0" smtClean="0"/>
              <a:t>Electron Transfer Dissociation</a:t>
            </a:r>
          </a:p>
          <a:p>
            <a:pPr algn="ctr"/>
            <a:r>
              <a:rPr lang="fr-FR" dirty="0" smtClean="0"/>
              <a:t>A</a:t>
            </a:r>
            <a:r>
              <a:rPr lang="fr-FR" baseline="30000" dirty="0" smtClean="0"/>
              <a:t>•-</a:t>
            </a:r>
            <a:endParaRPr lang="fr-FR" dirty="0"/>
          </a:p>
        </p:txBody>
      </p:sp>
      <p:cxnSp>
        <p:nvCxnSpPr>
          <p:cNvPr id="33" name="Connecteur droit avec flèche 32"/>
          <p:cNvCxnSpPr/>
          <p:nvPr/>
        </p:nvCxnSpPr>
        <p:spPr>
          <a:xfrm flipH="1" flipV="1">
            <a:off x="7596336" y="4636497"/>
            <a:ext cx="4" cy="448687"/>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6679576" y="3271132"/>
            <a:ext cx="1985996" cy="1477328"/>
          </a:xfrm>
          <a:prstGeom prst="rect">
            <a:avLst/>
          </a:prstGeom>
          <a:noFill/>
        </p:spPr>
        <p:txBody>
          <a:bodyPr wrap="square" rtlCol="0">
            <a:spAutoFit/>
          </a:bodyPr>
          <a:lstStyle/>
          <a:p>
            <a:r>
              <a:rPr lang="fr-FR" b="1" dirty="0" smtClean="0"/>
              <a:t>ni-ETD</a:t>
            </a:r>
          </a:p>
          <a:p>
            <a:r>
              <a:rPr lang="fr-FR" dirty="0" err="1" smtClean="0"/>
              <a:t>Nagative</a:t>
            </a:r>
            <a:r>
              <a:rPr lang="fr-FR" dirty="0" smtClean="0"/>
              <a:t> Ion Electron Transfer Dissociation</a:t>
            </a:r>
          </a:p>
          <a:p>
            <a:pPr algn="ctr"/>
            <a:r>
              <a:rPr lang="fr-FR" dirty="0" smtClean="0"/>
              <a:t>A</a:t>
            </a:r>
            <a:r>
              <a:rPr lang="fr-FR" baseline="30000" dirty="0" smtClean="0"/>
              <a:t>•+</a:t>
            </a:r>
            <a:endParaRPr lang="fr-FR" dirty="0"/>
          </a:p>
        </p:txBody>
      </p:sp>
    </p:spTree>
    <p:extLst>
      <p:ext uri="{BB962C8B-B14F-4D97-AF65-F5344CB8AC3E}">
        <p14:creationId xmlns:p14="http://schemas.microsoft.com/office/powerpoint/2010/main" val="240711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EDD sur des </a:t>
            </a:r>
            <a:r>
              <a:rPr lang="fr-FR" dirty="0" err="1" smtClean="0"/>
              <a:t>oligonucléotides</a:t>
            </a:r>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fr-FR" smtClean="0">
                <a:solidFill>
                  <a:schemeClr val="bg1">
                    <a:lumMod val="65000"/>
                  </a:schemeClr>
                </a:solidFill>
              </a:rPr>
              <a:t>Ecole</a:t>
            </a:r>
            <a:r>
              <a:rPr lang="fr-FR" smtClean="0"/>
              <a:t> </a:t>
            </a:r>
            <a:r>
              <a:rPr lang="fr-FR" smtClean="0">
                <a:solidFill>
                  <a:schemeClr val="bg1">
                    <a:lumMod val="65000"/>
                  </a:schemeClr>
                </a:solidFill>
              </a:rPr>
              <a:t>FTMS - 2 avril 2014</a:t>
            </a:r>
            <a:endParaRPr lang="fr-FR" dirty="0">
              <a:solidFill>
                <a:schemeClr val="bg1">
                  <a:lumMod val="65000"/>
                </a:schemeClr>
              </a:solidFill>
            </a:endParaRP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37</a:t>
            </a:fld>
            <a:endParaRPr lang="fr-FR" dirty="0"/>
          </a:p>
        </p:txBody>
      </p:sp>
      <p:pic>
        <p:nvPicPr>
          <p:cNvPr id="230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099"/>
            <a:ext cx="627697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4932040" y="5733256"/>
            <a:ext cx="3816424" cy="369332"/>
          </a:xfrm>
          <a:prstGeom prst="rect">
            <a:avLst/>
          </a:prstGeom>
          <a:noFill/>
        </p:spPr>
        <p:txBody>
          <a:bodyPr wrap="square" rtlCol="0">
            <a:spAutoFit/>
          </a:bodyPr>
          <a:lstStyle/>
          <a:p>
            <a:r>
              <a:rPr lang="fr-FR" dirty="0" smtClean="0"/>
              <a:t>Yang, </a:t>
            </a:r>
            <a:r>
              <a:rPr lang="fr-FR" i="1" dirty="0" smtClean="0"/>
              <a:t>Anal. </a:t>
            </a:r>
            <a:r>
              <a:rPr lang="fr-FR" i="1" dirty="0" err="1" smtClean="0"/>
              <a:t>Chem</a:t>
            </a:r>
            <a:r>
              <a:rPr lang="fr-FR" i="1" dirty="0" smtClean="0"/>
              <a:t>.</a:t>
            </a:r>
            <a:r>
              <a:rPr lang="fr-FR" dirty="0" smtClean="0"/>
              <a:t> 1876 (2005)</a:t>
            </a:r>
            <a:endParaRPr lang="fr-FR" dirty="0"/>
          </a:p>
        </p:txBody>
      </p:sp>
      <p:sp>
        <p:nvSpPr>
          <p:cNvPr id="7" name="ZoneTexte 6"/>
          <p:cNvSpPr txBox="1"/>
          <p:nvPr/>
        </p:nvSpPr>
        <p:spPr>
          <a:xfrm>
            <a:off x="755576" y="5445224"/>
            <a:ext cx="3600400" cy="369332"/>
          </a:xfrm>
          <a:prstGeom prst="rect">
            <a:avLst/>
          </a:prstGeom>
          <a:noFill/>
        </p:spPr>
        <p:txBody>
          <a:bodyPr wrap="square" rtlCol="0">
            <a:spAutoFit/>
          </a:bodyPr>
          <a:lstStyle/>
          <a:p>
            <a:r>
              <a:rPr lang="fr-FR" b="1" dirty="0" smtClean="0">
                <a:solidFill>
                  <a:srgbClr val="C00000"/>
                </a:solidFill>
              </a:rPr>
              <a:t>1s irradiation, 17 eV</a:t>
            </a:r>
            <a:endParaRPr lang="fr-FR" b="1" dirty="0">
              <a:solidFill>
                <a:srgbClr val="C00000"/>
              </a:solidFill>
            </a:endParaRPr>
          </a:p>
        </p:txBody>
      </p:sp>
      <p:sp>
        <p:nvSpPr>
          <p:cNvPr id="8" name="Forme libre 7"/>
          <p:cNvSpPr/>
          <p:nvPr/>
        </p:nvSpPr>
        <p:spPr>
          <a:xfrm>
            <a:off x="3491345" y="1508166"/>
            <a:ext cx="2778826" cy="2541320"/>
          </a:xfrm>
          <a:custGeom>
            <a:avLst/>
            <a:gdLst>
              <a:gd name="connsiteX0" fmla="*/ 0 w 2778826"/>
              <a:gd name="connsiteY0" fmla="*/ 332509 h 2541320"/>
              <a:gd name="connsiteX1" fmla="*/ 0 w 2778826"/>
              <a:gd name="connsiteY1" fmla="*/ 0 h 2541320"/>
              <a:gd name="connsiteX2" fmla="*/ 2778826 w 2778826"/>
              <a:gd name="connsiteY2" fmla="*/ 0 h 2541320"/>
              <a:gd name="connsiteX3" fmla="*/ 2778826 w 2778826"/>
              <a:gd name="connsiteY3" fmla="*/ 2541320 h 2541320"/>
            </a:gdLst>
            <a:ahLst/>
            <a:cxnLst>
              <a:cxn ang="0">
                <a:pos x="connsiteX0" y="connsiteY0"/>
              </a:cxn>
              <a:cxn ang="0">
                <a:pos x="connsiteX1" y="connsiteY1"/>
              </a:cxn>
              <a:cxn ang="0">
                <a:pos x="connsiteX2" y="connsiteY2"/>
              </a:cxn>
              <a:cxn ang="0">
                <a:pos x="connsiteX3" y="connsiteY3"/>
              </a:cxn>
            </a:cxnLst>
            <a:rect l="l" t="t" r="r" b="b"/>
            <a:pathLst>
              <a:path w="2778826" h="2541320">
                <a:moveTo>
                  <a:pt x="0" y="332509"/>
                </a:moveTo>
                <a:lnTo>
                  <a:pt x="0" y="0"/>
                </a:lnTo>
                <a:lnTo>
                  <a:pt x="2778826" y="0"/>
                </a:lnTo>
                <a:lnTo>
                  <a:pt x="2778826" y="2541320"/>
                </a:lnTo>
              </a:path>
            </a:pathLst>
          </a:custGeom>
          <a:noFill/>
          <a:ln w="38100">
            <a:solidFill>
              <a:schemeClr val="accent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6732240" y="2132856"/>
            <a:ext cx="1377300" cy="369332"/>
          </a:xfrm>
          <a:prstGeom prst="rect">
            <a:avLst/>
          </a:prstGeom>
          <a:noFill/>
        </p:spPr>
        <p:txBody>
          <a:bodyPr wrap="none" rtlCol="0">
            <a:spAutoFit/>
          </a:bodyPr>
          <a:lstStyle/>
          <a:p>
            <a:r>
              <a:rPr lang="fr-FR" b="1" dirty="0" smtClean="0"/>
              <a:t>[dA</a:t>
            </a:r>
            <a:r>
              <a:rPr lang="fr-FR" b="1" baseline="-25000" dirty="0" smtClean="0"/>
              <a:t>6</a:t>
            </a:r>
            <a:r>
              <a:rPr lang="fr-FR" b="1" dirty="0" smtClean="0"/>
              <a:t> – 2H ]</a:t>
            </a:r>
            <a:r>
              <a:rPr lang="fr-FR" b="1" baseline="30000" dirty="0" smtClean="0"/>
              <a:t>2-</a:t>
            </a:r>
            <a:endParaRPr lang="fr-FR" b="1" dirty="0"/>
          </a:p>
        </p:txBody>
      </p:sp>
    </p:spTree>
    <p:extLst>
      <p:ext uri="{BB962C8B-B14F-4D97-AF65-F5344CB8AC3E}">
        <p14:creationId xmlns:p14="http://schemas.microsoft.com/office/powerpoint/2010/main" val="40007305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Comparaison EDD / IRMPD sur des </a:t>
            </a:r>
            <a:r>
              <a:rPr lang="fr-FR" dirty="0" err="1" smtClean="0"/>
              <a:t>oligonucléotides</a:t>
            </a:r>
            <a:endParaRPr lang="fr-FR" dirty="0"/>
          </a:p>
        </p:txBody>
      </p:sp>
      <p:sp>
        <p:nvSpPr>
          <p:cNvPr id="4" name="Espace réservé du pied de page 3"/>
          <p:cNvSpPr>
            <a:spLocks noGrp="1"/>
          </p:cNvSpPr>
          <p:nvPr>
            <p:ph type="ftr" sz="quarter" idx="11"/>
          </p:nvPr>
        </p:nvSpPr>
        <p:spPr/>
        <p:txBody>
          <a:bodyPr/>
          <a:lstStyle/>
          <a:p>
            <a:r>
              <a:rPr lang="fr-FR" smtClean="0">
                <a:solidFill>
                  <a:schemeClr val="bg1">
                    <a:lumMod val="65000"/>
                  </a:schemeClr>
                </a:solidFill>
              </a:rPr>
              <a:t>Ecole</a:t>
            </a:r>
            <a:r>
              <a:rPr lang="fr-FR" smtClean="0"/>
              <a:t> </a:t>
            </a:r>
            <a:r>
              <a:rPr lang="fr-FR" smtClean="0">
                <a:solidFill>
                  <a:schemeClr val="bg1">
                    <a:lumMod val="65000"/>
                  </a:schemeClr>
                </a:solidFill>
              </a:rPr>
              <a:t>FTMS - 2 avril 2014</a:t>
            </a:r>
            <a:endParaRPr lang="fr-FR" dirty="0">
              <a:solidFill>
                <a:schemeClr val="bg1">
                  <a:lumMod val="65000"/>
                </a:schemeClr>
              </a:solidFill>
            </a:endParaRP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38</a:t>
            </a:fld>
            <a:endParaRPr lang="fr-FR" dirty="0"/>
          </a:p>
        </p:txBody>
      </p:sp>
      <p:pic>
        <p:nvPicPr>
          <p:cNvPr id="2314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6057900"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6525444" y="1556792"/>
            <a:ext cx="2439044" cy="2862322"/>
          </a:xfrm>
          <a:prstGeom prst="rect">
            <a:avLst/>
          </a:prstGeom>
          <a:noFill/>
        </p:spPr>
        <p:txBody>
          <a:bodyPr wrap="square" rtlCol="0">
            <a:spAutoFit/>
          </a:bodyPr>
          <a:lstStyle/>
          <a:p>
            <a:r>
              <a:rPr lang="fr-FR" b="1" dirty="0" smtClean="0"/>
              <a:t>Duplex :</a:t>
            </a:r>
          </a:p>
          <a:p>
            <a:r>
              <a:rPr lang="fr-FR" b="1" dirty="0" smtClean="0"/>
              <a:t>M = d(GCATGC)</a:t>
            </a:r>
          </a:p>
          <a:p>
            <a:endParaRPr lang="fr-FR" b="1" dirty="0"/>
          </a:p>
          <a:p>
            <a:endParaRPr lang="fr-FR" b="1" dirty="0" smtClean="0"/>
          </a:p>
          <a:p>
            <a:endParaRPr lang="fr-FR" b="1" dirty="0"/>
          </a:p>
          <a:p>
            <a:endParaRPr lang="fr-FR" b="1" dirty="0" smtClean="0"/>
          </a:p>
          <a:p>
            <a:endParaRPr lang="fr-FR" b="1" dirty="0"/>
          </a:p>
          <a:p>
            <a:r>
              <a:rPr lang="fr-FR" b="1" dirty="0" smtClean="0"/>
              <a:t>EDD : 16 eV, 1s</a:t>
            </a:r>
          </a:p>
          <a:p>
            <a:endParaRPr lang="fr-FR" b="1" dirty="0"/>
          </a:p>
          <a:p>
            <a:r>
              <a:rPr lang="fr-FR" b="1" dirty="0" smtClean="0"/>
              <a:t>IRMPD : 10 W, 150 ms </a:t>
            </a:r>
            <a:endParaRPr lang="fr-FR" b="1" dirty="0"/>
          </a:p>
        </p:txBody>
      </p:sp>
      <p:sp>
        <p:nvSpPr>
          <p:cNvPr id="8" name="ZoneTexte 7"/>
          <p:cNvSpPr txBox="1"/>
          <p:nvPr/>
        </p:nvSpPr>
        <p:spPr>
          <a:xfrm>
            <a:off x="4960014" y="5991751"/>
            <a:ext cx="3816424" cy="369332"/>
          </a:xfrm>
          <a:prstGeom prst="rect">
            <a:avLst/>
          </a:prstGeom>
          <a:noFill/>
        </p:spPr>
        <p:txBody>
          <a:bodyPr wrap="square" rtlCol="0">
            <a:spAutoFit/>
          </a:bodyPr>
          <a:lstStyle/>
          <a:p>
            <a:r>
              <a:rPr lang="fr-FR" dirty="0" smtClean="0"/>
              <a:t>Yang, </a:t>
            </a:r>
            <a:r>
              <a:rPr lang="fr-FR" i="1" dirty="0" smtClean="0"/>
              <a:t>Anal. </a:t>
            </a:r>
            <a:r>
              <a:rPr lang="fr-FR" i="1" dirty="0" err="1" smtClean="0"/>
              <a:t>Chem</a:t>
            </a:r>
            <a:r>
              <a:rPr lang="fr-FR" i="1" dirty="0" smtClean="0"/>
              <a:t>.</a:t>
            </a:r>
            <a:r>
              <a:rPr lang="fr-FR" dirty="0" smtClean="0"/>
              <a:t> 1876 (2005)</a:t>
            </a:r>
            <a:endParaRPr lang="fr-FR" dirty="0"/>
          </a:p>
        </p:txBody>
      </p:sp>
    </p:spTree>
    <p:extLst>
      <p:ext uri="{BB962C8B-B14F-4D97-AF65-F5344CB8AC3E}">
        <p14:creationId xmlns:p14="http://schemas.microsoft.com/office/powerpoint/2010/main" val="4153175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Dissociation induite par des électrons (EID)</a:t>
            </a:r>
            <a:endParaRPr lang="fr-FR" dirty="0"/>
          </a:p>
        </p:txBody>
      </p:sp>
      <p:sp>
        <p:nvSpPr>
          <p:cNvPr id="3" name="Espace réservé du pied de page 2"/>
          <p:cNvSpPr>
            <a:spLocks noGrp="1"/>
          </p:cNvSpPr>
          <p:nvPr>
            <p:ph type="ftr" sz="quarter" idx="11"/>
          </p:nvPr>
        </p:nvSpPr>
        <p:spPr/>
        <p:txBody>
          <a:bodyPr/>
          <a:lstStyle/>
          <a:p>
            <a:r>
              <a:rPr lang="fr-FR" smtClean="0"/>
              <a:t>Ecole FTMS - 2 avril 2014</a:t>
            </a:r>
            <a:endParaRPr lang="fr-FR"/>
          </a:p>
        </p:txBody>
      </p:sp>
      <p:sp>
        <p:nvSpPr>
          <p:cNvPr id="4" name="Espace réservé du numéro de diapositive 3"/>
          <p:cNvSpPr>
            <a:spLocks noGrp="1"/>
          </p:cNvSpPr>
          <p:nvPr>
            <p:ph type="sldNum" sz="quarter" idx="12"/>
          </p:nvPr>
        </p:nvSpPr>
        <p:spPr/>
        <p:txBody>
          <a:bodyPr/>
          <a:lstStyle/>
          <a:p>
            <a:fld id="{84998570-4EFB-4147-BEE3-168D522FF626}" type="slidenum">
              <a:rPr lang="fr-FR" smtClean="0"/>
              <a:pPr/>
              <a:t>39</a:t>
            </a:fld>
            <a:endParaRPr lang="fr-FR"/>
          </a:p>
        </p:txBody>
      </p:sp>
      <p:pic>
        <p:nvPicPr>
          <p:cNvPr id="2324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5760639" cy="490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6012160" y="6093296"/>
            <a:ext cx="2880320" cy="523220"/>
          </a:xfrm>
          <a:prstGeom prst="rect">
            <a:avLst/>
          </a:prstGeom>
          <a:noFill/>
        </p:spPr>
        <p:txBody>
          <a:bodyPr wrap="square" rtlCol="0">
            <a:spAutoFit/>
          </a:bodyPr>
          <a:lstStyle/>
          <a:p>
            <a:r>
              <a:rPr lang="fr-FR" sz="1400" dirty="0" smtClean="0"/>
              <a:t>Gao, </a:t>
            </a:r>
            <a:r>
              <a:rPr lang="fr-FR" sz="1400" dirty="0" err="1" smtClean="0"/>
              <a:t>PhD</a:t>
            </a:r>
            <a:r>
              <a:rPr lang="fr-FR" sz="1400" dirty="0" smtClean="0"/>
              <a:t> </a:t>
            </a:r>
            <a:r>
              <a:rPr lang="fr-FR" sz="1400" dirty="0" err="1" smtClean="0"/>
              <a:t>Thesis</a:t>
            </a:r>
            <a:r>
              <a:rPr lang="fr-FR" sz="1400" dirty="0" smtClean="0"/>
              <a:t>, </a:t>
            </a:r>
            <a:r>
              <a:rPr lang="fr-FR" sz="1400" dirty="0" err="1" smtClean="0"/>
              <a:t>Univ</a:t>
            </a:r>
            <a:r>
              <a:rPr lang="fr-FR" sz="1400" dirty="0" smtClean="0"/>
              <a:t>. Of Michigan, 2013</a:t>
            </a:r>
            <a:endParaRPr lang="fr-FR" sz="1400" dirty="0"/>
          </a:p>
        </p:txBody>
      </p:sp>
      <p:sp>
        <p:nvSpPr>
          <p:cNvPr id="6" name="ZoneTexte 5"/>
          <p:cNvSpPr txBox="1"/>
          <p:nvPr/>
        </p:nvSpPr>
        <p:spPr>
          <a:xfrm>
            <a:off x="6732240" y="2060848"/>
            <a:ext cx="1856598" cy="646331"/>
          </a:xfrm>
          <a:prstGeom prst="rect">
            <a:avLst/>
          </a:prstGeom>
          <a:noFill/>
        </p:spPr>
        <p:txBody>
          <a:bodyPr wrap="none" rtlCol="0">
            <a:spAutoFit/>
          </a:bodyPr>
          <a:lstStyle/>
          <a:p>
            <a:r>
              <a:rPr lang="fr-FR" dirty="0" err="1" smtClean="0"/>
              <a:t>Bias</a:t>
            </a:r>
            <a:r>
              <a:rPr lang="fr-FR" dirty="0" smtClean="0"/>
              <a:t> : -11 à -20 V</a:t>
            </a:r>
          </a:p>
          <a:p>
            <a:r>
              <a:rPr lang="fr-FR" dirty="0" smtClean="0"/>
              <a:t>Temps: 0,3 – 0,5 s</a:t>
            </a:r>
            <a:endParaRPr lang="fr-FR" dirty="0"/>
          </a:p>
        </p:txBody>
      </p:sp>
    </p:spTree>
    <p:extLst>
      <p:ext uri="{BB962C8B-B14F-4D97-AF65-F5344CB8AC3E}">
        <p14:creationId xmlns:p14="http://schemas.microsoft.com/office/powerpoint/2010/main" val="1157122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Activation par des électrons (</a:t>
            </a:r>
            <a:r>
              <a:rPr lang="fr-FR" dirty="0" err="1" smtClean="0"/>
              <a:t>ExD</a:t>
            </a:r>
            <a:r>
              <a:rPr lang="fr-FR" dirty="0" smtClean="0"/>
              <a:t>)</a:t>
            </a:r>
            <a:endParaRPr lang="fr-FR" dirty="0"/>
          </a:p>
        </p:txBody>
      </p:sp>
      <p:sp>
        <p:nvSpPr>
          <p:cNvPr id="3" name="Espace réservé du contenu 2"/>
          <p:cNvSpPr>
            <a:spLocks noGrp="1"/>
          </p:cNvSpPr>
          <p:nvPr>
            <p:ph idx="1"/>
          </p:nvPr>
        </p:nvSpPr>
        <p:spPr>
          <a:xfrm>
            <a:off x="552870" y="1669521"/>
            <a:ext cx="8229600" cy="4525963"/>
          </a:xfrm>
        </p:spPr>
        <p:txBody>
          <a:bodyPr/>
          <a:lstStyle/>
          <a:p>
            <a:r>
              <a:rPr lang="fr-FR" dirty="0" smtClean="0"/>
              <a:t>Interaction directe avec un flux d’électron</a:t>
            </a:r>
          </a:p>
          <a:p>
            <a:endParaRPr lang="fr-FR" dirty="0"/>
          </a:p>
          <a:p>
            <a:endParaRPr lang="fr-FR" dirty="0" smtClean="0"/>
          </a:p>
          <a:p>
            <a:endParaRPr lang="fr-FR" dirty="0"/>
          </a:p>
          <a:p>
            <a:endParaRPr lang="fr-FR" dirty="0" smtClean="0"/>
          </a:p>
          <a:p>
            <a:endParaRPr lang="fr-FR" dirty="0"/>
          </a:p>
          <a:p>
            <a:r>
              <a:rPr lang="fr-FR" dirty="0" smtClean="0"/>
              <a:t>Transfert d’électron entre deux molécules</a:t>
            </a:r>
            <a:endParaRPr lang="fr-FR" dirty="0"/>
          </a:p>
        </p:txBody>
      </p:sp>
      <p:sp>
        <p:nvSpPr>
          <p:cNvPr id="4" name="Espace réservé du numéro de diapositive 3"/>
          <p:cNvSpPr>
            <a:spLocks noGrp="1"/>
          </p:cNvSpPr>
          <p:nvPr>
            <p:ph type="sldNum" sz="quarter" idx="12"/>
          </p:nvPr>
        </p:nvSpPr>
        <p:spPr/>
        <p:txBody>
          <a:bodyPr/>
          <a:lstStyle/>
          <a:p>
            <a:fld id="{84998570-4EFB-4147-BEE3-168D522FF626}" type="slidenum">
              <a:rPr lang="fr-FR" smtClean="0"/>
              <a:pPr/>
              <a:t>4</a:t>
            </a:fld>
            <a:endParaRPr lang="fr-FR"/>
          </a:p>
        </p:txBody>
      </p:sp>
      <p:sp>
        <p:nvSpPr>
          <p:cNvPr id="5" name="Ellipse 4"/>
          <p:cNvSpPr/>
          <p:nvPr/>
        </p:nvSpPr>
        <p:spPr>
          <a:xfrm>
            <a:off x="4769768" y="2652083"/>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t>
            </a:r>
            <a:endParaRPr lang="fr-FR" dirty="0"/>
          </a:p>
        </p:txBody>
      </p:sp>
      <p:sp>
        <p:nvSpPr>
          <p:cNvPr id="6" name="Ellipse 5"/>
          <p:cNvSpPr/>
          <p:nvPr/>
        </p:nvSpPr>
        <p:spPr>
          <a:xfrm>
            <a:off x="4415642" y="2128162"/>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t>
            </a:r>
            <a:endParaRPr lang="fr-FR" dirty="0"/>
          </a:p>
        </p:txBody>
      </p:sp>
      <p:sp>
        <p:nvSpPr>
          <p:cNvPr id="7" name="Ellipse 6"/>
          <p:cNvSpPr/>
          <p:nvPr/>
        </p:nvSpPr>
        <p:spPr>
          <a:xfrm>
            <a:off x="5088820" y="2128162"/>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t>
            </a:r>
            <a:endParaRPr lang="fr-FR" dirty="0"/>
          </a:p>
        </p:txBody>
      </p:sp>
      <p:sp>
        <p:nvSpPr>
          <p:cNvPr id="8" name="Ellipse 7"/>
          <p:cNvSpPr/>
          <p:nvPr/>
        </p:nvSpPr>
        <p:spPr>
          <a:xfrm>
            <a:off x="5356768" y="2780928"/>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t>
            </a:r>
            <a:endParaRPr lang="fr-FR" dirty="0"/>
          </a:p>
        </p:txBody>
      </p:sp>
      <p:sp>
        <p:nvSpPr>
          <p:cNvPr id="9" name="Flèche droite 8"/>
          <p:cNvSpPr/>
          <p:nvPr/>
        </p:nvSpPr>
        <p:spPr>
          <a:xfrm>
            <a:off x="1691680" y="2388119"/>
            <a:ext cx="2520280" cy="52792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e</a:t>
            </a:r>
            <a:r>
              <a:rPr lang="fr-FR" baseline="30000" dirty="0" smtClean="0"/>
              <a:t>-</a:t>
            </a:r>
            <a:endParaRPr lang="fr-FR" dirty="0"/>
          </a:p>
        </p:txBody>
      </p:sp>
      <p:sp>
        <p:nvSpPr>
          <p:cNvPr id="10" name="ZoneTexte 9"/>
          <p:cNvSpPr txBox="1"/>
          <p:nvPr/>
        </p:nvSpPr>
        <p:spPr>
          <a:xfrm>
            <a:off x="899592" y="3284984"/>
            <a:ext cx="7740352" cy="1477328"/>
          </a:xfrm>
          <a:prstGeom prst="rect">
            <a:avLst/>
          </a:prstGeom>
          <a:noFill/>
        </p:spPr>
        <p:txBody>
          <a:bodyPr wrap="square" rtlCol="0">
            <a:spAutoFit/>
          </a:bodyPr>
          <a:lstStyle/>
          <a:p>
            <a:r>
              <a:rPr lang="fr-FR" b="1" dirty="0" smtClean="0"/>
              <a:t>Paramètres</a:t>
            </a:r>
            <a:r>
              <a:rPr lang="fr-FR" dirty="0" smtClean="0"/>
              <a:t> : 	- Energie cinétique des électrons (eV)</a:t>
            </a:r>
          </a:p>
          <a:p>
            <a:r>
              <a:rPr lang="fr-FR" dirty="0"/>
              <a:t>	</a:t>
            </a:r>
            <a:r>
              <a:rPr lang="fr-FR" dirty="0" smtClean="0"/>
              <a:t>		Conséquence sur la section efficace d’interaction</a:t>
            </a:r>
          </a:p>
          <a:p>
            <a:r>
              <a:rPr lang="fr-FR" dirty="0"/>
              <a:t>	</a:t>
            </a:r>
            <a:r>
              <a:rPr lang="fr-FR" dirty="0" smtClean="0"/>
              <a:t>		et l’énergie disponible dans le système</a:t>
            </a:r>
          </a:p>
          <a:p>
            <a:r>
              <a:rPr lang="fr-FR" dirty="0"/>
              <a:t>	</a:t>
            </a:r>
            <a:r>
              <a:rPr lang="fr-FR" dirty="0" smtClean="0"/>
              <a:t>	- Flux du faisceau d’électron</a:t>
            </a:r>
          </a:p>
          <a:p>
            <a:r>
              <a:rPr lang="fr-FR" dirty="0"/>
              <a:t>	</a:t>
            </a:r>
            <a:r>
              <a:rPr lang="fr-FR" dirty="0" smtClean="0"/>
              <a:t>	- Temps d’irradiation</a:t>
            </a:r>
          </a:p>
        </p:txBody>
      </p:sp>
      <p:sp>
        <p:nvSpPr>
          <p:cNvPr id="11" name="Ellipse 10"/>
          <p:cNvSpPr/>
          <p:nvPr/>
        </p:nvSpPr>
        <p:spPr>
          <a:xfrm>
            <a:off x="1439651" y="5601049"/>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t>
            </a:r>
            <a:endParaRPr lang="fr-FR" dirty="0"/>
          </a:p>
        </p:txBody>
      </p:sp>
      <p:sp>
        <p:nvSpPr>
          <p:cNvPr id="12" name="Ellipse 11"/>
          <p:cNvSpPr/>
          <p:nvPr/>
        </p:nvSpPr>
        <p:spPr>
          <a:xfrm>
            <a:off x="2447763" y="5803050"/>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R</a:t>
            </a:r>
            <a:endParaRPr lang="fr-FR" dirty="0"/>
          </a:p>
        </p:txBody>
      </p:sp>
      <p:sp>
        <p:nvSpPr>
          <p:cNvPr id="13" name="Arc 12"/>
          <p:cNvSpPr/>
          <p:nvPr/>
        </p:nvSpPr>
        <p:spPr>
          <a:xfrm>
            <a:off x="1674511" y="5500048"/>
            <a:ext cx="975113" cy="555030"/>
          </a:xfrm>
          <a:prstGeom prst="arc">
            <a:avLst>
              <a:gd name="adj1" fmla="val 12134995"/>
              <a:gd name="adj2" fmla="val 0"/>
            </a:avLst>
          </a:prstGeom>
          <a:ln w="57150">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ZoneTexte 13"/>
          <p:cNvSpPr txBox="1"/>
          <p:nvPr/>
        </p:nvSpPr>
        <p:spPr>
          <a:xfrm>
            <a:off x="2101193" y="5130716"/>
            <a:ext cx="346570" cy="369332"/>
          </a:xfrm>
          <a:prstGeom prst="rect">
            <a:avLst/>
          </a:prstGeom>
          <a:noFill/>
        </p:spPr>
        <p:txBody>
          <a:bodyPr wrap="none" rtlCol="0">
            <a:spAutoFit/>
          </a:bodyPr>
          <a:lstStyle/>
          <a:p>
            <a:r>
              <a:rPr lang="fr-FR" b="1" dirty="0" smtClean="0">
                <a:solidFill>
                  <a:srgbClr val="FFC000"/>
                </a:solidFill>
              </a:rPr>
              <a:t>e</a:t>
            </a:r>
            <a:r>
              <a:rPr lang="fr-FR" b="1" baseline="30000" dirty="0" smtClean="0">
                <a:solidFill>
                  <a:srgbClr val="FFC000"/>
                </a:solidFill>
              </a:rPr>
              <a:t>-</a:t>
            </a:r>
            <a:endParaRPr lang="fr-FR" b="1" baseline="30000" dirty="0">
              <a:solidFill>
                <a:srgbClr val="FFC000"/>
              </a:solidFill>
            </a:endParaRPr>
          </a:p>
        </p:txBody>
      </p:sp>
      <p:sp>
        <p:nvSpPr>
          <p:cNvPr id="15" name="Ellipse 14"/>
          <p:cNvSpPr/>
          <p:nvPr/>
        </p:nvSpPr>
        <p:spPr>
          <a:xfrm>
            <a:off x="4348656" y="5502730"/>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t>
            </a:r>
            <a:endParaRPr lang="fr-FR" dirty="0"/>
          </a:p>
        </p:txBody>
      </p:sp>
      <p:sp>
        <p:nvSpPr>
          <p:cNvPr id="16" name="Ellipse 15"/>
          <p:cNvSpPr/>
          <p:nvPr/>
        </p:nvSpPr>
        <p:spPr>
          <a:xfrm>
            <a:off x="5356768" y="5704731"/>
            <a:ext cx="504056" cy="5040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R</a:t>
            </a:r>
            <a:endParaRPr lang="fr-FR" dirty="0"/>
          </a:p>
        </p:txBody>
      </p:sp>
      <p:sp>
        <p:nvSpPr>
          <p:cNvPr id="17" name="Arc 16"/>
          <p:cNvSpPr/>
          <p:nvPr/>
        </p:nvSpPr>
        <p:spPr>
          <a:xfrm>
            <a:off x="4583516" y="5401729"/>
            <a:ext cx="975113" cy="555030"/>
          </a:xfrm>
          <a:prstGeom prst="arc">
            <a:avLst>
              <a:gd name="adj1" fmla="val 12134995"/>
              <a:gd name="adj2" fmla="val 0"/>
            </a:avLst>
          </a:prstGeom>
          <a:ln w="5715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ZoneTexte 17"/>
          <p:cNvSpPr txBox="1"/>
          <p:nvPr/>
        </p:nvSpPr>
        <p:spPr>
          <a:xfrm>
            <a:off x="4993745" y="5032397"/>
            <a:ext cx="346570" cy="369332"/>
          </a:xfrm>
          <a:prstGeom prst="rect">
            <a:avLst/>
          </a:prstGeom>
          <a:noFill/>
        </p:spPr>
        <p:txBody>
          <a:bodyPr wrap="none" rtlCol="0">
            <a:spAutoFit/>
          </a:bodyPr>
          <a:lstStyle/>
          <a:p>
            <a:r>
              <a:rPr lang="fr-FR" b="1" dirty="0" smtClean="0">
                <a:solidFill>
                  <a:srgbClr val="FFC000"/>
                </a:solidFill>
              </a:rPr>
              <a:t>e</a:t>
            </a:r>
            <a:r>
              <a:rPr lang="fr-FR" b="1" baseline="30000" dirty="0" smtClean="0">
                <a:solidFill>
                  <a:srgbClr val="FFC000"/>
                </a:solidFill>
              </a:rPr>
              <a:t>-</a:t>
            </a:r>
            <a:endParaRPr lang="fr-FR" b="1" baseline="30000" dirty="0">
              <a:solidFill>
                <a:srgbClr val="FFC000"/>
              </a:solidFill>
            </a:endParaRPr>
          </a:p>
        </p:txBody>
      </p:sp>
      <p:sp>
        <p:nvSpPr>
          <p:cNvPr id="19" name="Espace réservé du pied de page 18"/>
          <p:cNvSpPr>
            <a:spLocks noGrp="1"/>
          </p:cNvSpPr>
          <p:nvPr>
            <p:ph type="ftr" sz="quarter" idx="11"/>
          </p:nvPr>
        </p:nvSpPr>
        <p:spPr/>
        <p:txBody>
          <a:bodyPr/>
          <a:lstStyle/>
          <a:p>
            <a:r>
              <a:rPr lang="fr-FR" smtClean="0"/>
              <a:t>Ecole FTMS - 2 avril 2014</a:t>
            </a:r>
            <a:endParaRPr lang="fr-FR"/>
          </a:p>
        </p:txBody>
      </p:sp>
    </p:spTree>
    <p:extLst>
      <p:ext uri="{BB962C8B-B14F-4D97-AF65-F5344CB8AC3E}">
        <p14:creationId xmlns:p14="http://schemas.microsoft.com/office/powerpoint/2010/main" val="4750909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Mécanismes mis en jeu ?</a:t>
            </a:r>
            <a:endParaRPr lang="fr-FR" dirty="0"/>
          </a:p>
        </p:txBody>
      </p:sp>
      <p:sp>
        <p:nvSpPr>
          <p:cNvPr id="5" name="Espace réservé du contenu 4"/>
          <p:cNvSpPr>
            <a:spLocks noGrp="1"/>
          </p:cNvSpPr>
          <p:nvPr>
            <p:ph idx="1"/>
          </p:nvPr>
        </p:nvSpPr>
        <p:spPr/>
        <p:txBody>
          <a:bodyPr/>
          <a:lstStyle/>
          <a:p>
            <a:r>
              <a:rPr lang="fr-FR" dirty="0" smtClean="0"/>
              <a:t>EDD : Processus radicalaires, avec formation d’une espèce radicalaire « déficiente en H</a:t>
            </a:r>
            <a:r>
              <a:rPr lang="fr-FR" baseline="30000" dirty="0" smtClean="0"/>
              <a:t>• </a:t>
            </a:r>
            <a:r>
              <a:rPr lang="fr-FR" dirty="0" smtClean="0"/>
              <a:t>»</a:t>
            </a:r>
          </a:p>
          <a:p>
            <a:pPr lvl="1"/>
            <a:r>
              <a:rPr lang="fr-FR" dirty="0" smtClean="0"/>
              <a:t>Potentiellement plusieurs sites de détachement possibles, et localisation de la fragmentation dirigée par les sites chargés.</a:t>
            </a:r>
          </a:p>
          <a:p>
            <a:pPr lvl="1"/>
            <a:r>
              <a:rPr lang="fr-FR" dirty="0" smtClean="0"/>
              <a:t>Effet du dépôt d’énergie s’ajoute, conduisant à des fragmentation de type CAD en parallèle.</a:t>
            </a:r>
          </a:p>
          <a:p>
            <a:r>
              <a:rPr lang="fr-FR" dirty="0" smtClean="0"/>
              <a:t>EID: Deux voies possibles, ionisation/capture ou excitation électronique.</a:t>
            </a:r>
          </a:p>
        </p:txBody>
      </p:sp>
      <p:sp>
        <p:nvSpPr>
          <p:cNvPr id="3" name="Espace réservé du pied de page 2"/>
          <p:cNvSpPr>
            <a:spLocks noGrp="1"/>
          </p:cNvSpPr>
          <p:nvPr>
            <p:ph type="ftr" sz="quarter" idx="11"/>
          </p:nvPr>
        </p:nvSpPr>
        <p:spPr/>
        <p:txBody>
          <a:bodyPr/>
          <a:lstStyle/>
          <a:p>
            <a:r>
              <a:rPr lang="fr-FR" smtClean="0"/>
              <a:t>Ecole FTMS - 2 avril 2014</a:t>
            </a:r>
            <a:endParaRPr lang="fr-FR"/>
          </a:p>
        </p:txBody>
      </p:sp>
      <p:sp>
        <p:nvSpPr>
          <p:cNvPr id="4" name="Espace réservé du numéro de diapositive 3"/>
          <p:cNvSpPr>
            <a:spLocks noGrp="1"/>
          </p:cNvSpPr>
          <p:nvPr>
            <p:ph type="sldNum" sz="quarter" idx="12"/>
          </p:nvPr>
        </p:nvSpPr>
        <p:spPr/>
        <p:txBody>
          <a:bodyPr/>
          <a:lstStyle/>
          <a:p>
            <a:fld id="{84998570-4EFB-4147-BEE3-168D522FF626}" type="slidenum">
              <a:rPr lang="fr-FR" smtClean="0"/>
              <a:pPr/>
              <a:t>40</a:t>
            </a:fld>
            <a:endParaRPr lang="fr-FR"/>
          </a:p>
        </p:txBody>
      </p:sp>
    </p:spTree>
    <p:extLst>
      <p:ext uri="{BB962C8B-B14F-4D97-AF65-F5344CB8AC3E}">
        <p14:creationId xmlns:p14="http://schemas.microsoft.com/office/powerpoint/2010/main" val="14473903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l’avenir? Encore une technique?</a:t>
            </a:r>
            <a:endParaRPr lang="fr-FR" dirty="0"/>
          </a:p>
        </p:txBody>
      </p:sp>
      <p:sp>
        <p:nvSpPr>
          <p:cNvPr id="4" name="Espace réservé du pied de page 3"/>
          <p:cNvSpPr>
            <a:spLocks noGrp="1"/>
          </p:cNvSpPr>
          <p:nvPr>
            <p:ph type="ftr" sz="quarter" idx="11"/>
          </p:nvPr>
        </p:nvSpPr>
        <p:spPr/>
        <p:txBody>
          <a:bodyPr/>
          <a:lstStyle/>
          <a:p>
            <a:r>
              <a:rPr lang="fr-FR" smtClean="0">
                <a:solidFill>
                  <a:schemeClr val="bg1">
                    <a:lumMod val="65000"/>
                  </a:schemeClr>
                </a:solidFill>
              </a:rPr>
              <a:t>Ecole</a:t>
            </a:r>
            <a:r>
              <a:rPr lang="fr-FR" smtClean="0"/>
              <a:t> </a:t>
            </a:r>
            <a:r>
              <a:rPr lang="fr-FR" smtClean="0">
                <a:solidFill>
                  <a:schemeClr val="bg1">
                    <a:lumMod val="65000"/>
                  </a:schemeClr>
                </a:solidFill>
              </a:rPr>
              <a:t>FTMS - 2 avril 2014</a:t>
            </a:r>
            <a:endParaRPr lang="fr-FR" dirty="0">
              <a:solidFill>
                <a:schemeClr val="bg1">
                  <a:lumMod val="65000"/>
                </a:schemeClr>
              </a:solidFill>
            </a:endParaRP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41</a:t>
            </a:fld>
            <a:endParaRPr lang="fr-FR" dirty="0"/>
          </a:p>
        </p:txBody>
      </p:sp>
      <p:pic>
        <p:nvPicPr>
          <p:cNvPr id="229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8172400" cy="105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93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841" y="2262880"/>
            <a:ext cx="5581774" cy="189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93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054544"/>
            <a:ext cx="5952678" cy="2390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6492230" y="5661248"/>
            <a:ext cx="2523448" cy="307777"/>
          </a:xfrm>
          <a:prstGeom prst="rect">
            <a:avLst/>
          </a:prstGeom>
          <a:noFill/>
        </p:spPr>
        <p:txBody>
          <a:bodyPr wrap="none" rtlCol="0">
            <a:spAutoFit/>
          </a:bodyPr>
          <a:lstStyle/>
          <a:p>
            <a:r>
              <a:rPr lang="fr-FR" sz="1400" dirty="0" err="1" smtClean="0"/>
              <a:t>Chingin</a:t>
            </a:r>
            <a:r>
              <a:rPr lang="fr-FR" sz="1400" dirty="0" smtClean="0"/>
              <a:t>, </a:t>
            </a:r>
            <a:r>
              <a:rPr lang="fr-FR" sz="1400" i="1" dirty="0" smtClean="0"/>
              <a:t>Anal. </a:t>
            </a:r>
            <a:r>
              <a:rPr lang="fr-FR" sz="1400" i="1" dirty="0" err="1" smtClean="0"/>
              <a:t>Chem</a:t>
            </a:r>
            <a:r>
              <a:rPr lang="fr-FR" sz="1400" i="1" dirty="0" smtClean="0"/>
              <a:t>. 372 </a:t>
            </a:r>
            <a:r>
              <a:rPr lang="fr-FR" sz="1400" dirty="0" smtClean="0"/>
              <a:t>(2014)</a:t>
            </a:r>
            <a:endParaRPr lang="fr-FR" sz="1400" dirty="0"/>
          </a:p>
        </p:txBody>
      </p:sp>
      <p:grpSp>
        <p:nvGrpSpPr>
          <p:cNvPr id="8" name="Groupe 7"/>
          <p:cNvGrpSpPr/>
          <p:nvPr/>
        </p:nvGrpSpPr>
        <p:grpSpPr>
          <a:xfrm>
            <a:off x="1835696" y="3356992"/>
            <a:ext cx="5832648" cy="1892967"/>
            <a:chOff x="1835696" y="3356992"/>
            <a:chExt cx="5832648" cy="1892967"/>
          </a:xfrm>
        </p:grpSpPr>
        <p:sp>
          <p:nvSpPr>
            <p:cNvPr id="7" name="Rectangle à coins arrondis 6"/>
            <p:cNvSpPr/>
            <p:nvPr/>
          </p:nvSpPr>
          <p:spPr>
            <a:xfrm>
              <a:off x="1835696" y="3356992"/>
              <a:ext cx="5832648" cy="1892967"/>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93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6495" y="3584337"/>
              <a:ext cx="459105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06621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Dissociation par capture d’électrons: les origines</a:t>
            </a:r>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4998570-4EFB-4147-BEE3-168D522FF626}" type="slidenum">
              <a:rPr lang="fr-FR" smtClean="0"/>
              <a:pPr/>
              <a:t>5</a:t>
            </a:fld>
            <a:endParaRPr lang="fr-FR"/>
          </a:p>
        </p:txBody>
      </p:sp>
      <p:pic>
        <p:nvPicPr>
          <p:cNvPr id="214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423951"/>
            <a:ext cx="5997342" cy="4780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pied de page 4"/>
          <p:cNvSpPr>
            <a:spLocks noGrp="1"/>
          </p:cNvSpPr>
          <p:nvPr>
            <p:ph type="ftr" sz="quarter" idx="11"/>
          </p:nvPr>
        </p:nvSpPr>
        <p:spPr/>
        <p:txBody>
          <a:bodyPr/>
          <a:lstStyle/>
          <a:p>
            <a:r>
              <a:rPr lang="fr-FR" smtClean="0"/>
              <a:t>Ecole FTMS - 2 avril 2014</a:t>
            </a:r>
            <a:endParaRPr lang="fr-FR"/>
          </a:p>
        </p:txBody>
      </p:sp>
      <p:pic>
        <p:nvPicPr>
          <p:cNvPr id="214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68493"/>
            <a:ext cx="4898810" cy="1150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445618" y="3501008"/>
            <a:ext cx="2808312" cy="2031325"/>
          </a:xfrm>
          <a:prstGeom prst="rect">
            <a:avLst/>
          </a:prstGeom>
          <a:noFill/>
        </p:spPr>
        <p:txBody>
          <a:bodyPr wrap="square" rtlCol="0">
            <a:spAutoFit/>
          </a:bodyPr>
          <a:lstStyle/>
          <a:p>
            <a:r>
              <a:rPr lang="fr-FR" dirty="0" smtClean="0"/>
              <a:t>Avant même que l’ECD soit identifié, ce qui marque les auteurs :</a:t>
            </a:r>
          </a:p>
          <a:p>
            <a:pPr marL="285750" indent="-285750">
              <a:buFontTx/>
              <a:buChar char="-"/>
            </a:pPr>
            <a:r>
              <a:rPr lang="fr-FR" dirty="0" smtClean="0"/>
              <a:t>Formation d’ions </a:t>
            </a:r>
            <a:r>
              <a:rPr lang="fr-FR" i="1" dirty="0" smtClean="0"/>
              <a:t>c</a:t>
            </a:r>
            <a:r>
              <a:rPr lang="fr-FR" dirty="0" smtClean="0"/>
              <a:t> et </a:t>
            </a:r>
            <a:r>
              <a:rPr lang="fr-FR" i="1" dirty="0" smtClean="0"/>
              <a:t>z</a:t>
            </a:r>
            <a:endParaRPr lang="fr-FR" dirty="0" smtClean="0"/>
          </a:p>
          <a:p>
            <a:pPr marL="285750" indent="-285750">
              <a:buFontTx/>
              <a:buChar char="-"/>
            </a:pPr>
            <a:r>
              <a:rPr lang="fr-FR" dirty="0" smtClean="0"/>
              <a:t>Capacité à fragmenter des systèmes de grande taille.</a:t>
            </a:r>
            <a:endParaRPr lang="fr-FR" dirty="0"/>
          </a:p>
        </p:txBody>
      </p:sp>
    </p:spTree>
    <p:extLst>
      <p:ext uri="{BB962C8B-B14F-4D97-AF65-F5344CB8AC3E}">
        <p14:creationId xmlns:p14="http://schemas.microsoft.com/office/powerpoint/2010/main" val="810660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Dissociation par capture d’électron : formation d’ions </a:t>
            </a:r>
            <a:r>
              <a:rPr lang="fr-FR" i="1" dirty="0" smtClean="0"/>
              <a:t>c</a:t>
            </a:r>
            <a:r>
              <a:rPr lang="fr-FR" dirty="0" smtClean="0"/>
              <a:t> et </a:t>
            </a:r>
            <a:r>
              <a:rPr lang="fr-FR" i="1" dirty="0" smtClean="0"/>
              <a:t>z</a:t>
            </a:r>
            <a:endParaRPr lang="fr-FR" dirty="0"/>
          </a:p>
        </p:txBody>
      </p:sp>
      <p:sp>
        <p:nvSpPr>
          <p:cNvPr id="4" name="Espace réservé du pied de page 3"/>
          <p:cNvSpPr>
            <a:spLocks noGrp="1"/>
          </p:cNvSpPr>
          <p:nvPr>
            <p:ph type="ftr" sz="quarter" idx="11"/>
          </p:nvPr>
        </p:nvSpPr>
        <p:spPr/>
        <p:txBody>
          <a:bodyPr/>
          <a:lstStyle/>
          <a:p>
            <a:r>
              <a:rPr lang="fr-FR" smtClean="0">
                <a:solidFill>
                  <a:schemeClr val="bg1">
                    <a:lumMod val="65000"/>
                  </a:schemeClr>
                </a:solidFill>
              </a:rPr>
              <a:t>Ecole</a:t>
            </a:r>
            <a:r>
              <a:rPr lang="fr-FR" smtClean="0"/>
              <a:t> </a:t>
            </a:r>
            <a:r>
              <a:rPr lang="fr-FR" smtClean="0">
                <a:solidFill>
                  <a:schemeClr val="bg1">
                    <a:lumMod val="65000"/>
                  </a:schemeClr>
                </a:solidFill>
              </a:rPr>
              <a:t>FTMS - 2 avril 2014</a:t>
            </a:r>
            <a:endParaRPr lang="fr-FR" dirty="0">
              <a:solidFill>
                <a:schemeClr val="bg1">
                  <a:lumMod val="65000"/>
                </a:schemeClr>
              </a:solidFill>
            </a:endParaRP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6</a:t>
            </a:fld>
            <a:endParaRPr lang="fr-FR" dirty="0"/>
          </a:p>
        </p:txBody>
      </p:sp>
      <p:graphicFrame>
        <p:nvGraphicFramePr>
          <p:cNvPr id="6" name="Objet 5"/>
          <p:cNvGraphicFramePr>
            <a:graphicFrameLocks noChangeAspect="1"/>
          </p:cNvGraphicFramePr>
          <p:nvPr>
            <p:extLst>
              <p:ext uri="{D42A27DB-BD31-4B8C-83A1-F6EECF244321}">
                <p14:modId xmlns:p14="http://schemas.microsoft.com/office/powerpoint/2010/main" val="2483526598"/>
              </p:ext>
            </p:extLst>
          </p:nvPr>
        </p:nvGraphicFramePr>
        <p:xfrm>
          <a:off x="2071465" y="4725144"/>
          <a:ext cx="4605337" cy="1457325"/>
        </p:xfrm>
        <a:graphic>
          <a:graphicData uri="http://schemas.openxmlformats.org/presentationml/2006/ole">
            <mc:AlternateContent xmlns:mc="http://schemas.openxmlformats.org/markup-compatibility/2006">
              <mc:Choice xmlns:v="urn:schemas-microsoft-com:vml" Requires="v">
                <p:oleObj spid="_x0000_s215055" r:id="rId3" imgW="2686591" imgH="851501" progId="">
                  <p:embed/>
                </p:oleObj>
              </mc:Choice>
              <mc:Fallback>
                <p:oleObj r:id="rId3" imgW="2686591" imgH="851501"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465" y="4725144"/>
                        <a:ext cx="4605337" cy="14573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50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192" y="3192077"/>
            <a:ext cx="2808312" cy="453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4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1103845"/>
            <a:ext cx="4878602" cy="3296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4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435" y="2362943"/>
            <a:ext cx="3256358" cy="829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833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Recombinaison dissociative: la forme d’origine de l’ECD</a:t>
            </a:r>
            <a:endParaRPr lang="fr-FR" dirty="0"/>
          </a:p>
        </p:txBody>
      </p:sp>
      <p:sp>
        <p:nvSpPr>
          <p:cNvPr id="3" name="Espace réservé du contenu 2"/>
          <p:cNvSpPr>
            <a:spLocks noGrp="1"/>
          </p:cNvSpPr>
          <p:nvPr>
            <p:ph idx="1"/>
          </p:nvPr>
        </p:nvSpPr>
        <p:spPr/>
        <p:txBody>
          <a:bodyPr/>
          <a:lstStyle/>
          <a:p>
            <a:r>
              <a:rPr lang="fr-FR" sz="2400" dirty="0" smtClean="0"/>
              <a:t>Vers le début des années 1980.</a:t>
            </a:r>
          </a:p>
          <a:p>
            <a:r>
              <a:rPr lang="fr-FR" sz="2400" dirty="0" smtClean="0"/>
              <a:t>Molécules d’intérêt astrophysique et </a:t>
            </a:r>
            <a:r>
              <a:rPr lang="fr-FR" sz="2400" dirty="0" err="1" smtClean="0"/>
              <a:t>plantétaire</a:t>
            </a:r>
            <a:r>
              <a:rPr lang="fr-FR" sz="2400" dirty="0" smtClean="0"/>
              <a:t> (nuages plasmas ou ionosphère terrestre)</a:t>
            </a:r>
          </a:p>
          <a:p>
            <a:endParaRPr lang="fr-FR" dirty="0"/>
          </a:p>
        </p:txBody>
      </p:sp>
      <p:sp>
        <p:nvSpPr>
          <p:cNvPr id="4" name="Espace réservé du pied de page 3"/>
          <p:cNvSpPr>
            <a:spLocks noGrp="1"/>
          </p:cNvSpPr>
          <p:nvPr>
            <p:ph type="ftr" sz="quarter" idx="11"/>
          </p:nvPr>
        </p:nvSpPr>
        <p:spPr/>
        <p:txBody>
          <a:bodyPr/>
          <a:lstStyle/>
          <a:p>
            <a:r>
              <a:rPr lang="fr-FR" smtClean="0">
                <a:solidFill>
                  <a:schemeClr val="bg1">
                    <a:lumMod val="65000"/>
                  </a:schemeClr>
                </a:solidFill>
              </a:rPr>
              <a:t>Ecole</a:t>
            </a:r>
            <a:r>
              <a:rPr lang="fr-FR" smtClean="0"/>
              <a:t> </a:t>
            </a:r>
            <a:r>
              <a:rPr lang="fr-FR" smtClean="0">
                <a:solidFill>
                  <a:schemeClr val="bg1">
                    <a:lumMod val="65000"/>
                  </a:schemeClr>
                </a:solidFill>
              </a:rPr>
              <a:t>FTMS - 2 avril 2014</a:t>
            </a:r>
            <a:endParaRPr lang="fr-FR" dirty="0">
              <a:solidFill>
                <a:schemeClr val="bg1">
                  <a:lumMod val="65000"/>
                </a:schemeClr>
              </a:solidFill>
            </a:endParaRP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7</a:t>
            </a:fld>
            <a:endParaRPr lang="fr-FR" dirty="0"/>
          </a:p>
        </p:txBody>
      </p:sp>
      <mc:AlternateContent xmlns:mc="http://schemas.openxmlformats.org/markup-compatibility/2006">
        <mc:Choice xmlns:a14="http://schemas.microsoft.com/office/drawing/2010/main" Requires="a14">
          <p:sp>
            <p:nvSpPr>
              <p:cNvPr id="6" name="Rectangle 5"/>
              <p:cNvSpPr/>
              <p:nvPr/>
            </p:nvSpPr>
            <p:spPr>
              <a:xfrm>
                <a:off x="2843808" y="2887303"/>
                <a:ext cx="3140282" cy="37247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fr-FR" i="1"/>
                          </m:ctrlPr>
                        </m:sSupPr>
                        <m:e>
                          <m:r>
                            <m:rPr>
                              <m:nor/>
                            </m:rPr>
                            <a:rPr lang="fr-FR"/>
                            <m:t>M</m:t>
                          </m:r>
                        </m:e>
                        <m:sup>
                          <m:r>
                            <a:rPr lang="fr-FR" i="1"/>
                            <m:t>•+</m:t>
                          </m:r>
                        </m:sup>
                      </m:sSup>
                      <m:r>
                        <a:rPr lang="fr-FR" i="1"/>
                        <m:t>+ </m:t>
                      </m:r>
                      <m:sSup>
                        <m:sSupPr>
                          <m:ctrlPr>
                            <a:rPr lang="fr-FR" i="1"/>
                          </m:ctrlPr>
                        </m:sSupPr>
                        <m:e>
                          <m:r>
                            <a:rPr lang="fr-FR" i="1"/>
                            <m:t>𝑒</m:t>
                          </m:r>
                        </m:e>
                        <m:sup>
                          <m:r>
                            <a:rPr lang="fr-FR" i="1"/>
                            <m:t>−</m:t>
                          </m:r>
                        </m:sup>
                      </m:sSup>
                      <m:r>
                        <a:rPr lang="fr-FR" i="1"/>
                        <m:t> →</m:t>
                      </m:r>
                      <m:sSup>
                        <m:sSupPr>
                          <m:ctrlPr>
                            <a:rPr lang="fr-FR" i="1"/>
                          </m:ctrlPr>
                        </m:sSupPr>
                        <m:e>
                          <m:r>
                            <m:rPr>
                              <m:nor/>
                            </m:rPr>
                            <a:rPr lang="fr-FR"/>
                            <m:t>M</m:t>
                          </m:r>
                        </m:e>
                        <m:sup>
                          <m:r>
                            <a:rPr lang="fr-FR" i="1"/>
                            <m:t>∗</m:t>
                          </m:r>
                        </m:sup>
                      </m:sSup>
                      <m:r>
                        <a:rPr lang="fr-FR" i="1"/>
                        <m:t> → </m:t>
                      </m:r>
                      <m:sSub>
                        <m:sSubPr>
                          <m:ctrlPr>
                            <a:rPr lang="fr-FR" i="1"/>
                          </m:ctrlPr>
                        </m:sSubPr>
                        <m:e>
                          <m:r>
                            <m:rPr>
                              <m:nor/>
                            </m:rPr>
                            <a:rPr lang="fr-FR"/>
                            <m:t>N</m:t>
                          </m:r>
                        </m:e>
                        <m:sub>
                          <m:r>
                            <a:rPr lang="fr-FR" i="1"/>
                            <m:t>1</m:t>
                          </m:r>
                        </m:sub>
                      </m:sSub>
                      <m:r>
                        <a:rPr lang="fr-FR" i="1"/>
                        <m:t>+ </m:t>
                      </m:r>
                      <m:sSub>
                        <m:sSubPr>
                          <m:ctrlPr>
                            <a:rPr lang="fr-FR" i="1"/>
                          </m:ctrlPr>
                        </m:sSubPr>
                        <m:e>
                          <m:r>
                            <m:rPr>
                              <m:nor/>
                            </m:rPr>
                            <a:rPr lang="fr-FR"/>
                            <m:t>N</m:t>
                          </m:r>
                        </m:e>
                        <m:sub>
                          <m:r>
                            <a:rPr lang="fr-FR" i="1"/>
                            <m:t>2</m:t>
                          </m:r>
                        </m:sub>
                      </m:sSub>
                    </m:oMath>
                  </m:oMathPara>
                </a14:m>
                <a:endParaRPr lang="fr-FR" dirty="0"/>
              </a:p>
            </p:txBody>
          </p:sp>
        </mc:Choice>
        <mc:Fallback>
          <p:sp>
            <p:nvSpPr>
              <p:cNvPr id="6" name="Rectangle 5"/>
              <p:cNvSpPr>
                <a:spLocks noRot="1" noChangeAspect="1" noMove="1" noResize="1" noEditPoints="1" noAdjustHandles="1" noChangeArrowheads="1" noChangeShapeType="1" noTextEdit="1"/>
              </p:cNvSpPr>
              <p:nvPr/>
            </p:nvSpPr>
            <p:spPr>
              <a:xfrm>
                <a:off x="2843808" y="2887303"/>
                <a:ext cx="3140282" cy="372474"/>
              </a:xfrm>
              <a:prstGeom prst="rect">
                <a:avLst/>
              </a:prstGeom>
              <a:blipFill rotWithShape="1">
                <a:blip r:embed="rId2"/>
                <a:stretch>
                  <a:fillRect/>
                </a:stretch>
              </a:blipFill>
            </p:spPr>
            <p:txBody>
              <a:bodyPr/>
              <a:lstStyle/>
              <a:p>
                <a:r>
                  <a:rPr lang="fr-FR">
                    <a:noFill/>
                  </a:rPr>
                  <a:t> </a:t>
                </a:r>
              </a:p>
            </p:txBody>
          </p:sp>
        </mc:Fallback>
      </mc:AlternateContent>
      <p:pic>
        <p:nvPicPr>
          <p:cNvPr id="216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259777"/>
            <a:ext cx="3384376" cy="3122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3995936" y="3356992"/>
            <a:ext cx="4608512" cy="2492990"/>
          </a:xfrm>
          <a:prstGeom prst="rect">
            <a:avLst/>
          </a:prstGeom>
          <a:noFill/>
        </p:spPr>
        <p:txBody>
          <a:bodyPr wrap="square" rtlCol="0">
            <a:spAutoFit/>
          </a:bodyPr>
          <a:lstStyle/>
          <a:p>
            <a:r>
              <a:rPr lang="fr-FR" dirty="0" smtClean="0"/>
              <a:t>Les théories sur la DR servent de base à la compréhension des premières étapes de l’ECD:</a:t>
            </a:r>
            <a:endParaRPr lang="fr-FR" dirty="0"/>
          </a:p>
          <a:p>
            <a:pPr marL="285750" indent="-285750">
              <a:buFont typeface="Arial" panose="020B0604020202020204" pitchFamily="34" charset="0"/>
              <a:buChar char="•"/>
            </a:pPr>
            <a:r>
              <a:rPr lang="fr-FR" dirty="0" smtClean="0"/>
              <a:t>Capture directe dans un état dissociatif vs capture indirecte dans un état de Rydberg</a:t>
            </a:r>
          </a:p>
          <a:p>
            <a:pPr marL="285750" indent="-285750">
              <a:buFont typeface="Arial" panose="020B0604020202020204" pitchFamily="34" charset="0"/>
              <a:buChar char="•"/>
            </a:pPr>
            <a:r>
              <a:rPr lang="fr-FR" dirty="0" smtClean="0"/>
              <a:t>Dépendance à l’énergie des électrons en 1/</a:t>
            </a:r>
            <a:r>
              <a:rPr lang="fr-FR" dirty="0" err="1" smtClean="0"/>
              <a:t>E</a:t>
            </a:r>
            <a:r>
              <a:rPr lang="fr-FR" baseline="-25000" dirty="0" err="1" smtClean="0"/>
              <a:t>c</a:t>
            </a:r>
            <a:endParaRPr lang="fr-FR" baseline="-25000" dirty="0" smtClean="0"/>
          </a:p>
          <a:p>
            <a:pPr marL="285750" indent="-285750">
              <a:buFont typeface="Arial" panose="020B0604020202020204" pitchFamily="34" charset="0"/>
              <a:buChar char="•"/>
            </a:pPr>
            <a:endParaRPr lang="fr-FR" baseline="-25000" dirty="0"/>
          </a:p>
          <a:p>
            <a:r>
              <a:rPr lang="fr-FR" dirty="0" smtClean="0"/>
              <a:t>→ Nécessité de travailler à faible énergie d’électrons</a:t>
            </a:r>
            <a:endParaRPr lang="fr-FR" dirty="0"/>
          </a:p>
        </p:txBody>
      </p:sp>
      <p:sp>
        <p:nvSpPr>
          <p:cNvPr id="8" name="ZoneTexte 7"/>
          <p:cNvSpPr txBox="1"/>
          <p:nvPr/>
        </p:nvSpPr>
        <p:spPr>
          <a:xfrm>
            <a:off x="4860032" y="5956401"/>
            <a:ext cx="3456384" cy="307777"/>
          </a:xfrm>
          <a:prstGeom prst="rect">
            <a:avLst/>
          </a:prstGeom>
          <a:noFill/>
        </p:spPr>
        <p:txBody>
          <a:bodyPr wrap="square" rtlCol="0">
            <a:spAutoFit/>
          </a:bodyPr>
          <a:lstStyle/>
          <a:p>
            <a:r>
              <a:rPr lang="fr-FR" sz="1400" b="1" dirty="0" err="1" smtClean="0"/>
              <a:t>Review</a:t>
            </a:r>
            <a:r>
              <a:rPr lang="fr-FR" sz="1400" b="1" dirty="0" smtClean="0"/>
              <a:t>: Mitchell, </a:t>
            </a:r>
            <a:r>
              <a:rPr lang="fr-FR" sz="1400" b="1" i="1" dirty="0" err="1" smtClean="0"/>
              <a:t>Physics</a:t>
            </a:r>
            <a:r>
              <a:rPr lang="fr-FR" sz="1400" b="1" i="1" dirty="0" smtClean="0"/>
              <a:t> Reports</a:t>
            </a:r>
            <a:r>
              <a:rPr lang="fr-FR" sz="1400" b="1" dirty="0"/>
              <a:t> </a:t>
            </a:r>
            <a:r>
              <a:rPr lang="fr-FR" sz="1400" b="1" dirty="0" smtClean="0"/>
              <a:t>1990.</a:t>
            </a:r>
            <a:endParaRPr lang="fr-FR" sz="1400" b="1" dirty="0"/>
          </a:p>
        </p:txBody>
      </p:sp>
      <p:sp>
        <p:nvSpPr>
          <p:cNvPr id="9" name="Rectangle à coins arrondis 8"/>
          <p:cNvSpPr/>
          <p:nvPr/>
        </p:nvSpPr>
        <p:spPr>
          <a:xfrm>
            <a:off x="633529" y="4748146"/>
            <a:ext cx="7560840" cy="113906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 The </a:t>
            </a:r>
            <a:r>
              <a:rPr lang="fr-FR" dirty="0" err="1" smtClean="0"/>
              <a:t>multistep</a:t>
            </a:r>
            <a:r>
              <a:rPr lang="fr-FR" dirty="0" smtClean="0"/>
              <a:t> nature of the </a:t>
            </a:r>
            <a:r>
              <a:rPr lang="fr-FR" dirty="0" err="1" smtClean="0"/>
              <a:t>recombination</a:t>
            </a:r>
            <a:r>
              <a:rPr lang="fr-FR" dirty="0" smtClean="0"/>
              <a:t> </a:t>
            </a:r>
            <a:r>
              <a:rPr lang="fr-FR" dirty="0" err="1" smtClean="0"/>
              <a:t>process</a:t>
            </a:r>
            <a:r>
              <a:rPr lang="fr-FR" dirty="0" smtClean="0"/>
              <a:t> </a:t>
            </a:r>
            <a:r>
              <a:rPr lang="fr-FR" dirty="0" err="1" smtClean="0"/>
              <a:t>means</a:t>
            </a:r>
            <a:r>
              <a:rPr lang="fr-FR" dirty="0" smtClean="0"/>
              <a:t> </a:t>
            </a:r>
            <a:r>
              <a:rPr lang="fr-FR" dirty="0" err="1" smtClean="0"/>
              <a:t>that</a:t>
            </a:r>
            <a:r>
              <a:rPr lang="fr-FR" dirty="0" smtClean="0"/>
              <a:t> </a:t>
            </a:r>
            <a:r>
              <a:rPr lang="fr-FR" dirty="0" err="1" smtClean="0"/>
              <a:t>it</a:t>
            </a:r>
            <a:r>
              <a:rPr lang="fr-FR" dirty="0" smtClean="0"/>
              <a:t> </a:t>
            </a:r>
            <a:r>
              <a:rPr lang="fr-FR" dirty="0" err="1" smtClean="0"/>
              <a:t>is</a:t>
            </a:r>
            <a:r>
              <a:rPr lang="fr-FR" dirty="0" smtClean="0"/>
              <a:t> </a:t>
            </a:r>
            <a:r>
              <a:rPr lang="fr-FR" dirty="0" err="1" smtClean="0"/>
              <a:t>very</a:t>
            </a:r>
            <a:r>
              <a:rPr lang="fr-FR" dirty="0" smtClean="0"/>
              <a:t> </a:t>
            </a:r>
            <a:r>
              <a:rPr lang="fr-FR" dirty="0" err="1" smtClean="0"/>
              <a:t>difficult</a:t>
            </a:r>
            <a:r>
              <a:rPr lang="fr-FR" dirty="0" smtClean="0"/>
              <a:t> to </a:t>
            </a:r>
            <a:r>
              <a:rPr lang="fr-FR" dirty="0" err="1" smtClean="0"/>
              <a:t>predict</a:t>
            </a:r>
            <a:r>
              <a:rPr lang="fr-FR" dirty="0" smtClean="0"/>
              <a:t> the </a:t>
            </a:r>
            <a:r>
              <a:rPr lang="fr-FR" dirty="0" err="1" smtClean="0"/>
              <a:t>identity</a:t>
            </a:r>
            <a:r>
              <a:rPr lang="fr-FR" dirty="0" smtClean="0"/>
              <a:t> of the </a:t>
            </a:r>
            <a:r>
              <a:rPr lang="fr-FR" dirty="0" err="1" smtClean="0"/>
              <a:t>products</a:t>
            </a:r>
            <a:r>
              <a:rPr lang="fr-FR" dirty="0" smtClean="0"/>
              <a:t>. This </a:t>
            </a:r>
            <a:r>
              <a:rPr lang="fr-FR" dirty="0" err="1" smtClean="0"/>
              <a:t>is</a:t>
            </a:r>
            <a:r>
              <a:rPr lang="fr-FR" dirty="0" smtClean="0"/>
              <a:t> </a:t>
            </a:r>
            <a:r>
              <a:rPr lang="fr-FR" dirty="0" err="1" smtClean="0"/>
              <a:t>particularly</a:t>
            </a:r>
            <a:r>
              <a:rPr lang="fr-FR" dirty="0" smtClean="0"/>
              <a:t> </a:t>
            </a:r>
            <a:r>
              <a:rPr lang="fr-FR" dirty="0" err="1" smtClean="0"/>
              <a:t>true</a:t>
            </a:r>
            <a:r>
              <a:rPr lang="fr-FR" dirty="0" smtClean="0"/>
              <a:t> for </a:t>
            </a:r>
            <a:r>
              <a:rPr lang="fr-FR" dirty="0" err="1" smtClean="0"/>
              <a:t>polyatomic</a:t>
            </a:r>
            <a:r>
              <a:rPr lang="fr-FR" dirty="0" smtClean="0"/>
              <a:t> ions. » J.B.A. Mitchell, 1990</a:t>
            </a:r>
            <a:endParaRPr lang="fr-FR" dirty="0"/>
          </a:p>
        </p:txBody>
      </p:sp>
    </p:spTree>
    <p:extLst>
      <p:ext uri="{BB962C8B-B14F-4D97-AF65-F5344CB8AC3E}">
        <p14:creationId xmlns:p14="http://schemas.microsoft.com/office/powerpoint/2010/main" val="136564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Ionisation électronique: une autre forme d’interaction électron - molécule</a:t>
            </a:r>
            <a:endParaRPr lang="fr-FR" dirty="0"/>
          </a:p>
        </p:txBody>
      </p:sp>
      <p:sp>
        <p:nvSpPr>
          <p:cNvPr id="4" name="Espace réservé du pied de page 3"/>
          <p:cNvSpPr>
            <a:spLocks noGrp="1"/>
          </p:cNvSpPr>
          <p:nvPr>
            <p:ph type="ftr" sz="quarter" idx="11"/>
          </p:nvPr>
        </p:nvSpPr>
        <p:spPr/>
        <p:txBody>
          <a:bodyPr/>
          <a:lstStyle/>
          <a:p>
            <a:r>
              <a:rPr lang="fr-FR" smtClean="0">
                <a:solidFill>
                  <a:schemeClr val="bg1">
                    <a:lumMod val="65000"/>
                  </a:schemeClr>
                </a:solidFill>
              </a:rPr>
              <a:t>Ecole</a:t>
            </a:r>
            <a:r>
              <a:rPr lang="fr-FR" smtClean="0"/>
              <a:t> </a:t>
            </a:r>
            <a:r>
              <a:rPr lang="fr-FR" smtClean="0">
                <a:solidFill>
                  <a:schemeClr val="bg1">
                    <a:lumMod val="65000"/>
                  </a:schemeClr>
                </a:solidFill>
              </a:rPr>
              <a:t>FTMS - 2 avril 2014</a:t>
            </a:r>
            <a:endParaRPr lang="fr-FR" dirty="0">
              <a:solidFill>
                <a:schemeClr val="bg1">
                  <a:lumMod val="65000"/>
                </a:schemeClr>
              </a:solidFill>
            </a:endParaRP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8</a:t>
            </a:fld>
            <a:endParaRPr lang="fr-FR" dirty="0"/>
          </a:p>
        </p:txBody>
      </p:sp>
      <p:sp>
        <p:nvSpPr>
          <p:cNvPr id="6" name="Ellipse 5"/>
          <p:cNvSpPr/>
          <p:nvPr/>
        </p:nvSpPr>
        <p:spPr>
          <a:xfrm>
            <a:off x="4973450" y="1864197"/>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t>
            </a:r>
            <a:endParaRPr lang="fr-FR" dirty="0"/>
          </a:p>
        </p:txBody>
      </p:sp>
      <p:sp>
        <p:nvSpPr>
          <p:cNvPr id="7" name="Ellipse 6"/>
          <p:cNvSpPr/>
          <p:nvPr/>
        </p:nvSpPr>
        <p:spPr>
          <a:xfrm>
            <a:off x="4619324" y="134027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t>
            </a:r>
            <a:endParaRPr lang="fr-FR" dirty="0"/>
          </a:p>
        </p:txBody>
      </p:sp>
      <p:sp>
        <p:nvSpPr>
          <p:cNvPr id="8" name="Ellipse 7"/>
          <p:cNvSpPr/>
          <p:nvPr/>
        </p:nvSpPr>
        <p:spPr>
          <a:xfrm>
            <a:off x="5292502" y="1340276"/>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t>
            </a:r>
            <a:endParaRPr lang="fr-FR" dirty="0"/>
          </a:p>
        </p:txBody>
      </p:sp>
      <p:sp>
        <p:nvSpPr>
          <p:cNvPr id="9" name="Ellipse 8"/>
          <p:cNvSpPr/>
          <p:nvPr/>
        </p:nvSpPr>
        <p:spPr>
          <a:xfrm>
            <a:off x="5560450" y="1993042"/>
            <a:ext cx="504056"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t>
            </a:r>
            <a:endParaRPr lang="fr-FR" dirty="0"/>
          </a:p>
        </p:txBody>
      </p:sp>
      <p:sp>
        <p:nvSpPr>
          <p:cNvPr id="10" name="Flèche droite 9"/>
          <p:cNvSpPr/>
          <p:nvPr/>
        </p:nvSpPr>
        <p:spPr>
          <a:xfrm>
            <a:off x="1895362" y="1600233"/>
            <a:ext cx="2520280" cy="52792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e</a:t>
            </a:r>
            <a:r>
              <a:rPr lang="fr-FR" baseline="30000" dirty="0" smtClean="0"/>
              <a:t>-</a:t>
            </a:r>
            <a:endParaRPr lang="fr-FR" dirty="0"/>
          </a:p>
        </p:txBody>
      </p:sp>
      <p:pic>
        <p:nvPicPr>
          <p:cNvPr id="11" name="Picture 4"/>
          <p:cNvPicPr>
            <a:picLocks noChangeAspect="1" noChangeArrowheads="1"/>
          </p:cNvPicPr>
          <p:nvPr/>
        </p:nvPicPr>
        <p:blipFill>
          <a:blip r:embed="rId2" cstate="print"/>
          <a:srcRect/>
          <a:stretch>
            <a:fillRect/>
          </a:stretch>
        </p:blipFill>
        <p:spPr bwMode="auto">
          <a:xfrm>
            <a:off x="529723" y="2996952"/>
            <a:ext cx="4205610" cy="2535659"/>
          </a:xfrm>
          <a:prstGeom prst="rect">
            <a:avLst/>
          </a:prstGeom>
          <a:noFill/>
          <a:ln w="9525">
            <a:noFill/>
            <a:miter lim="800000"/>
            <a:headEnd/>
            <a:tailEnd/>
          </a:ln>
          <a:effectLst/>
        </p:spPr>
      </p:pic>
      <p:sp>
        <p:nvSpPr>
          <p:cNvPr id="12" name="ZoneTexte 11"/>
          <p:cNvSpPr txBox="1"/>
          <p:nvPr/>
        </p:nvSpPr>
        <p:spPr>
          <a:xfrm>
            <a:off x="4871352" y="2852936"/>
            <a:ext cx="4021128" cy="2862322"/>
          </a:xfrm>
          <a:prstGeom prst="rect">
            <a:avLst/>
          </a:prstGeom>
          <a:noFill/>
        </p:spPr>
        <p:txBody>
          <a:bodyPr wrap="square" rtlCol="0">
            <a:spAutoFit/>
          </a:bodyPr>
          <a:lstStyle/>
          <a:p>
            <a:r>
              <a:rPr lang="fr-FR" dirty="0" smtClean="0"/>
              <a:t>Molécules organiques: PI de l’ordre de 8-12 eV si neutres, plus si déjà chargées.</a:t>
            </a:r>
          </a:p>
          <a:p>
            <a:endParaRPr lang="fr-FR" dirty="0"/>
          </a:p>
          <a:p>
            <a:r>
              <a:rPr lang="fr-FR" dirty="0" smtClean="0"/>
              <a:t>Fragmentation abondante induite par l’ionisation électronique à 50 eV.</a:t>
            </a:r>
          </a:p>
          <a:p>
            <a:endParaRPr lang="fr-FR" dirty="0"/>
          </a:p>
          <a:p>
            <a:r>
              <a:rPr lang="fr-FR" dirty="0" smtClean="0"/>
              <a:t>La forme neutre peut ne pas s’ioniser mais interagir avec un électron conduisant à un dépôt d’énergie (via excitation électronique).</a:t>
            </a:r>
            <a:endParaRPr lang="fr-FR" dirty="0"/>
          </a:p>
        </p:txBody>
      </p:sp>
    </p:spTree>
    <p:extLst>
      <p:ext uri="{BB962C8B-B14F-4D97-AF65-F5344CB8AC3E}">
        <p14:creationId xmlns:p14="http://schemas.microsoft.com/office/powerpoint/2010/main" val="2106259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Electron capture dissociation</a:t>
            </a:r>
            <a:endParaRPr lang="fr-FR" dirty="0"/>
          </a:p>
        </p:txBody>
      </p:sp>
      <mc:AlternateContent xmlns:mc="http://schemas.openxmlformats.org/markup-compatibility/2006">
        <mc:Choice xmlns:a14="http://schemas.microsoft.com/office/drawing/2010/main" Requires="a14">
          <p:sp>
            <p:nvSpPr>
              <p:cNvPr id="3" name="Espace réservé du contenu 2"/>
              <p:cNvSpPr>
                <a:spLocks noGrp="1"/>
              </p:cNvSpPr>
              <p:nvPr>
                <p:ph idx="1"/>
              </p:nvPr>
            </p:nvSpPr>
            <p:spPr/>
            <p:txBody>
              <a:bodyPr>
                <a:normAutofit fontScale="92500" lnSpcReduction="10000"/>
              </a:bodyPr>
              <a:lstStyle/>
              <a:p>
                <a:r>
                  <a:rPr lang="fr-FR" dirty="0" smtClean="0"/>
                  <a:t>Aujourd’hui, le terme ECD est réservé à la méthode d’activation par des électrons de basse énergie d’une molécule multichargée positive, suivant la réaction :</a:t>
                </a:r>
              </a:p>
              <a:p>
                <a:endParaRPr lang="fr-FR" dirty="0" smtClean="0"/>
              </a:p>
              <a:p>
                <a:pPr marL="0" indent="0">
                  <a:buNone/>
                </a:pPr>
                <a14:m>
                  <m:oMathPara xmlns:m="http://schemas.openxmlformats.org/officeDocument/2006/math">
                    <m:oMathParaPr>
                      <m:jc m:val="centerGroup"/>
                    </m:oMathParaPr>
                    <m:oMath xmlns:m="http://schemas.openxmlformats.org/officeDocument/2006/math">
                      <m:sSup>
                        <m:sSupPr>
                          <m:ctrlPr>
                            <a:rPr lang="fr-FR" i="1"/>
                          </m:ctrlPr>
                        </m:sSupPr>
                        <m:e>
                          <m:r>
                            <a:rPr lang="en-US" i="1"/>
                            <m:t>(</m:t>
                          </m:r>
                          <m:r>
                            <m:rPr>
                              <m:nor/>
                            </m:rPr>
                            <a:rPr lang="en-US"/>
                            <m:t>P</m:t>
                          </m:r>
                          <m:r>
                            <a:rPr lang="en-US" i="1"/>
                            <m:t>, </m:t>
                          </m:r>
                          <m:r>
                            <a:rPr lang="fr-FR" i="1"/>
                            <m:t>𝑛</m:t>
                          </m:r>
                          <m:r>
                            <m:rPr>
                              <m:nor/>
                            </m:rPr>
                            <a:rPr lang="en-US"/>
                            <m:t>H</m:t>
                          </m:r>
                          <m:r>
                            <a:rPr lang="en-US" i="1"/>
                            <m:t>)</m:t>
                          </m:r>
                        </m:e>
                        <m:sup>
                          <m:r>
                            <a:rPr lang="fr-FR" i="1"/>
                            <m:t>𝑛</m:t>
                          </m:r>
                          <m:r>
                            <a:rPr lang="en-US" i="1"/>
                            <m:t>+</m:t>
                          </m:r>
                        </m:sup>
                      </m:sSup>
                      <m:r>
                        <a:rPr lang="en-US" i="1"/>
                        <m:t>+ </m:t>
                      </m:r>
                      <m:sSup>
                        <m:sSupPr>
                          <m:ctrlPr>
                            <a:rPr lang="fr-FR" i="1"/>
                          </m:ctrlPr>
                        </m:sSupPr>
                        <m:e>
                          <m:r>
                            <a:rPr lang="fr-FR" i="1"/>
                            <m:t>𝑒</m:t>
                          </m:r>
                        </m:e>
                        <m:sup>
                          <m:r>
                            <a:rPr lang="en-US" i="1"/>
                            <m:t>−</m:t>
                          </m:r>
                        </m:sup>
                      </m:sSup>
                      <m:r>
                        <a:rPr lang="en-US" i="1"/>
                        <m:t> →</m:t>
                      </m:r>
                      <m:sSup>
                        <m:sSupPr>
                          <m:ctrlPr>
                            <a:rPr lang="fr-FR" i="1"/>
                          </m:ctrlPr>
                        </m:sSupPr>
                        <m:e>
                          <m:r>
                            <a:rPr lang="en-US" i="1"/>
                            <m:t>(</m:t>
                          </m:r>
                          <m:r>
                            <m:rPr>
                              <m:nor/>
                            </m:rPr>
                            <a:rPr lang="en-US"/>
                            <m:t>P</m:t>
                          </m:r>
                          <m:r>
                            <a:rPr lang="en-US" i="1"/>
                            <m:t>, </m:t>
                          </m:r>
                          <m:r>
                            <a:rPr lang="fr-FR" i="1"/>
                            <m:t>𝑛</m:t>
                          </m:r>
                          <m:r>
                            <m:rPr>
                              <m:nor/>
                            </m:rPr>
                            <a:rPr lang="en-US"/>
                            <m:t>H</m:t>
                          </m:r>
                          <m:r>
                            <a:rPr lang="en-US" i="1"/>
                            <m:t>)</m:t>
                          </m:r>
                        </m:e>
                        <m:sup>
                          <m:d>
                            <m:dPr>
                              <m:ctrlPr>
                                <a:rPr lang="fr-FR" i="1"/>
                              </m:ctrlPr>
                            </m:dPr>
                            <m:e>
                              <m:r>
                                <a:rPr lang="fr-FR" i="1"/>
                                <m:t>𝑛</m:t>
                              </m:r>
                              <m:r>
                                <a:rPr lang="en-US" i="1"/>
                                <m:t>−1</m:t>
                              </m:r>
                            </m:e>
                          </m:d>
                          <m:r>
                            <a:rPr lang="en-US" i="1"/>
                            <m:t>+•∗</m:t>
                          </m:r>
                        </m:sup>
                      </m:sSup>
                      <m:r>
                        <a:rPr lang="en-US" i="1"/>
                        <m:t> → </m:t>
                      </m:r>
                      <m:sSubSup>
                        <m:sSubSupPr>
                          <m:ctrlPr>
                            <a:rPr lang="fr-FR" i="1"/>
                          </m:ctrlPr>
                        </m:sSubSupPr>
                        <m:e>
                          <m:r>
                            <m:rPr>
                              <m:nor/>
                            </m:rPr>
                            <a:rPr lang="en-US"/>
                            <m:t>F</m:t>
                          </m:r>
                        </m:e>
                        <m:sub>
                          <m:r>
                            <a:rPr lang="en-US" i="1"/>
                            <m:t>1</m:t>
                          </m:r>
                        </m:sub>
                        <m:sup>
                          <m:r>
                            <a:rPr lang="fr-FR" i="1"/>
                            <m:t>𝑖</m:t>
                          </m:r>
                          <m:r>
                            <a:rPr lang="en-US" i="1"/>
                            <m:t>+</m:t>
                          </m:r>
                        </m:sup>
                      </m:sSubSup>
                      <m:r>
                        <a:rPr lang="en-US" i="1"/>
                        <m:t>+ </m:t>
                      </m:r>
                      <m:sSubSup>
                        <m:sSubSupPr>
                          <m:ctrlPr>
                            <a:rPr lang="fr-FR" i="1"/>
                          </m:ctrlPr>
                        </m:sSubSupPr>
                        <m:e>
                          <m:r>
                            <m:rPr>
                              <m:nor/>
                            </m:rPr>
                            <a:rPr lang="en-US"/>
                            <m:t>F</m:t>
                          </m:r>
                        </m:e>
                        <m:sub>
                          <m:r>
                            <a:rPr lang="en-US" i="1"/>
                            <m:t>2</m:t>
                          </m:r>
                        </m:sub>
                        <m:sup>
                          <m:r>
                            <a:rPr lang="en-US" i="1"/>
                            <m:t>(</m:t>
                          </m:r>
                          <m:r>
                            <a:rPr lang="fr-FR" i="1"/>
                            <m:t>𝑛</m:t>
                          </m:r>
                          <m:r>
                            <a:rPr lang="en-US" i="1"/>
                            <m:t>−1−</m:t>
                          </m:r>
                          <m:r>
                            <a:rPr lang="fr-FR" i="1"/>
                            <m:t>𝑖</m:t>
                          </m:r>
                          <m:r>
                            <a:rPr lang="en-US" i="1"/>
                            <m:t>)+•</m:t>
                          </m:r>
                        </m:sup>
                      </m:sSubSup>
                    </m:oMath>
                  </m:oMathPara>
                </a14:m>
                <a:endParaRPr lang="fr-FR" dirty="0"/>
              </a:p>
              <a:p>
                <a:pPr marL="0" indent="0">
                  <a:buNone/>
                </a:pPr>
                <a:r>
                  <a:rPr lang="en-US" dirty="0"/>
                  <a:t> </a:t>
                </a:r>
                <a:endParaRPr lang="en-US" dirty="0" smtClean="0"/>
              </a:p>
              <a:p>
                <a:r>
                  <a:rPr lang="fr-FR" dirty="0" smtClean="0"/>
                  <a:t>On détecte ainsi les produits de réaction directement par spectrométrie de masse, et l’activation ECD se compare ainsi aux autres modes d’activation en MS/MS.</a:t>
                </a:r>
              </a:p>
              <a:p>
                <a:r>
                  <a:rPr lang="fr-FR" dirty="0" smtClean="0"/>
                  <a:t>D’autres termes sont apparus pour désigner d’autres modes d’interaction ion / électron.</a:t>
                </a:r>
                <a:endParaRPr lang="fr-FR" dirty="0"/>
              </a:p>
              <a:p>
                <a:endParaRPr lang="fr-FR" dirty="0" smtClean="0"/>
              </a:p>
              <a:p>
                <a:endParaRPr lang="fr-FR" dirty="0"/>
              </a:p>
            </p:txBody>
          </p:sp>
        </mc:Choice>
        <mc:Fallback>
          <p:sp>
            <p:nvSpPr>
              <p:cNvPr id="3" name="Espace réservé du contenu 2"/>
              <p:cNvSpPr>
                <a:spLocks noGrp="1" noRot="1" noChangeAspect="1" noMove="1" noResize="1" noEditPoints="1" noAdjustHandles="1" noChangeArrowheads="1" noChangeShapeType="1" noTextEdit="1"/>
              </p:cNvSpPr>
              <p:nvPr>
                <p:ph idx="1"/>
              </p:nvPr>
            </p:nvSpPr>
            <p:spPr>
              <a:blipFill rotWithShape="1">
                <a:blip r:embed="rId2"/>
                <a:stretch>
                  <a:fillRect l="-1111" t="-2022" r="-1481" b="-2156"/>
                </a:stretch>
              </a:blipFill>
            </p:spPr>
            <p:txBody>
              <a:bodyPr/>
              <a:lstStyle/>
              <a:p>
                <a:r>
                  <a:rPr lang="fr-FR">
                    <a:noFill/>
                  </a:rPr>
                  <a:t> </a:t>
                </a:r>
              </a:p>
            </p:txBody>
          </p:sp>
        </mc:Fallback>
      </mc:AlternateContent>
      <p:sp>
        <p:nvSpPr>
          <p:cNvPr id="4" name="Espace réservé du pied de page 3"/>
          <p:cNvSpPr>
            <a:spLocks noGrp="1"/>
          </p:cNvSpPr>
          <p:nvPr>
            <p:ph type="ftr" sz="quarter" idx="11"/>
          </p:nvPr>
        </p:nvSpPr>
        <p:spPr/>
        <p:txBody>
          <a:bodyPr/>
          <a:lstStyle/>
          <a:p>
            <a:r>
              <a:rPr lang="fr-FR" smtClean="0">
                <a:solidFill>
                  <a:schemeClr val="bg1">
                    <a:lumMod val="65000"/>
                  </a:schemeClr>
                </a:solidFill>
              </a:rPr>
              <a:t>Ecole</a:t>
            </a:r>
            <a:r>
              <a:rPr lang="fr-FR" smtClean="0"/>
              <a:t> </a:t>
            </a:r>
            <a:r>
              <a:rPr lang="fr-FR" smtClean="0">
                <a:solidFill>
                  <a:schemeClr val="bg1">
                    <a:lumMod val="65000"/>
                  </a:schemeClr>
                </a:solidFill>
              </a:rPr>
              <a:t>FTMS - 2 avril 2014</a:t>
            </a:r>
            <a:endParaRPr lang="fr-FR" dirty="0">
              <a:solidFill>
                <a:schemeClr val="bg1">
                  <a:lumMod val="65000"/>
                </a:schemeClr>
              </a:solidFill>
            </a:endParaRPr>
          </a:p>
        </p:txBody>
      </p:sp>
      <p:sp>
        <p:nvSpPr>
          <p:cNvPr id="5" name="Espace réservé du numéro de diapositive 4"/>
          <p:cNvSpPr>
            <a:spLocks noGrp="1"/>
          </p:cNvSpPr>
          <p:nvPr>
            <p:ph type="sldNum" sz="quarter" idx="12"/>
          </p:nvPr>
        </p:nvSpPr>
        <p:spPr/>
        <p:txBody>
          <a:bodyPr/>
          <a:lstStyle/>
          <a:p>
            <a:fld id="{84998570-4EFB-4147-BEE3-168D522FF626}" type="slidenum">
              <a:rPr lang="fr-FR" smtClean="0"/>
              <a:pPr/>
              <a:t>9</a:t>
            </a:fld>
            <a:endParaRPr lang="fr-FR" dirty="0"/>
          </a:p>
        </p:txBody>
      </p:sp>
    </p:spTree>
    <p:extLst>
      <p:ext uri="{BB962C8B-B14F-4D97-AF65-F5344CB8AC3E}">
        <p14:creationId xmlns:p14="http://schemas.microsoft.com/office/powerpoint/2010/main" val="3522974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UppCon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UppCon2011</Template>
  <TotalTime>4144</TotalTime>
  <Words>2309</Words>
  <Application>Microsoft Office PowerPoint</Application>
  <PresentationFormat>Affichage à l'écran (4:3)</PresentationFormat>
  <Paragraphs>420</Paragraphs>
  <Slides>41</Slides>
  <Notes>11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41</vt:i4>
      </vt:variant>
    </vt:vector>
  </HeadingPairs>
  <TitlesOfParts>
    <vt:vector size="43" baseType="lpstr">
      <vt:lpstr>UppCon2011</vt:lpstr>
      <vt:lpstr>CS ChemDraw Drawing</vt:lpstr>
      <vt:lpstr> Méthodes d’activation électronique</vt:lpstr>
      <vt:lpstr>Plan du cours</vt:lpstr>
      <vt:lpstr>Les origines de l’activation électronique</vt:lpstr>
      <vt:lpstr>Activation par des électrons (ExD)</vt:lpstr>
      <vt:lpstr>Dissociation par capture d’électrons: les origines</vt:lpstr>
      <vt:lpstr>Dissociation par capture d’électron : formation d’ions c et z</vt:lpstr>
      <vt:lpstr>Recombinaison dissociative: la forme d’origine de l’ECD</vt:lpstr>
      <vt:lpstr>Ionisation électronique: une autre forme d’interaction électron - molécule</vt:lpstr>
      <vt:lpstr>Electron capture dissociation</vt:lpstr>
      <vt:lpstr>Neutralisation – réionisation sur des spectromètres de masse à secteurs (NRMS)</vt:lpstr>
      <vt:lpstr>Dissociation par transfert d’électron</vt:lpstr>
      <vt:lpstr>Mise en œuvre instrumentale</vt:lpstr>
      <vt:lpstr>Cellule avec un filament d’ionisation électronique</vt:lpstr>
      <vt:lpstr>Cathode et cathode creuse</vt:lpstr>
      <vt:lpstr>Paramètres en ECD : la trajectoire des ions</vt:lpstr>
      <vt:lpstr>Paramètres en ECD : énergie, flux et durée d’irradiation</vt:lpstr>
      <vt:lpstr>Instrumentation pour l’ETD : source d’anions</vt:lpstr>
      <vt:lpstr>Instrumentation pour l’ETD : pièges quadrupolaires pour cations et anions</vt:lpstr>
      <vt:lpstr>Réactions en compétition : Transfert de proton ou transfert d’électron ?</vt:lpstr>
      <vt:lpstr>Réactifs pour le transfert d’électron</vt:lpstr>
      <vt:lpstr>Résultats sur 28 réactifs testés</vt:lpstr>
      <vt:lpstr>Autres paramètres comptant en ETD</vt:lpstr>
      <vt:lpstr>Fragmentation de peptides et de protéines par ECD et ETD</vt:lpstr>
      <vt:lpstr>Au niveau moléculaire</vt:lpstr>
      <vt:lpstr>Fragmentation localisée sur site positif (Cornell-like)</vt:lpstr>
      <vt:lpstr>Fragmentation dirigée par un carbonyle  1. Washington</vt:lpstr>
      <vt:lpstr>Fragmentation dirigée par un carbonyle  2. Utah</vt:lpstr>
      <vt:lpstr>Après la coupure du squelette covalent</vt:lpstr>
      <vt:lpstr>Peptide phosphorylé : CAD</vt:lpstr>
      <vt:lpstr>Peptide phosphorylé ECD</vt:lpstr>
      <vt:lpstr>Présentation PowerPoint</vt:lpstr>
      <vt:lpstr>Peptide phosphorylé: ECD</vt:lpstr>
      <vt:lpstr>Application à des complexes non-covalents</vt:lpstr>
      <vt:lpstr>Localisation du site de liaison de tanins : liaison IB-5 avec 3’-OG</vt:lpstr>
      <vt:lpstr>Autres modes d’activation par des électrons</vt:lpstr>
      <vt:lpstr>Le faisceau d’électron peut faire d’autres choses!</vt:lpstr>
      <vt:lpstr>EDD sur des oligonucléotides</vt:lpstr>
      <vt:lpstr>Comparaison EDD / IRMPD sur des oligonucléotides</vt:lpstr>
      <vt:lpstr>Dissociation induite par des électrons (EID)</vt:lpstr>
      <vt:lpstr>Mécanismes mis en jeu ?</vt:lpstr>
      <vt:lpstr>Et l’avenir? Encore une technique?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FT-MS: Partie 1: les principes, la FT, le FT-ICR</dc:title>
  <dc:creator>Guillaume van der Rest</dc:creator>
  <cp:lastModifiedBy>Guillaume van der Rest</cp:lastModifiedBy>
  <cp:revision>75</cp:revision>
  <dcterms:created xsi:type="dcterms:W3CDTF">2011-04-04T10:45:33Z</dcterms:created>
  <dcterms:modified xsi:type="dcterms:W3CDTF">2014-04-01T09:33:02Z</dcterms:modified>
</cp:coreProperties>
</file>